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90" r:id="rId4"/>
    <p:sldId id="281" r:id="rId5"/>
    <p:sldId id="285" r:id="rId6"/>
    <p:sldId id="286" r:id="rId7"/>
    <p:sldId id="284" r:id="rId8"/>
    <p:sldId id="283" r:id="rId9"/>
    <p:sldId id="282" r:id="rId10"/>
    <p:sldId id="278" r:id="rId11"/>
    <p:sldId id="268" r:id="rId12"/>
    <p:sldId id="273" r:id="rId13"/>
    <p:sldId id="274" r:id="rId14"/>
    <p:sldId id="271" r:id="rId15"/>
    <p:sldId id="272" r:id="rId16"/>
    <p:sldId id="289" r:id="rId17"/>
    <p:sldId id="288" r:id="rId18"/>
    <p:sldId id="276" r:id="rId19"/>
    <p:sldId id="275" r:id="rId20"/>
  </p:sldIdLst>
  <p:sldSz cx="9037638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7D"/>
    <a:srgbClr val="2FDD75"/>
    <a:srgbClr val="009900"/>
    <a:srgbClr val="FA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47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6"/>
      <c:rotY val="20"/>
      <c:depthPercent val="100"/>
      <c:rAngAx val="1"/>
    </c:view3D>
    <c:floor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800080" mc:Ignorable="a14" a14:legacySpreadsheetColorIndex="20"/>
            </a:gs>
            <a:gs pos="100000">
              <a:srgbClr xmlns:mc="http://schemas.openxmlformats.org/markup-compatibility/2006" xmlns:a14="http://schemas.microsoft.com/office/drawing/2010/main" val="FF99CC" mc:Ignorable="a14" a14:legacySpreadsheetColorIndex="45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FF99CC" mc:Ignorable="a14" a14:legacySpreadsheetColorIndex="45"/>
            </a:gs>
            <a:gs pos="50000">
              <a:srgbClr xmlns:mc="http://schemas.openxmlformats.org/markup-compatibility/2006" xmlns:a14="http://schemas.microsoft.com/office/drawing/2010/main" val="CC99FF" mc:Ignorable="a14" a14:legacySpreadsheetColorIndex="46"/>
            </a:gs>
            <a:gs pos="100000">
              <a:srgbClr xmlns:mc="http://schemas.openxmlformats.org/markup-compatibility/2006" xmlns:a14="http://schemas.microsoft.com/office/drawing/2010/main" val="FF99CC" mc:Ignorable="a14" a14:legacySpreadsheetColorIndex="45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FF99CC" mc:Ignorable="a14" a14:legacySpreadsheetColorIndex="45"/>
            </a:gs>
            <a:gs pos="50000">
              <a:srgbClr xmlns:mc="http://schemas.openxmlformats.org/markup-compatibility/2006" xmlns:a14="http://schemas.microsoft.com/office/drawing/2010/main" val="CC99FF" mc:Ignorable="a14" a14:legacySpreadsheetColorIndex="46"/>
            </a:gs>
            <a:gs pos="100000">
              <a:srgbClr xmlns:mc="http://schemas.openxmlformats.org/markup-compatibility/2006" xmlns:a14="http://schemas.microsoft.com/office/drawing/2010/main" val="FF99CC" mc:Ignorable="a14" a14:legacySpreadsheetColorIndex="45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710872162485071E-2"/>
          <c:y val="1.8987341772151899E-2"/>
          <c:w val="0.92234169653524489"/>
          <c:h val="0.841772151898734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</a:gradFill>
            <a:ln w="1264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286">
                <a:noFill/>
              </a:ln>
            </c:spPr>
            <c:txPr>
              <a:bodyPr rot="-5400000" vert="horz"/>
              <a:lstStyle/>
              <a:p>
                <a:pPr algn="ctr">
                  <a:defRPr sz="119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Факт 2012 г.</c:v>
                </c:pt>
                <c:pt idx="1">
                  <c:v>Ожидаемое 2013г.</c:v>
                </c:pt>
                <c:pt idx="2">
                  <c:v>Проект 2014 г.</c:v>
                </c:pt>
                <c:pt idx="3">
                  <c:v>Проект 2015 г.</c:v>
                </c:pt>
                <c:pt idx="4">
                  <c:v>Проект 2016 г.</c:v>
                </c:pt>
              </c:strCache>
            </c:strRef>
          </c:cat>
          <c:val>
            <c:numRef>
              <c:f>Sheet1!$B$2:$F$2</c:f>
              <c:numCache>
                <c:formatCode>#,##0.00</c:formatCode>
                <c:ptCount val="5"/>
                <c:pt idx="0">
                  <c:v>83.5</c:v>
                </c:pt>
                <c:pt idx="1">
                  <c:v>64.599999999999994</c:v>
                </c:pt>
                <c:pt idx="2">
                  <c:v>60.3</c:v>
                </c:pt>
                <c:pt idx="3">
                  <c:v>63.3</c:v>
                </c:pt>
                <c:pt idx="4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203584"/>
        <c:axId val="100659136"/>
        <c:axId val="0"/>
      </c:bar3DChart>
      <c:catAx>
        <c:axId val="352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65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659136"/>
        <c:scaling>
          <c:orientation val="minMax"/>
        </c:scaling>
        <c:delete val="0"/>
        <c:axPos val="l"/>
        <c:majorGridlines>
          <c:spPr>
            <a:ln w="12643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203584"/>
        <c:crosses val="autoZero"/>
        <c:crossBetween val="between"/>
      </c:valAx>
      <c:spPr>
        <a:noFill/>
        <a:ln w="252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36956584655863E-2"/>
          <c:y val="8.7372592503966798E-2"/>
          <c:w val="0.57398279276158859"/>
          <c:h val="0.86143313136147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1885,6 млн.рублей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3697005188032329E-2"/>
                  <c:y val="-3.887602232230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900436366080705E-2"/>
                  <c:y val="6.6046792521628648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Лист1!$A$2:$A$18</c:f>
              <c:strCache>
                <c:ptCount val="12"/>
                <c:pt idx="0">
                  <c:v>Соцполитика- 426,5</c:v>
                </c:pt>
                <c:pt idx="1">
                  <c:v>Образование-1027,7</c:v>
                </c:pt>
                <c:pt idx="2">
                  <c:v>Здравоохранение-21,1</c:v>
                </c:pt>
                <c:pt idx="3">
                  <c:v>Культура, кинематография-36,2</c:v>
                </c:pt>
                <c:pt idx="4">
                  <c:v>Физкультура и спорт-3,1</c:v>
                </c:pt>
                <c:pt idx="5">
                  <c:v>Нацэкономика-81,0</c:v>
                </c:pt>
                <c:pt idx="6">
                  <c:v>ЖКХ-102,4</c:v>
                </c:pt>
                <c:pt idx="7">
                  <c:v>Общегосударственные вопросы-107,5</c:v>
                </c:pt>
                <c:pt idx="8">
                  <c:v>Нац.безопасность, правоохранит.деятельность-17,1</c:v>
                </c:pt>
                <c:pt idx="9">
                  <c:v>СМИ-3,0</c:v>
                </c:pt>
                <c:pt idx="10">
                  <c:v>Межбюджетные трансферты-48,5</c:v>
                </c:pt>
                <c:pt idx="11">
                  <c:v>Обслуживание муниципального долга-11,2</c:v>
                </c:pt>
              </c:strCache>
            </c:strRef>
          </c:cat>
          <c:val>
            <c:numRef>
              <c:f>Лист1!$B$2:$B$18</c:f>
              <c:numCache>
                <c:formatCode>0.0%</c:formatCode>
                <c:ptCount val="17"/>
                <c:pt idx="0">
                  <c:v>0.22600000000000001</c:v>
                </c:pt>
                <c:pt idx="1">
                  <c:v>0.54500000000000004</c:v>
                </c:pt>
                <c:pt idx="2">
                  <c:v>1.0999999999999999E-2</c:v>
                </c:pt>
                <c:pt idx="3">
                  <c:v>1.9E-2</c:v>
                </c:pt>
                <c:pt idx="4">
                  <c:v>2E-3</c:v>
                </c:pt>
                <c:pt idx="5">
                  <c:v>4.2999999999999997E-2</c:v>
                </c:pt>
                <c:pt idx="6">
                  <c:v>5.3999999999999999E-2</c:v>
                </c:pt>
                <c:pt idx="7">
                  <c:v>5.7000000000000002E-2</c:v>
                </c:pt>
                <c:pt idx="8">
                  <c:v>8.9999999999999993E-3</c:v>
                </c:pt>
                <c:pt idx="9">
                  <c:v>2E-3</c:v>
                </c:pt>
                <c:pt idx="10">
                  <c:v>2.5999999999999999E-2</c:v>
                </c:pt>
                <c:pt idx="11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6614318763834834"/>
          <c:y val="0.14420228236748622"/>
          <c:w val="0.32496424300194471"/>
          <c:h val="0.7282488555402676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19680"/>
        <c:axId val="100703552"/>
        <c:axId val="35222784"/>
      </c:bar3DChart>
      <c:catAx>
        <c:axId val="8051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03552"/>
        <c:crosses val="autoZero"/>
        <c:auto val="1"/>
        <c:lblAlgn val="ctr"/>
        <c:lblOffset val="100"/>
        <c:noMultiLvlLbl val="0"/>
      </c:catAx>
      <c:valAx>
        <c:axId val="100703552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80519680"/>
        <c:crosses val="autoZero"/>
        <c:crossBetween val="between"/>
      </c:valAx>
      <c:serAx>
        <c:axId val="35222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0703552"/>
        <c:crosses val="autoZero"/>
      </c:serAx>
      <c:spPr>
        <a:noFill/>
        <a:ln w="25398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0.62122</cdr:x>
      <cdr:y>0</cdr:y>
    </cdr:from>
    <cdr:to>
      <cdr:x>0.92645</cdr:x>
      <cdr:y>0.12821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323205" y="-1052736"/>
          <a:ext cx="2615493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1885,3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млн.рублей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0.03606</cdr:y>
    </cdr:from>
    <cdr:to>
      <cdr:x>1</cdr:x>
      <cdr:y>0.54144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85725" y="237853"/>
          <a:ext cx="8091488" cy="333351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0.43011</cdr:y>
    </cdr:from>
    <cdr:to>
      <cdr:x>1</cdr:x>
      <cdr:y>0.95699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837033"/>
          <a:ext cx="8091488" cy="347533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823" y="2130427"/>
            <a:ext cx="768199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5647" y="3886200"/>
            <a:ext cx="63263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C82E-735B-4CF9-BDA5-01FD27FB420B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6F19-D28D-4F41-A047-CB84EE3DF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D869-7008-4D5B-9CD5-5F7E33F1F52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1559-D403-484F-8D6F-B58BD55C5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2287" y="274640"/>
            <a:ext cx="203346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1882" y="274640"/>
            <a:ext cx="594977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B60F-3C12-4773-AAA1-B13ACDEAA821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3755-D858-4134-910D-2107A4FE9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8F17-D72F-4065-86F7-7781919133F4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B801-8727-4526-9F13-22F15435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12" y="4406902"/>
            <a:ext cx="76819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3912" y="2906713"/>
            <a:ext cx="768199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473F-C0A6-4CC5-8385-A44DFB2D5DB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92CF-0047-4C6D-8A83-8C69E9324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882" y="1600202"/>
            <a:ext cx="39916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4134" y="1600202"/>
            <a:ext cx="39916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F9E-F5C2-44FE-A679-4F93426E9C5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1297-46C7-49D5-B87A-0E8EEA705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882" y="1535113"/>
            <a:ext cx="3993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882" y="2174875"/>
            <a:ext cx="3993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0996" y="1535113"/>
            <a:ext cx="39947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90996" y="2174875"/>
            <a:ext cx="39947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8463-3160-49EA-BA0F-2CD9E0AD6222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36E1-CA59-4808-BD8C-6D712DBD6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2BBE-6E9C-4B7F-B124-E033D40D1A6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7F93-3713-4FC0-9523-38F1507B8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E94F-F1BA-4139-96A6-26105410907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2996-8A18-4DCF-8BEE-76E94F18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83" y="273050"/>
            <a:ext cx="297332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466" y="273052"/>
            <a:ext cx="50522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1883" y="1435102"/>
            <a:ext cx="297332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EB7C-6A09-4263-B192-CC2C7A74B534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EE44-4DDF-4082-B324-B54833F0D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440" y="4800600"/>
            <a:ext cx="542258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1440" y="612775"/>
            <a:ext cx="542258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1440" y="5367338"/>
            <a:ext cx="54225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50F3-C98C-4755-BD46-F1897CD118E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6ACD-6EFB-4AA1-97F2-3D846DBB8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2438" y="274638"/>
            <a:ext cx="8132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2438" y="1600200"/>
            <a:ext cx="81327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2438" y="6356350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F0BAF-8C57-4150-8B7E-B89439ABD21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87688" y="6356350"/>
            <a:ext cx="2862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0" y="6356350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BEB13-97F2-44F6-8047-941953AA5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uda\Desktop\аксай\s6662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" y="0"/>
            <a:ext cx="903763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30825" y="2154238"/>
            <a:ext cx="3411538" cy="13255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Бюджет Аксайского района на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2014-2016 годы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0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463550"/>
            <a:ext cx="44624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8" y="373063"/>
            <a:ext cx="7165975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в общем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объёме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расходов, запланированных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муниципальных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Аксайского района в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году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0388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86238" y="5799138"/>
            <a:ext cx="2906712" cy="871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сети автомобильных дорог общего пользования 3,8%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1500" y="5154613"/>
            <a:ext cx="2884488" cy="6381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Поддержка казачьего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общества 0,3%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9300" y="5799138"/>
            <a:ext cx="1412875" cy="8715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</a:rPr>
              <a:t>Доступная среда 0,02%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5950" y="1427163"/>
            <a:ext cx="2462213" cy="1201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образования 55,9%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51213" y="2493963"/>
            <a:ext cx="3167062" cy="947737"/>
          </a:xfrm>
          <a:prstGeom prst="rect">
            <a:avLst/>
          </a:prstGeom>
          <a:solidFill>
            <a:srgbClr val="2FD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Обеспечение общественного порядка и противодействие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преступности 0,01%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8013" y="4800600"/>
            <a:ext cx="3060700" cy="998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Обеспечение качественными жилищно- коммунальными услугами населения  1,8%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8013" y="5799138"/>
            <a:ext cx="3603625" cy="8778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Обеспечение доступным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комфортным жильём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населения 5,8%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09963" y="3425825"/>
            <a:ext cx="2851150" cy="105727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Защита населения и территорий от чрезвычайных ситуаций 1,0%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18275" y="2833688"/>
            <a:ext cx="2017713" cy="592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сельского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хозяйства 0,4%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61113" y="4130675"/>
            <a:ext cx="2151062" cy="1004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Управление муниципальными финансами 3,3%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61113" y="3441700"/>
            <a:ext cx="2151062" cy="701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культуры и туризма 4,6%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09963" y="5116513"/>
            <a:ext cx="2154237" cy="657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Информационное общество 1,1%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78163" y="1412875"/>
            <a:ext cx="3440112" cy="1079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Энергосбережение и повышение энергетической эффективности 0,02%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5950" y="3376613"/>
            <a:ext cx="2894013" cy="7413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физической культуры и спорта 0,2%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09963" y="4483100"/>
            <a:ext cx="2851150" cy="63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</a:rPr>
              <a:t>Экономическое  развитие и инвестиции 0,03%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361113" y="1196975"/>
            <a:ext cx="2174875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здравоохранения  1,2%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19011" y="1996900"/>
            <a:ext cx="1993672" cy="8373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муниципальной службы 0,01%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5950" y="2493963"/>
            <a:ext cx="2705100" cy="882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</a:rPr>
              <a:t>Молодёжь Аксайского района 0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sz="1600" b="1">
                <a:solidFill>
                  <a:schemeClr val="tx1"/>
                </a:solidFill>
              </a:rPr>
              <a:t>04%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5950" y="4151313"/>
            <a:ext cx="2894013" cy="661987"/>
          </a:xfrm>
          <a:prstGeom prst="rect">
            <a:avLst/>
          </a:prstGeom>
          <a:solidFill>
            <a:srgbClr val="E42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Социальная поддержка граждан 20,7%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46032" y="248932"/>
            <a:ext cx="7681912" cy="13255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Расходы бюджета Аксайского района,</a:t>
            </a:r>
            <a:br>
              <a:rPr lang="ru-RU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формируемые в рамках муниципальных программ</a:t>
            </a:r>
            <a:br>
              <a:rPr lang="ru-RU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Аксайского района, и непрограммные расходы</a:t>
            </a:r>
            <a:endParaRPr lang="ru-RU" sz="200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 rot="20719732">
            <a:off x="704850" y="1830388"/>
            <a:ext cx="2054225" cy="18272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1774,9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рублей</a:t>
            </a:r>
          </a:p>
        </p:txBody>
      </p:sp>
      <p:sp>
        <p:nvSpPr>
          <p:cNvPr id="8" name="Овал 7"/>
          <p:cNvSpPr/>
          <p:nvPr/>
        </p:nvSpPr>
        <p:spPr>
          <a:xfrm rot="20719732">
            <a:off x="6107113" y="1858963"/>
            <a:ext cx="2084387" cy="1849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1748,0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млн,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рублей</a:t>
            </a:r>
          </a:p>
        </p:txBody>
      </p:sp>
      <p:sp>
        <p:nvSpPr>
          <p:cNvPr id="9" name="Овал 8"/>
          <p:cNvSpPr/>
          <p:nvPr/>
        </p:nvSpPr>
        <p:spPr>
          <a:xfrm rot="20719732">
            <a:off x="3357563" y="1833563"/>
            <a:ext cx="2055812" cy="1838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1769,3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568325" y="4221163"/>
            <a:ext cx="566738" cy="525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68325" y="4933950"/>
            <a:ext cx="566738" cy="527050"/>
          </a:xfrm>
          <a:prstGeom prst="ellipse">
            <a:avLst/>
          </a:prstGeom>
          <a:solidFill>
            <a:srgbClr val="0099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2166938" y="2894013"/>
            <a:ext cx="1082675" cy="993775"/>
          </a:xfrm>
          <a:prstGeom prst="ellipse">
            <a:avLst/>
          </a:prstGeom>
          <a:solidFill>
            <a:srgbClr val="0099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110,4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4662488" y="2989263"/>
            <a:ext cx="1077912" cy="941387"/>
          </a:xfrm>
          <a:prstGeom prst="ellipse">
            <a:avLst/>
          </a:prstGeom>
          <a:solidFill>
            <a:srgbClr val="0099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115,9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7337425" y="2990850"/>
            <a:ext cx="1082675" cy="993775"/>
          </a:xfrm>
          <a:prstGeom prst="ellipse">
            <a:avLst/>
          </a:prstGeom>
          <a:solidFill>
            <a:srgbClr val="0099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126,1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5" name="Прямоугольник 3"/>
          <p:cNvSpPr>
            <a:spLocks noChangeArrowheads="1"/>
          </p:cNvSpPr>
          <p:nvPr/>
        </p:nvSpPr>
        <p:spPr bwMode="auto">
          <a:xfrm>
            <a:off x="1714500" y="4221163"/>
            <a:ext cx="6513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 - расходы бюджета Аксайского района, формируемые      </a:t>
            </a:r>
          </a:p>
          <a:p>
            <a:r>
              <a:rPr lang="ru-RU" b="1">
                <a:cs typeface="Arial" charset="0"/>
              </a:rPr>
              <a:t>   в рамках  муниципальных программ </a:t>
            </a:r>
          </a:p>
          <a:p>
            <a:r>
              <a:rPr lang="ru-RU" b="1">
                <a:cs typeface="Arial" charset="0"/>
              </a:rPr>
              <a:t>   Аксайского района</a:t>
            </a:r>
          </a:p>
          <a:p>
            <a:r>
              <a:rPr lang="ru-RU" b="1">
                <a:cs typeface="Arial" charset="0"/>
              </a:rPr>
              <a:t>       </a:t>
            </a:r>
          </a:p>
          <a:p>
            <a:r>
              <a:rPr lang="ru-RU" b="1">
                <a:cs typeface="Arial" charset="0"/>
              </a:rPr>
              <a:t> - непрограммные расходы бюджета Аксайского района</a:t>
            </a:r>
            <a:endParaRPr lang="ru-RU">
              <a:cs typeface="Arial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30692" y="1471168"/>
            <a:ext cx="893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</a:rPr>
              <a:t>2014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955790" y="1506242"/>
            <a:ext cx="893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</a:rPr>
              <a:t>2015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6102995" y="1488705"/>
            <a:ext cx="893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</a:rPr>
              <a:t>2016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sz="2000" b="1" smtClean="0"/>
              <a:t/>
            </a:r>
            <a:br>
              <a:rPr lang="ru-RU" sz="2000" b="1" smtClean="0"/>
            </a:br>
            <a:endParaRPr lang="ru-RU" sz="2000" smtClean="0"/>
          </a:p>
        </p:txBody>
      </p:sp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2938" y="0"/>
            <a:ext cx="7747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774700" y="1557338"/>
          <a:ext cx="705643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Диаграмма" r:id="rId4" imgW="7059780" imgH="3889585" progId="Excel.Chart.8">
                  <p:embed/>
                </p:oleObj>
              </mc:Choice>
              <mc:Fallback>
                <p:oleObj name="Диаграмма" r:id="rId4" imgW="7059780" imgH="3889585" progId="Excel.Char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557338"/>
                        <a:ext cx="7056438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Заголовок 1"/>
          <p:cNvSpPr txBox="1">
            <a:spLocks/>
          </p:cNvSpPr>
          <p:nvPr/>
        </p:nvSpPr>
        <p:spPr bwMode="auto">
          <a:xfrm>
            <a:off x="600075" y="260350"/>
            <a:ext cx="76819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953735"/>
                </a:solidFill>
                <a:cs typeface="Arial" charset="0"/>
              </a:rPr>
              <a:t>Объем бюджетных ассигнований на реализацию программ  Аксайского района в 2013-2014 годах</a:t>
            </a:r>
            <a:r>
              <a:rPr lang="ru-RU" sz="2000" b="1">
                <a:latin typeface="Calibri" pitchFamily="34" charset="0"/>
              </a:rPr>
              <a:t/>
            </a:r>
            <a:br>
              <a:rPr lang="ru-RU" sz="2000" b="1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</p:txBody>
      </p:sp>
      <p:sp>
        <p:nvSpPr>
          <p:cNvPr id="17424" name="Прямоугольник 2"/>
          <p:cNvSpPr>
            <a:spLocks noChangeArrowheads="1"/>
          </p:cNvSpPr>
          <p:nvPr/>
        </p:nvSpPr>
        <p:spPr bwMode="auto">
          <a:xfrm>
            <a:off x="1560513" y="5516563"/>
            <a:ext cx="5761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2013 год-  долгосрочные целевые программы </a:t>
            </a:r>
          </a:p>
          <a:p>
            <a:r>
              <a:rPr lang="ru-RU" b="1">
                <a:cs typeface="Arial" charset="0"/>
              </a:rPr>
              <a:t>                  </a:t>
            </a:r>
          </a:p>
          <a:p>
            <a:r>
              <a:rPr lang="ru-RU" b="1">
                <a:cs typeface="Arial" charset="0"/>
              </a:rPr>
              <a:t>2014 год-  муниципальные программы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Доля муниципальных программ социальной направленности</a:t>
            </a:r>
            <a:b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 общем объёме программных расходов</a:t>
            </a:r>
            <a:endParaRPr lang="ru-RU" sz="20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5" name="Диаграмма 3"/>
          <p:cNvGraphicFramePr>
            <a:graphicFrameLocks/>
          </p:cNvGraphicFramePr>
          <p:nvPr/>
        </p:nvGraphicFramePr>
        <p:xfrm>
          <a:off x="774700" y="1463675"/>
          <a:ext cx="7772400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4" imgW="7773074" imgH="4572396" progId="Excel.Chart.8">
                  <p:embed/>
                </p:oleObj>
              </mc:Choice>
              <mc:Fallback>
                <p:oleObj r:id="rId4" imgW="7773074" imgH="457239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463675"/>
                        <a:ext cx="7772400" cy="457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Структура расходов бюджета Аксайского района </a:t>
            </a:r>
            <a:br>
              <a:rPr 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в 2014 году по разделам</a:t>
            </a:r>
            <a:endParaRPr lang="ru-RU" sz="200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7326" y="1628800"/>
            <a:ext cx="1656184" cy="48105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Образование 54,5%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3125" y="1628775"/>
            <a:ext cx="2159000" cy="1584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22,6%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3125" y="3213100"/>
            <a:ext cx="2159000" cy="1800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Здравоохранение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1,1%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3125" y="5013325"/>
            <a:ext cx="2159000" cy="1439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4,3%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02125" y="1643063"/>
            <a:ext cx="1944688" cy="15700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Межбюджетные трансферты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2,6%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2125" y="3213100"/>
            <a:ext cx="1944688" cy="115252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0,2%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46813" y="1643063"/>
            <a:ext cx="2520950" cy="777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5,7%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46813" y="2420938"/>
            <a:ext cx="252095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5,4%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48400" y="3487738"/>
            <a:ext cx="2519363" cy="877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1,9%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03713" y="4365625"/>
            <a:ext cx="44640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Обслуживание муниципального долга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0,6%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02125" y="5021263"/>
            <a:ext cx="4465638" cy="863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0,9%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02125" y="5862638"/>
            <a:ext cx="4465638" cy="57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Средства массовой информации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0,2%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604838" y="0"/>
            <a:ext cx="7681912" cy="68421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Расходы бюджета Аксайского района в 2014 году</a:t>
            </a:r>
            <a:endParaRPr lang="ru-RU" sz="20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6357696"/>
              </p:ext>
            </p:extLst>
          </p:nvPr>
        </p:nvGraphicFramePr>
        <p:xfrm>
          <a:off x="59710" y="1052736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6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A21BC7"/>
                </a:solidFill>
                <a:latin typeface="Arial" charset="0"/>
                <a:cs typeface="Arial" charset="0"/>
              </a:rPr>
              <a:t>Динамика муниципального долга к предельно допустимому уровню собственных доходов бюджета Аксайского района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10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72625"/>
              </p:ext>
            </p:extLst>
          </p:nvPr>
        </p:nvGraphicFramePr>
        <p:xfrm>
          <a:off x="661988" y="1504950"/>
          <a:ext cx="8121650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Диаграмма" r:id="rId4" imgW="8143846" imgH="4638809" progId="MSGraph.Chart.8">
                  <p:embed followColorScheme="full"/>
                </p:oleObj>
              </mc:Choice>
              <mc:Fallback>
                <p:oleObj name="Диаграмма" r:id="rId4" imgW="8143846" imgH="4638809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504950"/>
                        <a:ext cx="8121650" cy="462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555875" y="4076700"/>
            <a:ext cx="5400675" cy="1008063"/>
          </a:xfrm>
          <a:prstGeom prst="line">
            <a:avLst/>
          </a:prstGeom>
          <a:noFill/>
          <a:ln w="9525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21244071">
            <a:off x="4716463" y="4149725"/>
            <a:ext cx="1027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rgbClr val="990000"/>
                </a:solidFill>
                <a:latin typeface="Times New Roman" pitchFamily="18" charset="0"/>
              </a:rPr>
              <a:t>+19,4%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Динамика муниципального долга Аксайского района </a:t>
            </a:r>
            <a:br>
              <a:rPr lang="ru-RU" altLang="ru-RU" sz="2000" b="1" smtClean="0">
                <a:solidFill>
                  <a:srgbClr val="CC330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в 2013 - 2016 годах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11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90" name="Object 26"/>
          <p:cNvGraphicFramePr>
            <a:graphicFrameLocks noChangeAspect="1"/>
          </p:cNvGraphicFramePr>
          <p:nvPr/>
        </p:nvGraphicFramePr>
        <p:xfrm>
          <a:off x="693738" y="1557338"/>
          <a:ext cx="7905750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Диаграмма" r:id="rId4" imgW="7924924" imgH="4819664" progId="MSGraph.Chart.8">
                  <p:embed followColorScheme="full"/>
                </p:oleObj>
              </mc:Choice>
              <mc:Fallback>
                <p:oleObj name="Диаграмма" r:id="rId4" imgW="7924924" imgH="4819664" progId="MSGraph.Chart.8">
                  <p:embed followColorScheme="full"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557338"/>
                        <a:ext cx="7905750" cy="480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52"/>
          <p:cNvSpPr txBox="1">
            <a:spLocks noChangeArrowheads="1"/>
          </p:cNvSpPr>
          <p:nvPr/>
        </p:nvSpPr>
        <p:spPr bwMode="auto">
          <a:xfrm>
            <a:off x="701675" y="1506538"/>
            <a:ext cx="12969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/>
              <a:t>млн. рублей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Luda\Desktop\аксай\s66621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-3215"/>
            <a:ext cx="9037638" cy="698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Заголовок 1"/>
          <p:cNvSpPr>
            <a:spLocks noGrp="1"/>
          </p:cNvSpPr>
          <p:nvPr>
            <p:ph type="ctrTitle"/>
          </p:nvPr>
        </p:nvSpPr>
        <p:spPr>
          <a:xfrm>
            <a:off x="342900" y="1628775"/>
            <a:ext cx="7681913" cy="1325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Предложенный  на рассмотрение проект о бюджете Аксайского района на 2014-2016 годы создаст дополнительные условия для достижения устойчивости  и стабильности доходной части бюджета Аксайского района в среднесрочной перспективе, обеспечения своевременного и эффективного расходования бюджетных средств, дальнейшего совершенствования нормативно- правовой базы Аксайского района с целью достижения конечного результата - повышения уровня  жизни населения Аксайского района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pic>
        <p:nvPicPr>
          <p:cNvPr id="471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497364"/>
              </p:ext>
            </p:extLst>
          </p:nvPr>
        </p:nvGraphicFramePr>
        <p:xfrm>
          <a:off x="85725" y="-49213"/>
          <a:ext cx="8091488" cy="659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71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8175" y="0"/>
            <a:ext cx="7794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8500" y="3933825"/>
            <a:ext cx="2987675" cy="25193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Основа формирования проекта бюджета Аксайского района на 2014 год и на плановый период 2015 и 2016 годов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6425" y="476250"/>
            <a:ext cx="2989263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Бюджетное послание Президента РФ 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13 июня 2013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"О бюджетной политике в 2014 – 2016 годах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41800" y="627063"/>
            <a:ext cx="3416300" cy="23034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Основные направления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бюджетной и налоговой политики Аксайского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 2014-2016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(Постановление Администрации Аксайского района от 20.09.2013 № 893)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963" y="2798763"/>
            <a:ext cx="2633662" cy="2646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Прогноз социально-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экономического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Аксайского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 2014-2016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(Постановление Администрации Аксайского района от 02.09.2013 № 785)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0488" y="3529013"/>
            <a:ext cx="2254250" cy="1800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Аксайского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207866">
            <a:off x="4614863" y="3057525"/>
            <a:ext cx="854075" cy="68421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627187">
            <a:off x="3095625" y="2349500"/>
            <a:ext cx="984250" cy="5461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72663">
            <a:off x="3013075" y="3455988"/>
            <a:ext cx="649288" cy="82073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938026">
            <a:off x="5929313" y="3849688"/>
            <a:ext cx="611187" cy="72231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875" y="458788"/>
            <a:ext cx="7681913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собственных доходов бюджета Аксайского района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10" name="Object 16"/>
          <p:cNvGraphicFramePr>
            <a:graphicFrameLocks noChangeAspect="1"/>
          </p:cNvGraphicFramePr>
          <p:nvPr/>
        </p:nvGraphicFramePr>
        <p:xfrm>
          <a:off x="320675" y="1966913"/>
          <a:ext cx="8101013" cy="441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r:id="rId4" imgW="8102286" imgH="4407790" progId="Excel.Chart.8">
                  <p:embed/>
                </p:oleObj>
              </mc:Choice>
              <mc:Fallback>
                <p:oleObj r:id="rId4" imgW="8102286" imgH="4407790" progId="Excel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966913"/>
                        <a:ext cx="8101013" cy="441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52"/>
          <p:cNvSpPr txBox="1">
            <a:spLocks noChangeArrowheads="1"/>
          </p:cNvSpPr>
          <p:nvPr/>
        </p:nvSpPr>
        <p:spPr bwMode="auto">
          <a:xfrm>
            <a:off x="701675" y="1784350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/>
              <a:t>млн. рублей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Структура поступлений бюджетообразующих налогов в бюджет Аксайского района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41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40" name="Object 44"/>
          <p:cNvGraphicFramePr>
            <a:graphicFrameLocks noChangeAspect="1"/>
          </p:cNvGraphicFramePr>
          <p:nvPr/>
        </p:nvGraphicFramePr>
        <p:xfrm>
          <a:off x="527050" y="625475"/>
          <a:ext cx="8059738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Диаграмма" r:id="rId4" imgW="10458319" imgH="7619955" progId="MSGraph.Chart.8">
                  <p:embed followColorScheme="full"/>
                </p:oleObj>
              </mc:Choice>
              <mc:Fallback>
                <p:oleObj name="Диаграмма" r:id="rId4" imgW="10458319" imgH="7619955" progId="MSGraph.Chart.8">
                  <p:embed followColorScheme="full"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625475"/>
                        <a:ext cx="8059738" cy="587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6" name="Прямоугольник 1"/>
          <p:cNvSpPr>
            <a:spLocks noChangeArrowheads="1"/>
          </p:cNvSpPr>
          <p:nvPr/>
        </p:nvSpPr>
        <p:spPr bwMode="auto">
          <a:xfrm>
            <a:off x="1782763" y="5781675"/>
            <a:ext cx="84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</a:rPr>
              <a:t>2012 год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000" b="1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Аксайского района в 2014 году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5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336550" y="1023938"/>
          <a:ext cx="8639175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Диаграмма" r:id="rId4" imgW="8658353" imgH="5591134" progId="MSGraph.Chart.8">
                  <p:embed followColorScheme="full"/>
                </p:oleObj>
              </mc:Choice>
              <mc:Fallback>
                <p:oleObj name="Диаграмма" r:id="rId4" imgW="8658353" imgH="5591134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023938"/>
                        <a:ext cx="8639175" cy="557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Динамика поступлений налога на доходы физических лиц в части бюджета Аксайского района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6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319088" y="1344613"/>
          <a:ext cx="7896225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Диаграмма" r:id="rId4" imgW="6096075" imgH="4067089" progId="MSGraph.Chart.8">
                  <p:embed followColorScheme="full"/>
                </p:oleObj>
              </mc:Choice>
              <mc:Fallback>
                <p:oleObj name="Диаграмма" r:id="rId4" imgW="6096075" imgH="4067089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344613"/>
                        <a:ext cx="7896225" cy="526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1116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latin typeface="Times New Roman" pitchFamily="18" charset="0"/>
              </a:rPr>
              <a:t>(млн. рублей)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Динамика поступлений налога на прибыль организаций </a:t>
            </a:r>
            <a:br>
              <a:rPr lang="ru-RU" altLang="ru-RU" sz="20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в части бюджета Аксайского района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7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06213"/>
              </p:ext>
            </p:extLst>
          </p:nvPr>
        </p:nvGraphicFramePr>
        <p:xfrm>
          <a:off x="679844" y="1652017"/>
          <a:ext cx="793115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99" name="Text Box 52"/>
          <p:cNvSpPr txBox="1">
            <a:spLocks noChangeArrowheads="1"/>
          </p:cNvSpPr>
          <p:nvPr/>
        </p:nvSpPr>
        <p:spPr bwMode="auto">
          <a:xfrm>
            <a:off x="690563" y="1490663"/>
            <a:ext cx="12969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млн. рублей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Структура доходов от уплаты акцизов на нефтепродукты в бюджет Аксайского района в 2014 году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8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17" name="Object 25"/>
          <p:cNvGraphicFramePr>
            <a:graphicFrameLocks noChangeAspect="1"/>
          </p:cNvGraphicFramePr>
          <p:nvPr/>
        </p:nvGraphicFramePr>
        <p:xfrm>
          <a:off x="265113" y="1768475"/>
          <a:ext cx="8180387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Диаграмма" r:id="rId4" imgW="8201074" imgH="4714930" progId="MSGraph.Chart.8">
                  <p:embed followColorScheme="full"/>
                </p:oleObj>
              </mc:Choice>
              <mc:Fallback>
                <p:oleObj name="Диаграмма" r:id="rId4" imgW="8201074" imgH="4714930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768475"/>
                        <a:ext cx="8180387" cy="470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Заголовок 1"/>
          <p:cNvSpPr>
            <a:spLocks noGrp="1"/>
          </p:cNvSpPr>
          <p:nvPr>
            <p:ph type="ctrTitle"/>
          </p:nvPr>
        </p:nvSpPr>
        <p:spPr>
          <a:xfrm>
            <a:off x="604838" y="260350"/>
            <a:ext cx="7681912" cy="13255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Безвозмездные поступления из бюджета </a:t>
            </a:r>
            <a:br>
              <a:rPr lang="ru-RU" alt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Ростовской области</a:t>
            </a: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9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12700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-3175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26988"/>
            <a:ext cx="809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64743"/>
              </p:ext>
            </p:extLst>
          </p:nvPr>
        </p:nvGraphicFramePr>
        <p:xfrm>
          <a:off x="323850" y="1268413"/>
          <a:ext cx="8369300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Диаграмма" r:id="rId4" imgW="8391652" imgH="5295827" progId="MSGraph.Chart.8">
                  <p:embed followColorScheme="full"/>
                </p:oleObj>
              </mc:Choice>
              <mc:Fallback>
                <p:oleObj name="Диаграмма" r:id="rId4" imgW="8391652" imgH="5295827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413"/>
                        <a:ext cx="8369300" cy="528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86371" y="1764167"/>
            <a:ext cx="12969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млн. рублей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464</Words>
  <Application>Microsoft Office PowerPoint</Application>
  <PresentationFormat>Произвольный</PresentationFormat>
  <Paragraphs>125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Диаграмма Microsoft Excel</vt:lpstr>
      <vt:lpstr>Диаграмма</vt:lpstr>
      <vt:lpstr>Бюджет Аксайского района на  2014-2016 годы</vt:lpstr>
      <vt:lpstr>Презентация PowerPoint</vt:lpstr>
      <vt:lpstr>Динамика собственных доходов бюджета Аксайского района</vt:lpstr>
      <vt:lpstr>Структура поступлений бюджетообразующих налогов в бюджет Аксайского района</vt:lpstr>
      <vt:lpstr>Структура собственных доходов бюджета  Аксайского района в 2014 году</vt:lpstr>
      <vt:lpstr>Динамика поступлений налога на доходы физических лиц в части бюджета Аксайского района</vt:lpstr>
      <vt:lpstr>Динамика поступлений налога на прибыль организаций  в части бюджета Аксайского района</vt:lpstr>
      <vt:lpstr>Структура доходов от уплаты акцизов на нефтепродукты в бюджет Аксайского района в 2014 году</vt:lpstr>
      <vt:lpstr>Безвозмездные поступления из бюджета  Ростовской области</vt:lpstr>
      <vt:lpstr>Доля муниципальных программ в общем объёме расходов, запланированных на реализацию муниципальных программ Аксайского района в 2014 году</vt:lpstr>
      <vt:lpstr>Расходы бюджета Аксайского района, формируемые в рамках муниципальных программ Аксайского района, и непрограммные расходы</vt:lpstr>
      <vt:lpstr> </vt:lpstr>
      <vt:lpstr>Доля муниципальных программ социальной направленности в общем объёме программных расходов</vt:lpstr>
      <vt:lpstr>Структура расходов бюджета Аксайского района   в 2014 году по разделам</vt:lpstr>
      <vt:lpstr>Расходы бюджета Аксайского района в 2014 году</vt:lpstr>
      <vt:lpstr>Динамика муниципального долга к предельно допустимому уровню собственных доходов бюджета Аксайского района</vt:lpstr>
      <vt:lpstr>Динамика муниципального долга Аксайского района  в 2013 - 2016 годах</vt:lpstr>
      <vt:lpstr>  Предложенный  на рассмотрение проект о бюджете Аксайского района на 2014-2016 годы создаст дополнительные условия для достижения устойчивости  и стабильности доходной части бюджета Аксайского района в среднесрочной перспективе, обеспечения своевременного и эффективного расходования бюджетных средств, дальнейшего совершенствования нормативно- правовой базы Аксайского района с целью достижения конечного результата - повышения уровня  жизни населения Аксайского района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на 2014 год и на плановый период 2015 и 2016 годов направлен на решение следующих ключевых задач:</dc:title>
  <dc:creator>Luda</dc:creator>
  <cp:lastModifiedBy>Luda</cp:lastModifiedBy>
  <cp:revision>75</cp:revision>
  <cp:lastPrinted>2013-12-02T17:09:54Z</cp:lastPrinted>
  <dcterms:created xsi:type="dcterms:W3CDTF">2013-12-01T13:39:32Z</dcterms:created>
  <dcterms:modified xsi:type="dcterms:W3CDTF">2013-12-05T09:56:47Z</dcterms:modified>
</cp:coreProperties>
</file>