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93" r:id="rId35"/>
    <p:sldId id="294" r:id="rId36"/>
    <p:sldId id="292" r:id="rId37"/>
  </p:sldIdLst>
  <p:sldSz cx="9037638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9999FF"/>
    <a:srgbClr val="0099FF"/>
    <a:srgbClr val="0000FF"/>
    <a:srgbClr val="4BA3DF"/>
    <a:srgbClr val="000099"/>
    <a:srgbClr val="D6C7B4"/>
    <a:srgbClr val="66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2358" autoAdjust="0"/>
  </p:normalViewPr>
  <p:slideViewPr>
    <p:cSldViewPr>
      <p:cViewPr varScale="1">
        <p:scale>
          <a:sx n="102" d="100"/>
          <a:sy n="102" d="100"/>
        </p:scale>
        <p:origin x="-1926" y="-90"/>
      </p:cViewPr>
      <p:guideLst>
        <p:guide orient="horz" pos="2160"/>
        <p:guide pos="2846"/>
      </p:guideLst>
    </p:cSldViewPr>
  </p:slideViewPr>
  <p:outlineViewPr>
    <p:cViewPr>
      <p:scale>
        <a:sx n="33" d="100"/>
        <a:sy n="33" d="100"/>
      </p:scale>
      <p:origin x="0" y="1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Relationship Id="rId1" Type="http://schemas.openxmlformats.org/officeDocument/2006/relationships/image" Target="../media/image82.jpeg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44;&#1080;&#1072;&#1075;&#1088;&#1072;&#1084;&#1084;&#1099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88;&#1072;&#1073;&#1086;&#1095;&#1072;&#1103;\&#1044;&#1080;&#1072;&#1075;&#1088;&#1072;&#1084;&#1084;&#1099;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s3\docs\obmen\&#1041;&#1054;&#1053;&#1044;&#1040;&#1056;&#1045;&#1042;&#1040;%20&#1058;.&#1057;\&#1041;&#1070;&#1044;&#1046;&#1045;&#1058;%202023\&#1055;&#1056;&#1045;&#1047;&#1045;&#1053;&#1058;&#1040;&#1062;&#1048;&#1071;\&#1044;&#1080;&#1072;&#1075;&#1088;&#1072;&#1084;&#1084;&#1099;.xlsx" TargetMode="Externa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image" Target="../media/image3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W:\&#1044;&#1086;&#1093;&#1086;&#1076;&#1099;\&#1041;&#1070;&#1044;&#1046;&#1045;&#1058;%202023\&#1056;&#1045;&#1064;&#1045;&#1053;&#1048;&#1071;\&#1055;&#1088;&#1086;&#1077;&#1082;&#1090;%20&#1086;%20&#1087;&#1088;&#1086;&#1077;&#1082;&#1090;&#1077;\&#1055;&#1056;&#1045;&#1047;&#1045;&#1053;&#1058;&#1040;&#1062;&#1048;&#1071;\&#1044;&#1072;&#1085;&#1085;&#1099;&#1077;%20&#1082;%20&#1087;&#1088;&#1077;&#1079;&#1077;&#1085;&#1090;&#1072;&#1094;&#1080;&#1080;%202023-2025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chemeClr val="accent1">
            <a:lumMod val="20000"/>
            <a:lumOff val="80000"/>
          </a:schemeClr>
        </a:solidFill>
      </c:spPr>
    </c:floor>
    <c:plotArea>
      <c:layout/>
      <c:bar3DChart>
        <c:barDir val="col"/>
        <c:grouping val="percentStacked"/>
        <c:ser>
          <c:idx val="0"/>
          <c:order val="0"/>
          <c:tx>
            <c:strRef>
              <c:f>'Динамика КБ'!$A$6</c:f>
              <c:strCache>
                <c:ptCount val="1"/>
                <c:pt idx="0">
                  <c:v>Бюджет района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'Динамика КБ'!$B$5:$E$5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 2024 год </c:v>
                </c:pt>
                <c:pt idx="3">
                  <c:v>2025 год </c:v>
                </c:pt>
              </c:strCache>
            </c:strRef>
          </c:cat>
          <c:val>
            <c:numRef>
              <c:f>'Динамика КБ'!$B$6:$E$6</c:f>
              <c:numCache>
                <c:formatCode>#,##0.0</c:formatCode>
                <c:ptCount val="4"/>
                <c:pt idx="0">
                  <c:v>6169.8</c:v>
                </c:pt>
                <c:pt idx="1">
                  <c:v>6009.2</c:v>
                </c:pt>
                <c:pt idx="2">
                  <c:v>4933.4000000000005</c:v>
                </c:pt>
                <c:pt idx="3">
                  <c:v>4187.1000000000004</c:v>
                </c:pt>
              </c:numCache>
            </c:numRef>
          </c:val>
        </c:ser>
        <c:ser>
          <c:idx val="1"/>
          <c:order val="1"/>
          <c:tx>
            <c:strRef>
              <c:f>'Динамика КБ'!$A$7</c:f>
              <c:strCache>
                <c:ptCount val="1"/>
                <c:pt idx="0">
                  <c:v>КБ (район+поселения)</c:v>
                </c:pt>
              </c:strCache>
            </c:strRef>
          </c:tx>
          <c:spPr>
            <a:solidFill>
              <a:srgbClr val="9DBAF5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'Динамика КБ'!$B$5:$E$5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 2024 год </c:v>
                </c:pt>
                <c:pt idx="3">
                  <c:v>2025 год </c:v>
                </c:pt>
              </c:strCache>
            </c:strRef>
          </c:cat>
          <c:val>
            <c:numRef>
              <c:f>'Динамика КБ'!$B$7:$E$7</c:f>
              <c:numCache>
                <c:formatCode>#,##0.0</c:formatCode>
                <c:ptCount val="4"/>
                <c:pt idx="0">
                  <c:v>7530.5</c:v>
                </c:pt>
                <c:pt idx="1">
                  <c:v>6887.5</c:v>
                </c:pt>
                <c:pt idx="2">
                  <c:v>5840.7</c:v>
                </c:pt>
                <c:pt idx="3">
                  <c:v>5120.5</c:v>
                </c:pt>
              </c:numCache>
            </c:numRef>
          </c:val>
        </c:ser>
        <c:shape val="box"/>
        <c:axId val="128500480"/>
        <c:axId val="128502016"/>
        <c:axId val="0"/>
      </c:bar3DChart>
      <c:catAx>
        <c:axId val="1285004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8502016"/>
        <c:crosses val="autoZero"/>
        <c:auto val="1"/>
        <c:lblAlgn val="ctr"/>
        <c:lblOffset val="100"/>
      </c:catAx>
      <c:valAx>
        <c:axId val="128502016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0%" sourceLinked="1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1285004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1"/>
        <c:txPr>
          <a:bodyPr/>
          <a:lstStyle/>
          <a:p>
            <a:pPr>
              <a:defRPr sz="1400" b="1" i="0" baseline="0"/>
            </a:pPr>
            <a:endParaRPr lang="ru-RU"/>
          </a:p>
        </c:txPr>
      </c:legendEntry>
      <c:legendEntry>
        <c:idx val="0"/>
        <c:txPr>
          <a:bodyPr/>
          <a:lstStyle/>
          <a:p>
            <a:pPr>
              <a:defRPr sz="1400" b="1" i="0" baseline="0"/>
            </a:pPr>
            <a:endParaRPr lang="ru-RU"/>
          </a:p>
        </c:txPr>
      </c:legendEntry>
      <c:layout>
        <c:manualLayout>
          <c:xMode val="edge"/>
          <c:yMode val="edge"/>
          <c:x val="0.74581033946741682"/>
          <c:y val="0.722481117234961"/>
          <c:w val="0.22150149025587482"/>
          <c:h val="0.25330494467476738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externalData r:id="rId1">
    <c:autoUpdate val="1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title>
      <c:tx>
        <c:rich>
          <a:bodyPr/>
          <a:lstStyle/>
          <a:p>
            <a:pPr>
              <a:defRPr/>
            </a:pPr>
            <a:r>
              <a:rPr lang="ru-RU" sz="2800" b="1" i="0" baseline="0" dirty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Структура расходов  бюджета Аксайского </a:t>
            </a:r>
            <a:endParaRPr lang="ru-RU" sz="2800" b="1" i="0" baseline="0" dirty="0" smtClean="0">
              <a:solidFill>
                <a:srgbClr val="0099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800" b="1" i="0" baseline="0" dirty="0" smtClean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района </a:t>
            </a:r>
            <a:r>
              <a:rPr lang="ru-RU" sz="2800" b="1" i="0" baseline="0" dirty="0">
                <a:solidFill>
                  <a:srgbClr val="0099FF"/>
                </a:solidFill>
                <a:latin typeface="Times New Roman" pitchFamily="18" charset="0"/>
                <a:cs typeface="Times New Roman" pitchFamily="18" charset="0"/>
              </a:rPr>
              <a:t>на 2023 год </a:t>
            </a:r>
          </a:p>
        </c:rich>
      </c:tx>
      <c:layout>
        <c:manualLayout>
          <c:xMode val="edge"/>
          <c:yMode val="edge"/>
          <c:x val="9.9322353486484523E-4"/>
          <c:y val="2.3631361221302216E-2"/>
        </c:manualLayout>
      </c:layout>
      <c:spPr>
        <a:ln cap="rnd"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3500000" scaled="0"/>
            <a:tileRect/>
          </a:gradFill>
          <a:prstDash val="sysDot"/>
          <a:bevel/>
        </a:ln>
        <a:effectLst>
          <a:outerShdw blurRad="355600" dist="50800" dir="6600000" sx="180000" sy="180000" algn="ctr" rotWithShape="0">
            <a:srgbClr val="000000">
              <a:alpha val="17000"/>
            </a:srgbClr>
          </a:outerShdw>
        </a:effectLst>
      </c:spPr>
    </c:title>
    <c:plotArea>
      <c:layout>
        <c:manualLayout>
          <c:layoutTarget val="inner"/>
          <c:xMode val="edge"/>
          <c:yMode val="edge"/>
          <c:x val="9.8254835121268008E-2"/>
          <c:y val="0.20002254651443965"/>
          <c:w val="0.49477736543023382"/>
          <c:h val="0.72036326029133979"/>
        </c:manualLayout>
      </c:layout>
      <c:doughnutChart>
        <c:varyColors val="1"/>
        <c:ser>
          <c:idx val="0"/>
          <c:order val="0"/>
          <c:dLbls>
            <c:dLbl>
              <c:idx val="0"/>
              <c:layout>
                <c:manualLayout>
                  <c:x val="3.6899188861970558E-3"/>
                  <c:y val="-2.44760386100890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3,7%</a:t>
                    </a:r>
                    <a:endParaRPr lang="en-US" dirty="0"/>
                  </a:p>
                </c:rich>
              </c:tx>
              <c:showPercent val="1"/>
            </c:dLbl>
            <c:dLbl>
              <c:idx val="1"/>
              <c:layout>
                <c:manualLayout>
                  <c:x val="2.901134480048775E-2"/>
                  <c:y val="-6.710267486619142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3,6%</a:t>
                    </a:r>
                    <a:endParaRPr lang="ru-RU"/>
                  </a:p>
                </c:rich>
              </c:tx>
              <c:showPercent val="1"/>
            </c:dLbl>
            <c:dLbl>
              <c:idx val="3"/>
              <c:layout>
                <c:manualLayout>
                  <c:x val="3.4100596760443309E-2"/>
                  <c:y val="7.3126142595978045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1</a:t>
                    </a:r>
                    <a:r>
                      <a:rPr lang="en-US" dirty="0" smtClean="0"/>
                      <a:t>6</a:t>
                    </a:r>
                    <a:r>
                      <a:rPr lang="ru-RU" dirty="0" smtClean="0"/>
                      <a:t>,3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4"/>
              <c:tx>
                <c:rich>
                  <a:bodyPr/>
                  <a:lstStyle/>
                  <a:p>
                    <a:r>
                      <a:rPr lang="ru-RU" sz="1400" smtClean="0"/>
                      <a:t>5</a:t>
                    </a:r>
                    <a:r>
                      <a:rPr lang="ru-RU" smtClean="0"/>
                      <a:t>3,9%</a:t>
                    </a:r>
                    <a:endParaRPr lang="ru-RU"/>
                  </a:p>
                </c:rich>
              </c:tx>
              <c:showPercent val="1"/>
            </c:dLbl>
            <c:dLbl>
              <c:idx val="5"/>
              <c:tx>
                <c:rich>
                  <a:bodyPr/>
                  <a:lstStyle/>
                  <a:p>
                    <a:r>
                      <a:rPr lang="ru-RU" smtClean="0"/>
                      <a:t>2,0%</a:t>
                    </a:r>
                    <a:endParaRPr lang="ru-RU"/>
                  </a:p>
                </c:rich>
              </c:tx>
              <c:showPercent val="1"/>
            </c:dLbl>
            <c:dLbl>
              <c:idx val="6"/>
              <c:delete val="1"/>
            </c:dLbl>
            <c:dLbl>
              <c:idx val="7"/>
              <c:layout>
                <c:manualLayout>
                  <c:x val="-2.387041773231034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1</a:t>
                    </a:r>
                    <a:r>
                      <a:rPr lang="ru-RU" dirty="0" smtClean="0"/>
                      <a:t>9,9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Percent val="1"/>
            </c:dLbl>
            <c:dLbl>
              <c:idx val="8"/>
              <c:delete val="1"/>
            </c:dLbl>
            <c:dLbl>
              <c:idx val="9"/>
              <c:layout>
                <c:manualLayout>
                  <c:x val="-2.5652802669686964E-2"/>
                  <c:y val="-3.319892560957279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0,1%</a:t>
                    </a:r>
                    <a:endParaRPr lang="ru-RU" dirty="0"/>
                  </a:p>
                </c:rich>
              </c:tx>
              <c:showPercent val="1"/>
            </c:dLbl>
            <c:dLbl>
              <c:idx val="10"/>
              <c:delete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Лист2!$B$30:$B$40</c:f>
              <c:strCache>
                <c:ptCount val="11"/>
                <c:pt idx="0">
                  <c:v>Общегосударственные вопросы - 222,8</c:v>
                </c:pt>
                <c:pt idx="1">
                  <c:v>Национальная безопасность и правоохранительная деятельность -32,4</c:v>
                </c:pt>
                <c:pt idx="2">
                  <c:v>Национальная экономика - 215,1</c:v>
                </c:pt>
                <c:pt idx="3">
                  <c:v>Жилищно-коммунальное хозяйство - 981,1</c:v>
                </c:pt>
                <c:pt idx="4">
                  <c:v>Образование - 3 250,6</c:v>
                </c:pt>
                <c:pt idx="5">
                  <c:v>Культура, кинематография - 120,1</c:v>
                </c:pt>
                <c:pt idx="6">
                  <c:v>Здравоохранение -0,6</c:v>
                </c:pt>
                <c:pt idx="7">
                  <c:v>Социальная политика -1 201,3</c:v>
                </c:pt>
                <c:pt idx="8">
                  <c:v>Физическая культура и спорт - 5,0</c:v>
                </c:pt>
                <c:pt idx="9">
                  <c:v>Средства массовой информации - 1,2</c:v>
                </c:pt>
                <c:pt idx="10">
                  <c:v>Обслуживание муниципального долга - 6,1</c:v>
                </c:pt>
              </c:strCache>
            </c:strRef>
          </c:cat>
          <c:val>
            <c:numRef>
              <c:f>Лист2!$C$30:$C$40</c:f>
              <c:numCache>
                <c:formatCode>0.0</c:formatCode>
                <c:ptCount val="11"/>
                <c:pt idx="0">
                  <c:v>222.8</c:v>
                </c:pt>
                <c:pt idx="1">
                  <c:v>32.4</c:v>
                </c:pt>
                <c:pt idx="2">
                  <c:v>215.1</c:v>
                </c:pt>
                <c:pt idx="3">
                  <c:v>981.1</c:v>
                </c:pt>
                <c:pt idx="4">
                  <c:v>3250.6</c:v>
                </c:pt>
                <c:pt idx="5">
                  <c:v>120.1</c:v>
                </c:pt>
                <c:pt idx="6">
                  <c:v>0.60000000000000042</c:v>
                </c:pt>
                <c:pt idx="7">
                  <c:v>1201.3</c:v>
                </c:pt>
                <c:pt idx="8">
                  <c:v>5</c:v>
                </c:pt>
                <c:pt idx="9">
                  <c:v>1.2</c:v>
                </c:pt>
                <c:pt idx="10">
                  <c:v>6.1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290358978767091"/>
          <c:y val="9.3884012887457027E-2"/>
          <c:w val="0.35624246813626781"/>
          <c:h val="0.84806965892678621"/>
        </c:manualLayout>
      </c:layout>
      <c:spPr>
        <a:ln cap="sq"/>
      </c:spPr>
      <c:txPr>
        <a:bodyPr/>
        <a:lstStyle/>
        <a:p>
          <a:pPr>
            <a:defRPr sz="1100" b="1" i="0" spc="-40" baseline="0"/>
          </a:pPr>
          <a:endParaRPr lang="ru-RU"/>
        </a:p>
      </c:txPr>
    </c:legend>
    <c:plotVisOnly val="1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/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2700000" scaled="1"/>
              <a:tileRect/>
            </a:gradFill>
          </c:spPr>
          <c:dLbls>
            <c:dLbl>
              <c:idx val="0"/>
              <c:layout>
                <c:manualLayout>
                  <c:x val="2.2222222222222251E-2"/>
                  <c:y val="-3.2426994579330001E-2"/>
                </c:manualLayout>
              </c:layout>
              <c:showVal val="1"/>
            </c:dLbl>
            <c:dLbl>
              <c:idx val="1"/>
              <c:layout>
                <c:manualLayout>
                  <c:x val="1.9444444444444445E-2"/>
                  <c:y val="-1.8529711188188563E-2"/>
                </c:manualLayout>
              </c:layout>
              <c:showVal val="1"/>
            </c:dLbl>
            <c:dLbl>
              <c:idx val="2"/>
              <c:layout>
                <c:manualLayout>
                  <c:x val="1.3888670166229225E-2"/>
                  <c:y val="-3.2426994579330001E-2"/>
                </c:manualLayout>
              </c:layout>
              <c:showVal val="1"/>
            </c:dLbl>
            <c:txPr>
              <a:bodyPr/>
              <a:lstStyle/>
              <a:p>
                <a:pPr>
                  <a:defRPr sz="1500" b="1" i="1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Лист1!$D$157:$D$159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 </c:v>
                </c:pt>
              </c:strCache>
            </c:strRef>
          </c:cat>
          <c:val>
            <c:numRef>
              <c:f>Лист1!$E$157:$E$159</c:f>
              <c:numCache>
                <c:formatCode>0.0</c:formatCode>
                <c:ptCount val="3"/>
                <c:pt idx="0">
                  <c:v>222.8</c:v>
                </c:pt>
                <c:pt idx="1">
                  <c:v>238.1</c:v>
                </c:pt>
                <c:pt idx="2">
                  <c:v>274</c:v>
                </c:pt>
              </c:numCache>
            </c:numRef>
          </c:val>
        </c:ser>
        <c:shape val="cylinder"/>
        <c:axId val="133412736"/>
        <c:axId val="133414272"/>
        <c:axId val="0"/>
      </c:bar3DChart>
      <c:catAx>
        <c:axId val="133412736"/>
        <c:scaling>
          <c:orientation val="minMax"/>
        </c:scaling>
        <c:axPos val="b"/>
        <c:tickLblPos val="nextTo"/>
        <c:txPr>
          <a:bodyPr/>
          <a:lstStyle/>
          <a:p>
            <a:pPr>
              <a:defRPr sz="1300" b="1" i="0" baseline="0">
                <a:latin typeface="Times New Roman" pitchFamily="18" charset="0"/>
              </a:defRPr>
            </a:pPr>
            <a:endParaRPr lang="ru-RU"/>
          </a:p>
        </c:txPr>
        <c:crossAx val="133414272"/>
        <c:crosses val="autoZero"/>
        <c:auto val="1"/>
        <c:lblAlgn val="ctr"/>
        <c:lblOffset val="100"/>
      </c:catAx>
      <c:valAx>
        <c:axId val="133414272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33412736"/>
        <c:crosses val="autoZero"/>
        <c:crossBetween val="between"/>
      </c:valAx>
    </c:plotArea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stacked"/>
        <c:shape val="box"/>
        <c:axId val="133247744"/>
        <c:axId val="133249280"/>
        <c:axId val="0"/>
      </c:bar3DChart>
      <c:catAx>
        <c:axId val="133247744"/>
        <c:scaling>
          <c:orientation val="minMax"/>
        </c:scaling>
        <c:axPos val="l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3249280"/>
        <c:crosses val="autoZero"/>
        <c:auto val="1"/>
        <c:lblAlgn val="ctr"/>
        <c:lblOffset val="100"/>
      </c:catAx>
      <c:valAx>
        <c:axId val="13324928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3247744"/>
        <c:crosses val="autoZero"/>
        <c:crossBetween val="between"/>
      </c:valAx>
    </c:plotArea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spPr>
            <a:gradFill>
              <a:gsLst>
                <a:gs pos="0">
                  <a:srgbClr val="3399FF"/>
                </a:gs>
                <a:gs pos="16000">
                  <a:srgbClr val="00CCCC"/>
                </a:gs>
                <a:gs pos="47000">
                  <a:srgbClr val="9999FF"/>
                </a:gs>
                <a:gs pos="60001">
                  <a:srgbClr val="2E6792"/>
                </a:gs>
                <a:gs pos="71001">
                  <a:srgbClr val="3333CC"/>
                </a:gs>
                <a:gs pos="81000">
                  <a:srgbClr val="1170FF"/>
                </a:gs>
                <a:gs pos="100000">
                  <a:srgbClr val="006699"/>
                </a:gs>
              </a:gsLst>
              <a:lin ang="5400000" scaled="0"/>
            </a:gradFill>
          </c:spPr>
          <c:cat>
            <c:strRef>
              <c:f>Лист1!$D$229:$D$231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 </c:v>
                </c:pt>
              </c:strCache>
            </c:strRef>
          </c:cat>
          <c:val>
            <c:numRef>
              <c:f>Лист1!$E$229:$E$231</c:f>
              <c:numCache>
                <c:formatCode>0.0</c:formatCode>
                <c:ptCount val="3"/>
                <c:pt idx="0">
                  <c:v>179</c:v>
                </c:pt>
                <c:pt idx="1">
                  <c:v>144.1</c:v>
                </c:pt>
                <c:pt idx="2">
                  <c:v>414.3</c:v>
                </c:pt>
              </c:numCache>
            </c:numRef>
          </c:val>
        </c:ser>
        <c:shape val="box"/>
        <c:axId val="133528192"/>
        <c:axId val="133591424"/>
        <c:axId val="0"/>
      </c:bar3DChart>
      <c:catAx>
        <c:axId val="13352819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591424"/>
        <c:crosses val="autoZero"/>
        <c:auto val="1"/>
        <c:lblAlgn val="ctr"/>
        <c:lblOffset val="100"/>
      </c:catAx>
      <c:valAx>
        <c:axId val="133591424"/>
        <c:scaling>
          <c:orientation val="minMax"/>
        </c:scaling>
        <c:axPos val="l"/>
        <c:majorGridlines/>
        <c:numFmt formatCode="0.0" sourceLinked="1"/>
        <c:tickLblPos val="nextTo"/>
        <c:crossAx val="133528192"/>
        <c:crosses val="autoZero"/>
        <c:crossBetween val="between"/>
      </c:valAx>
    </c:plotArea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7.992889168441826E-3"/>
          <c:y val="0"/>
          <c:w val="0.68006911321193042"/>
          <c:h val="0.91589355759983049"/>
        </c:manualLayout>
      </c:layout>
      <c:bar3DChart>
        <c:barDir val="col"/>
        <c:grouping val="stacked"/>
        <c:ser>
          <c:idx val="0"/>
          <c:order val="0"/>
          <c:tx>
            <c:strRef>
              <c:f>'Лист1 (2)'!$D$95:$H$95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4103BD"/>
            </a:solidFill>
            <a:scene3d>
              <a:camera prst="orthographicFront"/>
              <a:lightRig rig="threePt" dir="t"/>
            </a:scene3d>
            <a:sp3d prstMaterial="metal"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-4.3237532994418277E-3"/>
                  <c:y val="-1.4091672962180659E-2"/>
                </c:manualLayout>
              </c:layout>
              <c:showVal val="1"/>
            </c:dLbl>
            <c:dLbl>
              <c:idx val="1"/>
              <c:layout>
                <c:manualLayout>
                  <c:x val="-1.282903432185696E-3"/>
                  <c:y val="-1.4697301770568525E-2"/>
                </c:manualLayout>
              </c:layout>
              <c:showVal val="1"/>
            </c:dLbl>
            <c:dLbl>
              <c:idx val="2"/>
              <c:layout>
                <c:manualLayout>
                  <c:x val="2.375215014423684E-4"/>
                  <c:y val="7.9704573007803731E-3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100" b="1" i="0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'Лист1 (2)'!$I$94:$K$94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'Лист1 (2)'!$I$95:$K$95</c:f>
              <c:numCache>
                <c:formatCode>General</c:formatCode>
                <c:ptCount val="3"/>
                <c:pt idx="0">
                  <c:v>732.5</c:v>
                </c:pt>
                <c:pt idx="1">
                  <c:v>772.3</c:v>
                </c:pt>
                <c:pt idx="2">
                  <c:v>790.5</c:v>
                </c:pt>
              </c:numCache>
            </c:numRef>
          </c:val>
        </c:ser>
        <c:ser>
          <c:idx val="1"/>
          <c:order val="1"/>
          <c:tx>
            <c:strRef>
              <c:f>'Лист1 (2)'!$D$96:$H$96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 prstMaterial="dkEdge">
              <a:bevelT prst="angle"/>
              <a:bevelB prst="angle"/>
            </a:sp3d>
          </c:spPr>
          <c:dLbls>
            <c:txPr>
              <a:bodyPr/>
              <a:lstStyle/>
              <a:p>
                <a:pPr>
                  <a:defRPr sz="1100" b="1" i="0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'Лист1 (2)'!$I$94:$K$94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'Лист1 (2)'!$I$96:$K$96</c:f>
              <c:numCache>
                <c:formatCode>General</c:formatCode>
                <c:ptCount val="3"/>
                <c:pt idx="0">
                  <c:v>2245.9</c:v>
                </c:pt>
                <c:pt idx="1">
                  <c:v>1577</c:v>
                </c:pt>
                <c:pt idx="2">
                  <c:v>1258</c:v>
                </c:pt>
              </c:numCache>
            </c:numRef>
          </c:val>
        </c:ser>
        <c:ser>
          <c:idx val="2"/>
          <c:order val="2"/>
          <c:tx>
            <c:strRef>
              <c:f>'Лист1 (2)'!$D$97:$H$97</c:f>
              <c:strCache>
                <c:ptCount val="1"/>
                <c:pt idx="0">
                  <c:v>Дополнительное образование  детей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 prstMaterial="dkEdge"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1.1925927247551055E-2"/>
                  <c:y val="-3.0605455434480591E-3"/>
                </c:manualLayout>
              </c:layout>
              <c:showVal val="1"/>
            </c:dLbl>
            <c:dLbl>
              <c:idx val="1"/>
              <c:layout>
                <c:manualLayout>
                  <c:x val="1.5333335032565561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1.1925927247551055E-2"/>
                  <c:y val="-6.1210910868961174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0" baseline="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'Лист1 (2)'!$I$94:$K$94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'Лист1 (2)'!$I$97:$K$97</c:f>
              <c:numCache>
                <c:formatCode>General</c:formatCode>
                <c:ptCount val="3"/>
                <c:pt idx="0">
                  <c:v>193.9</c:v>
                </c:pt>
                <c:pt idx="1">
                  <c:v>215.7</c:v>
                </c:pt>
                <c:pt idx="2">
                  <c:v>211.9</c:v>
                </c:pt>
              </c:numCache>
            </c:numRef>
          </c:val>
        </c:ser>
        <c:ser>
          <c:idx val="3"/>
          <c:order val="3"/>
          <c:tx>
            <c:strRef>
              <c:f>'Лист1 (2)'!$D$98:$H$98</c:f>
              <c:strCache>
                <c:ptCount val="1"/>
                <c:pt idx="0">
                  <c:v>Профессиональная подготовка, переподготовка и повышение квалификации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 prstMaterial="dkEdge">
              <a:bevelT prst="angle"/>
              <a:bevelB prst="angle"/>
            </a:sp3d>
          </c:spPr>
          <c:cat>
            <c:strRef>
              <c:f>'Лист1 (2)'!$I$94:$K$94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'Лист1 (2)'!$I$98:$K$98</c:f>
              <c:numCache>
                <c:formatCode>General</c:formatCode>
                <c:ptCount val="3"/>
                <c:pt idx="0">
                  <c:v>0.3000000000000001</c:v>
                </c:pt>
                <c:pt idx="1">
                  <c:v>0.3000000000000001</c:v>
                </c:pt>
                <c:pt idx="2">
                  <c:v>0.3000000000000001</c:v>
                </c:pt>
              </c:numCache>
            </c:numRef>
          </c:val>
        </c:ser>
        <c:ser>
          <c:idx val="4"/>
          <c:order val="4"/>
          <c:tx>
            <c:strRef>
              <c:f>'Лист1 (2)'!$D$99:$H$99</c:f>
              <c:strCache>
                <c:ptCount val="1"/>
                <c:pt idx="0">
                  <c:v>Молодежная политика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 prstMaterial="dkEdge"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5.7512371919689248E-2"/>
                  <c:y val="2.8446660048525212E-3"/>
                </c:manualLayout>
              </c:layout>
              <c:showVal val="1"/>
            </c:dLbl>
            <c:dLbl>
              <c:idx val="1"/>
              <c:layout>
                <c:manualLayout>
                  <c:x val="4.9507169768661166E-2"/>
                  <c:y val="-2.8446660048525082E-3"/>
                </c:manualLayout>
              </c:layout>
              <c:showVal val="1"/>
            </c:dLbl>
            <c:dLbl>
              <c:idx val="2"/>
              <c:layout>
                <c:manualLayout>
                  <c:x val="4.9507169768661166E-2"/>
                  <c:y val="-1.7067996029115046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0" baseline="0">
                    <a:solidFill>
                      <a:schemeClr val="accent5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'Лист1 (2)'!$I$94:$K$94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'Лист1 (2)'!$I$99:$K$99</c:f>
              <c:numCache>
                <c:formatCode>General</c:formatCode>
                <c:ptCount val="3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</c:numCache>
            </c:numRef>
          </c:val>
        </c:ser>
        <c:ser>
          <c:idx val="5"/>
          <c:order val="5"/>
          <c:tx>
            <c:strRef>
              <c:f>'Лист1 (2)'!$D$100:$H$100</c:f>
              <c:strCache>
                <c:ptCount val="1"/>
                <c:pt idx="0">
                  <c:v>Другие вопроы в области образования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2.4584313428776129E-2"/>
                  <c:y val="-5.2095586423057234E-2"/>
                </c:manualLayout>
              </c:layout>
              <c:showVal val="1"/>
            </c:dLbl>
            <c:dLbl>
              <c:idx val="1"/>
              <c:layout>
                <c:manualLayout>
                  <c:x val="2.1353865165079144E-2"/>
                  <c:y val="-7.576353523443636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79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2.5968484008599423E-2"/>
                  <c:y val="-7.2616035494264083E-2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 i="0" baseline="0">
                    <a:solidFill>
                      <a:schemeClr val="tx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'Лист1 (2)'!$I$94:$K$94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'Лист1 (2)'!$I$100:$K$100</c:f>
              <c:numCache>
                <c:formatCode>General</c:formatCode>
                <c:ptCount val="3"/>
                <c:pt idx="0">
                  <c:v>77.099999999999994</c:v>
                </c:pt>
                <c:pt idx="1">
                  <c:v>79</c:v>
                </c:pt>
                <c:pt idx="2">
                  <c:v>80.599999999999994</c:v>
                </c:pt>
              </c:numCache>
            </c:numRef>
          </c:val>
        </c:ser>
        <c:shape val="box"/>
        <c:axId val="133764992"/>
        <c:axId val="133766528"/>
        <c:axId val="0"/>
      </c:bar3DChart>
      <c:catAx>
        <c:axId val="13376499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 b="1" i="1" baseline="0">
                <a:solidFill>
                  <a:schemeClr val="accent4">
                    <a:lumMod val="50000"/>
                  </a:schemeClr>
                </a:solidFill>
              </a:defRPr>
            </a:pPr>
            <a:endParaRPr lang="ru-RU"/>
          </a:p>
        </c:txPr>
        <c:crossAx val="133766528"/>
        <c:crosses val="autoZero"/>
        <c:auto val="1"/>
        <c:lblAlgn val="ctr"/>
        <c:lblOffset val="100"/>
      </c:catAx>
      <c:valAx>
        <c:axId val="133766528"/>
        <c:scaling>
          <c:orientation val="minMax"/>
        </c:scaling>
        <c:delete val="1"/>
        <c:axPos val="l"/>
        <c:numFmt formatCode="General" sourceLinked="1"/>
        <c:tickLblPos val="none"/>
        <c:crossAx val="133764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359284792111239"/>
          <c:y val="3.2779511953868939E-2"/>
          <c:w val="0.34640715207888778"/>
          <c:h val="0.73683300421816966"/>
        </c:manualLayout>
      </c:layout>
      <c:txPr>
        <a:bodyPr/>
        <a:lstStyle/>
        <a:p>
          <a:pPr>
            <a:defRPr sz="1200" b="1" i="1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spPr>
            <a:scene3d>
              <a:camera prst="orthographicFront"/>
              <a:lightRig rig="threePt" dir="t"/>
            </a:scene3d>
            <a:sp3d prstMaterial="matte">
              <a:bevelT w="139700" prst="cross"/>
              <a:bevelB w="139700" prst="cross"/>
            </a:sp3d>
          </c:spPr>
          <c:dPt>
            <c:idx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 prstMaterial="matte">
                <a:bevelT w="139700" prst="cross"/>
                <a:bevelB w="139700" prst="cross"/>
              </a:sp3d>
            </c:spPr>
          </c:dPt>
          <c:dPt>
            <c:idx val="1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matte">
                <a:bevelT w="139700" prst="cross"/>
                <a:bevelB w="139700" prst="cross"/>
              </a:sp3d>
            </c:spPr>
          </c:dPt>
          <c:dPt>
            <c:idx val="2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 prstMaterial="matte">
                <a:bevelT w="139700" prst="cross"/>
                <a:bevelB w="139700" prst="cross"/>
              </a:sp3d>
            </c:spPr>
          </c:dPt>
          <c:dLbls>
            <c:dLbl>
              <c:idx val="0"/>
              <c:layout>
                <c:manualLayout>
                  <c:x val="3.0555555555555582E-2"/>
                  <c:y val="-6.9444444444444503E-2"/>
                </c:manualLayout>
              </c:layout>
              <c:showVal val="1"/>
            </c:dLbl>
            <c:dLbl>
              <c:idx val="1"/>
              <c:layout>
                <c:manualLayout>
                  <c:x val="3.0555555555555582E-2"/>
                  <c:y val="-7.407407407407407E-2"/>
                </c:manualLayout>
              </c:layout>
              <c:showVal val="1"/>
            </c:dLbl>
            <c:dLbl>
              <c:idx val="2"/>
              <c:layout>
                <c:manualLayout>
                  <c:x val="3.0555555555555582E-2"/>
                  <c:y val="-5.5555920093321734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Лист1!$B$3:$B$5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 </c:v>
                </c:pt>
              </c:strCache>
            </c:strRef>
          </c:cat>
          <c:val>
            <c:numRef>
              <c:f>Лист1!$C$3:$C$5</c:f>
              <c:numCache>
                <c:formatCode>0.0</c:formatCode>
                <c:ptCount val="3"/>
                <c:pt idx="0">
                  <c:v>120.1</c:v>
                </c:pt>
                <c:pt idx="1">
                  <c:v>124</c:v>
                </c:pt>
                <c:pt idx="2">
                  <c:v>135.69999999999999</c:v>
                </c:pt>
              </c:numCache>
            </c:numRef>
          </c:val>
        </c:ser>
        <c:shape val="box"/>
        <c:axId val="133903872"/>
        <c:axId val="133905408"/>
        <c:axId val="0"/>
      </c:bar3DChart>
      <c:catAx>
        <c:axId val="133903872"/>
        <c:scaling>
          <c:orientation val="minMax"/>
        </c:scaling>
        <c:axPos val="b"/>
        <c:majorGridlines/>
        <c:tickLblPos val="nextTo"/>
        <c:txPr>
          <a:bodyPr/>
          <a:lstStyle/>
          <a:p>
            <a:pPr>
              <a:defRPr sz="1200" b="1" i="0" baseline="0">
                <a:latin typeface="Times New Roman" pitchFamily="18" charset="0"/>
              </a:defRPr>
            </a:pPr>
            <a:endParaRPr lang="ru-RU"/>
          </a:p>
        </c:txPr>
        <c:crossAx val="133905408"/>
        <c:crosses val="autoZero"/>
        <c:auto val="1"/>
        <c:lblAlgn val="ctr"/>
        <c:lblOffset val="100"/>
      </c:catAx>
      <c:valAx>
        <c:axId val="133905408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33903872"/>
        <c:crosses val="autoZero"/>
        <c:crossBetween val="between"/>
      </c:valAx>
      <c:spPr>
        <a:noFill/>
        <a:ln>
          <a:noFill/>
        </a:ln>
        <a:effectLst/>
      </c:spPr>
    </c:plotArea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1.8534800780080341E-2"/>
          <c:y val="2.448436434758447E-2"/>
          <c:w val="0.64150404932990124"/>
          <c:h val="0.87610646553500382"/>
        </c:manualLayout>
      </c:layout>
      <c:bar3DChart>
        <c:barDir val="col"/>
        <c:grouping val="percentStacked"/>
        <c:ser>
          <c:idx val="0"/>
          <c:order val="0"/>
          <c:tx>
            <c:strRef>
              <c:f>Лист1!$D$73:$E$73</c:f>
              <c:strCache>
                <c:ptCount val="1"/>
                <c:pt idx="0">
                  <c:v>Пенсионное обеспечение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</c:spPr>
          <c:dLbls>
            <c:dLbl>
              <c:idx val="0"/>
              <c:layout>
                <c:manualLayout>
                  <c:x val="0"/>
                  <c:y val="-1.5302727717240379E-2"/>
                </c:manualLayout>
              </c:layout>
              <c:showVal val="1"/>
            </c:dLbl>
            <c:dLbl>
              <c:idx val="1"/>
              <c:layout>
                <c:manualLayout>
                  <c:x val="1.6849818890982225E-3"/>
                  <c:y val="-1.5302727717240379E-2"/>
                </c:manualLayout>
              </c:layout>
              <c:showVal val="1"/>
            </c:dLbl>
            <c:dLbl>
              <c:idx val="2"/>
              <c:layout>
                <c:manualLayout>
                  <c:x val="3.3699637781963864E-3"/>
                  <c:y val="-1.5302727717240264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/>
                </a:pPr>
                <a:endParaRPr lang="ru-RU"/>
              </a:p>
            </c:txPr>
            <c:showVal val="1"/>
          </c:dLbls>
          <c:cat>
            <c:strRef>
              <c:f>Лист1!$F$72:$H$72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Лист1!$F$73:$H$73</c:f>
              <c:numCache>
                <c:formatCode>General</c:formatCode>
                <c:ptCount val="3"/>
                <c:pt idx="0">
                  <c:v>8.6</c:v>
                </c:pt>
                <c:pt idx="1">
                  <c:v>8.6</c:v>
                </c:pt>
                <c:pt idx="2">
                  <c:v>8.6</c:v>
                </c:pt>
              </c:numCache>
            </c:numRef>
          </c:val>
        </c:ser>
        <c:ser>
          <c:idx val="1"/>
          <c:order val="1"/>
          <c:tx>
            <c:strRef>
              <c:f>Лист1!$D$74:$E$74</c:f>
              <c:strCache>
                <c:ptCount val="1"/>
                <c:pt idx="0">
                  <c:v>Социальное обслуживание населения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dLbls>
            <c:dLbl>
              <c:idx val="0"/>
              <c:layout>
                <c:manualLayout>
                  <c:x val="3.3699637781964458E-3"/>
                  <c:y val="-2.4484364347584359E-2"/>
                </c:manualLayout>
              </c:layout>
              <c:showVal val="1"/>
            </c:dLbl>
            <c:dLbl>
              <c:idx val="1"/>
              <c:layout>
                <c:manualLayout>
                  <c:x val="1.6849818890982225E-3"/>
                  <c:y val="-3.0605455434480591E-2"/>
                </c:manualLayout>
              </c:layout>
              <c:showVal val="1"/>
            </c:dLbl>
            <c:dLbl>
              <c:idx val="2"/>
              <c:layout>
                <c:manualLayout>
                  <c:x val="3.3699637781964458E-3"/>
                  <c:y val="-5.5089819782064745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/>
                </a:pPr>
                <a:endParaRPr lang="ru-RU"/>
              </a:p>
            </c:txPr>
            <c:showVal val="1"/>
          </c:dLbls>
          <c:cat>
            <c:strRef>
              <c:f>Лист1!$F$72:$H$72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Лист1!$F$74:$H$74</c:f>
              <c:numCache>
                <c:formatCode>General</c:formatCode>
                <c:ptCount val="3"/>
                <c:pt idx="0">
                  <c:v>125.6</c:v>
                </c:pt>
                <c:pt idx="1">
                  <c:v>134.80000000000001</c:v>
                </c:pt>
                <c:pt idx="2">
                  <c:v>143.1</c:v>
                </c:pt>
              </c:numCache>
            </c:numRef>
          </c:val>
        </c:ser>
        <c:ser>
          <c:idx val="2"/>
          <c:order val="2"/>
          <c:tx>
            <c:strRef>
              <c:f>Лист1!$D$75:$E$75</c:f>
              <c:strCache>
                <c:ptCount val="1"/>
                <c:pt idx="0">
                  <c:v>Социальное обеспечение населения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dLbls>
            <c:dLbl>
              <c:idx val="0"/>
              <c:layout>
                <c:manualLayout>
                  <c:x val="0"/>
                  <c:y val="-6.7332001955857992E-2"/>
                </c:manualLayout>
              </c:layout>
              <c:showVal val="1"/>
            </c:dLbl>
            <c:dLbl>
              <c:idx val="1"/>
              <c:layout>
                <c:manualLayout>
                  <c:x val="1.6849818890982225E-3"/>
                  <c:y val="-7.0392547499305513E-2"/>
                </c:manualLayout>
              </c:layout>
              <c:showVal val="1"/>
            </c:dLbl>
            <c:dLbl>
              <c:idx val="2"/>
              <c:layout>
                <c:manualLayout>
                  <c:x val="-6.1781955556513138E-17"/>
                  <c:y val="5.2029274238617113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/>
                </a:pPr>
                <a:endParaRPr lang="ru-RU"/>
              </a:p>
            </c:txPr>
            <c:showVal val="1"/>
          </c:dLbls>
          <c:cat>
            <c:strRef>
              <c:f>Лист1!$F$72:$H$72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Лист1!$F$75:$H$75</c:f>
              <c:numCache>
                <c:formatCode>General</c:formatCode>
                <c:ptCount val="3"/>
                <c:pt idx="0">
                  <c:v>340.5</c:v>
                </c:pt>
                <c:pt idx="1">
                  <c:v>352.2</c:v>
                </c:pt>
                <c:pt idx="2">
                  <c:v>324.39999999999969</c:v>
                </c:pt>
              </c:numCache>
            </c:numRef>
          </c:val>
        </c:ser>
        <c:ser>
          <c:idx val="3"/>
          <c:order val="3"/>
          <c:tx>
            <c:strRef>
              <c:f>Лист1!$D$76:$E$76</c:f>
              <c:strCache>
                <c:ptCount val="1"/>
                <c:pt idx="0">
                  <c:v>Охрана семьи и детства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0"/>
                  <c:y val="-5.5089819782064745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5.2029274238617113E-2"/>
                </c:manualLayout>
              </c:layout>
              <c:showVal val="1"/>
            </c:dLbl>
            <c:dLbl>
              <c:idx val="2"/>
              <c:layout>
                <c:manualLayout>
                  <c:x val="-6.1781955556513138E-17"/>
                  <c:y val="3.3666000977928649E-2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1" baseline="0"/>
                </a:pPr>
                <a:endParaRPr lang="ru-RU"/>
              </a:p>
            </c:txPr>
            <c:showVal val="1"/>
          </c:dLbls>
          <c:cat>
            <c:strRef>
              <c:f>Лист1!$F$72:$H$72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Лист1!$F$76:$H$76</c:f>
              <c:numCache>
                <c:formatCode>General</c:formatCode>
                <c:ptCount val="3"/>
                <c:pt idx="0">
                  <c:v>695</c:v>
                </c:pt>
                <c:pt idx="1">
                  <c:v>727.1</c:v>
                </c:pt>
                <c:pt idx="2">
                  <c:v>260.3</c:v>
                </c:pt>
              </c:numCache>
            </c:numRef>
          </c:val>
        </c:ser>
        <c:ser>
          <c:idx val="4"/>
          <c:order val="4"/>
          <c:tx>
            <c:strRef>
              <c:f>Лист1!$D$77:$E$77</c:f>
              <c:strCache>
                <c:ptCount val="1"/>
                <c:pt idx="0">
                  <c:v>Другие вопросы в области социальной политики 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-1.6849818890982225E-3"/>
                  <c:y val="6.1210910868961174E-3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3.0605455434480591E-3"/>
                </c:manualLayout>
              </c:layout>
              <c:showVal val="1"/>
            </c:dLbl>
            <c:dLbl>
              <c:idx val="2"/>
              <c:layout>
                <c:manualLayout>
                  <c:x val="-6.1781955556513138E-17"/>
                  <c:y val="3.0605455434480591E-3"/>
                </c:manualLayout>
              </c:layout>
              <c:showVal val="1"/>
            </c:dLbl>
            <c:txPr>
              <a:bodyPr/>
              <a:lstStyle/>
              <a:p>
                <a:pPr>
                  <a:defRPr sz="1300" b="1" i="0" baseline="0"/>
                </a:pPr>
                <a:endParaRPr lang="ru-RU"/>
              </a:p>
            </c:txPr>
            <c:showVal val="1"/>
          </c:dLbls>
          <c:cat>
            <c:strRef>
              <c:f>Лист1!$F$72:$H$72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Лист1!$F$77:$H$77</c:f>
              <c:numCache>
                <c:formatCode>General</c:formatCode>
                <c:ptCount val="3"/>
                <c:pt idx="0">
                  <c:v>31.6</c:v>
                </c:pt>
                <c:pt idx="1">
                  <c:v>32.700000000000003</c:v>
                </c:pt>
                <c:pt idx="2">
                  <c:v>34.1</c:v>
                </c:pt>
              </c:numCache>
            </c:numRef>
          </c:val>
        </c:ser>
        <c:shape val="box"/>
        <c:axId val="134083712"/>
        <c:axId val="134085248"/>
        <c:axId val="0"/>
      </c:bar3DChart>
      <c:catAx>
        <c:axId val="134083712"/>
        <c:scaling>
          <c:orientation val="minMax"/>
        </c:scaling>
        <c:axPos val="b"/>
        <c:tickLblPos val="nextTo"/>
        <c:txPr>
          <a:bodyPr/>
          <a:lstStyle/>
          <a:p>
            <a:pPr>
              <a:defRPr sz="1500" b="1" i="1" baseline="0">
                <a:solidFill>
                  <a:schemeClr val="tx2">
                    <a:lumMod val="50000"/>
                  </a:schemeClr>
                </a:solidFill>
              </a:defRPr>
            </a:pPr>
            <a:endParaRPr lang="ru-RU"/>
          </a:p>
        </c:txPr>
        <c:crossAx val="134085248"/>
        <c:crosses val="autoZero"/>
        <c:auto val="1"/>
        <c:lblAlgn val="ctr"/>
        <c:lblOffset val="100"/>
      </c:catAx>
      <c:valAx>
        <c:axId val="134085248"/>
        <c:scaling>
          <c:orientation val="minMax"/>
        </c:scaling>
        <c:delete val="1"/>
        <c:axPos val="l"/>
        <c:majorGridlines/>
        <c:numFmt formatCode="0%" sourceLinked="1"/>
        <c:tickLblPos val="none"/>
        <c:crossAx val="1340837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537959867534399"/>
          <c:y val="0.31122050601576384"/>
          <c:w val="0.30240887937255079"/>
          <c:h val="0.63496274617128945"/>
        </c:manualLayout>
      </c:layout>
      <c:txPr>
        <a:bodyPr/>
        <a:lstStyle/>
        <a:p>
          <a:pPr>
            <a:defRPr sz="1300" b="1" i="1" baseline="0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</c:chart>
  <c:spPr>
    <a:noFill/>
    <a:effectLst>
      <a:outerShdw blurRad="50800" dist="50800" dir="5400000" algn="ctr" rotWithShape="0">
        <a:srgbClr val="000000">
          <a:alpha val="76000"/>
        </a:srgbClr>
      </a:outerShdw>
    </a:effectLst>
  </c:sp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Y val="0"/>
      <c:perspective val="30"/>
    </c:view3D>
    <c:floor>
      <c:spPr>
        <a:blipFill dpi="0" rotWithShape="1">
          <a:blip xmlns:r="http://schemas.openxmlformats.org/officeDocument/2006/relationships" r:embed="rId1">
            <a:alphaModFix amt="21000"/>
          </a:blip>
          <a:srcRect/>
          <a:stretch>
            <a:fillRect/>
          </a:stretch>
        </a:blipFill>
      </c:spPr>
    </c:floor>
    <c:sideWall>
      <c:spPr>
        <a:ln>
          <a:solidFill>
            <a:schemeClr val="bg1"/>
          </a:solidFill>
        </a:ln>
      </c:spPr>
    </c:sideWall>
    <c:backWall>
      <c:spPr>
        <a:ln>
          <a:solidFill>
            <a:schemeClr val="bg1"/>
          </a:solidFill>
        </a:ln>
      </c:spPr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расходов на обслуживание муниципального долга</c:v>
                </c:pt>
              </c:strCache>
            </c:strRef>
          </c:tx>
          <c:spPr>
            <a:solidFill>
              <a:srgbClr val="7030A0"/>
            </a:solidFill>
          </c:spPr>
          <c:dLbls>
            <c:dLbl>
              <c:idx val="0"/>
              <c:layout>
                <c:manualLayout>
                  <c:x val="4.3488324521488934E-3"/>
                  <c:y val="-1.3678307670934604E-2"/>
                </c:manualLayout>
              </c:layout>
              <c:tx>
                <c:rich>
                  <a:bodyPr/>
                  <a:lstStyle/>
                  <a:p>
                    <a:r>
                      <a:rPr lang="ru-RU" b="1" i="0" baseline="0" dirty="0" smtClean="0">
                        <a:latin typeface="Times New Roman" pitchFamily="18" charset="0"/>
                      </a:rPr>
                      <a:t>7</a:t>
                    </a:r>
                    <a:r>
                      <a:rPr lang="ru-RU" baseline="0" dirty="0" smtClean="0">
                        <a:latin typeface="Times New Roman" pitchFamily="18" charset="0"/>
                      </a:rPr>
                      <a:t>,</a:t>
                    </a:r>
                    <a:r>
                      <a:rPr lang="ru-RU" dirty="0" smtClean="0"/>
                      <a:t>7</a:t>
                    </a:r>
                    <a:endParaRPr lang="ru-RU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b="1" i="0" baseline="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Лист1!$A$2:$A$6</c:f>
              <c:strCache>
                <c:ptCount val="5"/>
                <c:pt idx="0">
                  <c:v>2021 факт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7.7</c:v>
                </c:pt>
                <c:pt idx="1">
                  <c:v>6.4</c:v>
                </c:pt>
                <c:pt idx="2">
                  <c:v>6.1</c:v>
                </c:pt>
                <c:pt idx="3">
                  <c:v>7.2</c:v>
                </c:pt>
                <c:pt idx="4">
                  <c:v>4.3</c:v>
                </c:pt>
              </c:numCache>
            </c:numRef>
          </c:val>
          <c:shape val="box"/>
          <c:bubble3D val="1"/>
        </c:ser>
        <c:shape val="cylinder"/>
        <c:axId val="150701568"/>
        <c:axId val="150860544"/>
        <c:axId val="0"/>
      </c:bar3DChart>
      <c:catAx>
        <c:axId val="1507015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 i="0" baseline="0">
                <a:latin typeface="Times New Roman" pitchFamily="18" charset="0"/>
              </a:defRPr>
            </a:pPr>
            <a:endParaRPr lang="ru-RU"/>
          </a:p>
        </c:txPr>
        <c:crossAx val="150860544"/>
        <c:crosses val="autoZero"/>
        <c:auto val="1"/>
        <c:lblAlgn val="ctr"/>
        <c:lblOffset val="100"/>
      </c:catAx>
      <c:valAx>
        <c:axId val="150860544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50701568"/>
        <c:crosses val="autoZero"/>
        <c:crossBetween val="between"/>
      </c:valAx>
    </c:plotArea>
    <c:plotVisOnly val="1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rotX val="40"/>
      <c:rotY val="30"/>
      <c:perspective val="30"/>
    </c:view3D>
    <c:plotArea>
      <c:layout/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39700" h="139700" prst="divot"/>
              <a:contourClr>
                <a:srgbClr val="000000"/>
              </a:contourClr>
            </a:sp3d>
          </c:spPr>
          <c:explosion val="30"/>
          <c:dPt>
            <c:idx val="0"/>
            <c:explosion val="16"/>
            <c:spPr>
              <a:solidFill>
                <a:srgbClr val="65E0F1"/>
              </a:solidFill>
              <a:ln w="6350"/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1"/>
            <c:explosion val="15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2"/>
            <c:explosion val="17"/>
            <c:spPr>
              <a:solidFill>
                <a:srgbClr val="1FDB3E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Pt>
            <c:idx val="3"/>
            <c:explosion val="14"/>
          </c:dPt>
          <c:dPt>
            <c:idx val="4"/>
            <c:explosion val="17"/>
            <c:spPr>
              <a:solidFill>
                <a:srgbClr val="FFFF09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  <a:contourClr>
                  <a:srgbClr val="000000"/>
                </a:contourClr>
              </a:sp3d>
            </c:spPr>
          </c:dPt>
          <c:dLbls>
            <c:dLbl>
              <c:idx val="2"/>
              <c:layout>
                <c:manualLayout>
                  <c:x val="2.3600468887500888E-2"/>
                  <c:y val="6.0255891706477056E-3"/>
                </c:manualLayout>
              </c:layout>
              <c:showPercent val="1"/>
            </c:dLbl>
            <c:dLbl>
              <c:idx val="3"/>
              <c:layout>
                <c:manualLayout>
                  <c:x val="3.7553979181053896E-3"/>
                  <c:y val="-6.3794995000555587E-5"/>
                </c:manualLayout>
              </c:layout>
              <c:showPercent val="1"/>
            </c:dLbl>
            <c:txPr>
              <a:bodyPr/>
              <a:lstStyle/>
              <a:p>
                <a:pPr>
                  <a:defRPr sz="1200" b="1" i="0" baseline="0"/>
                </a:pPr>
                <a:endParaRPr lang="ru-RU"/>
              </a:p>
            </c:txPr>
            <c:showPercent val="1"/>
            <c:showLeaderLines val="1"/>
          </c:dLbls>
          <c:cat>
            <c:strRef>
              <c:f>'Структура '!$A$5:$A$12</c:f>
              <c:strCache>
                <c:ptCount val="8"/>
                <c:pt idx="0">
                  <c:v>Налог на доходы физических лиц</c:v>
                </c:pt>
                <c:pt idx="1">
                  <c:v>Акцизы на нефтепродукты</c:v>
                </c:pt>
                <c:pt idx="2">
                  <c:v>Налоги на совокупный доход</c:v>
                </c:pt>
                <c:pt idx="3">
                  <c:v>Транспортный налог</c:v>
                </c:pt>
                <c:pt idx="4">
                  <c:v>Государственная пошлина</c:v>
                </c:pt>
                <c:pt idx="5">
                  <c:v>Доходы от использования имущества, находящегося в гос. и муниципальной собственности</c:v>
                </c:pt>
                <c:pt idx="6">
                  <c:v>Платежи при пользовании природными ресурсами</c:v>
                </c:pt>
                <c:pt idx="7">
                  <c:v>Штрафы, санкции, возмещение ущерба</c:v>
                </c:pt>
              </c:strCache>
            </c:strRef>
          </c:cat>
          <c:val>
            <c:numRef>
              <c:f>'Структура '!$B$5:$B$12</c:f>
              <c:numCache>
                <c:formatCode>General</c:formatCode>
                <c:ptCount val="8"/>
                <c:pt idx="0">
                  <c:v>767.2</c:v>
                </c:pt>
                <c:pt idx="1">
                  <c:v>28.1</c:v>
                </c:pt>
                <c:pt idx="2">
                  <c:v>150.80000000000001</c:v>
                </c:pt>
                <c:pt idx="3">
                  <c:v>94.4</c:v>
                </c:pt>
                <c:pt idx="4">
                  <c:v>30.2</c:v>
                </c:pt>
                <c:pt idx="5">
                  <c:v>126.4</c:v>
                </c:pt>
                <c:pt idx="6">
                  <c:v>8.8000000000000007</c:v>
                </c:pt>
                <c:pt idx="7">
                  <c:v>41.8</c:v>
                </c:pt>
              </c:numCache>
            </c:numRef>
          </c:val>
        </c:ser>
        <c:dLbls>
          <c:showPercent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547709168555107"/>
          <c:y val="0.12522914120653261"/>
          <c:w val="0.33667814796170215"/>
          <c:h val="0.74954171758693544"/>
        </c:manualLayout>
      </c:layout>
    </c:legend>
    <c:plotVisOnly val="1"/>
    <c:dispBlanksAs val="zero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1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floor>
      <c:spPr>
        <a:solidFill>
          <a:srgbClr val="4F81BD">
            <a:lumMod val="40000"/>
            <a:lumOff val="60000"/>
            <a:alpha val="67000"/>
          </a:srgbClr>
        </a:solidFill>
      </c:spPr>
    </c:floor>
    <c:plotArea>
      <c:layout/>
      <c:bar3DChart>
        <c:barDir val="col"/>
        <c:grouping val="clustered"/>
        <c:ser>
          <c:idx val="0"/>
          <c:order val="0"/>
          <c:spPr>
            <a:solidFill>
              <a:srgbClr val="41CE32"/>
            </a:solidFill>
            <a:ln>
              <a:solidFill>
                <a:sysClr val="window" lastClr="FFFFFF"/>
              </a:solidFill>
            </a:ln>
            <a:scene3d>
              <a:camera prst="orthographicFront"/>
              <a:lightRig rig="threePt" dir="t"/>
            </a:scene3d>
            <a:sp3d prstMaterial="flat">
              <a:bevelT w="152400" h="50800" prst="softRound"/>
              <a:bevelB w="152400" h="50800" prst="softRound"/>
            </a:sp3d>
          </c:spPr>
          <c:dLbls>
            <c:dLbl>
              <c:idx val="0"/>
              <c:layout>
                <c:manualLayout>
                  <c:x val="1.4820948932844978E-3"/>
                  <c:y val="-3.527385846017194E-2"/>
                </c:manualLayout>
              </c:layout>
              <c:showVal val="1"/>
            </c:dLbl>
            <c:dLbl>
              <c:idx val="1"/>
              <c:layout>
                <c:manualLayout>
                  <c:x val="1.4820948932844868E-2"/>
                  <c:y val="-4.3112493673542522E-2"/>
                </c:manualLayout>
              </c:layout>
              <c:showVal val="1"/>
            </c:dLbl>
            <c:dLbl>
              <c:idx val="2"/>
              <c:layout>
                <c:manualLayout>
                  <c:x val="2.2231423399267494E-2"/>
                  <c:y val="-3.9193176066856801E-2"/>
                </c:manualLayout>
              </c:layout>
              <c:showVal val="1"/>
            </c:dLbl>
            <c:dLbl>
              <c:idx val="3"/>
              <c:layout>
                <c:manualLayout>
                  <c:x val="1.3338854039560652E-2"/>
                  <c:y val="-3.5273858460171628E-2"/>
                </c:manualLayout>
              </c:layout>
              <c:showVal val="1"/>
            </c:dLbl>
            <c:dLbl>
              <c:idx val="4"/>
              <c:layout>
                <c:manualLayout>
                  <c:x val="1.7785022019028807E-2"/>
                  <c:y val="-3.135454085348541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strRef>
              <c:f>'Налоговые и неналоговые'!$A$6:$A$10</c:f>
              <c:strCache>
                <c:ptCount val="5"/>
                <c:pt idx="0">
                  <c:v>Факт 2021 года</c:v>
                </c:pt>
                <c:pt idx="1">
                  <c:v>План на 2022 год</c:v>
                </c:pt>
                <c:pt idx="2">
                  <c:v>Прогноз на 2023 год</c:v>
                </c:pt>
                <c:pt idx="3">
                  <c:v>Прогноз на 2024 год</c:v>
                </c:pt>
                <c:pt idx="4">
                  <c:v>Прогноз на 2025 год</c:v>
                </c:pt>
              </c:strCache>
            </c:strRef>
          </c:cat>
          <c:val>
            <c:numRef>
              <c:f>'Налоговые и неналоговые'!$B$6:$B$10</c:f>
              <c:numCache>
                <c:formatCode>#,##0.0</c:formatCode>
                <c:ptCount val="5"/>
                <c:pt idx="0">
                  <c:v>1134.7</c:v>
                </c:pt>
                <c:pt idx="1">
                  <c:v>1169.4000000000001</c:v>
                </c:pt>
                <c:pt idx="2">
                  <c:v>1247.7</c:v>
                </c:pt>
                <c:pt idx="3">
                  <c:v>1348.5</c:v>
                </c:pt>
                <c:pt idx="4">
                  <c:v>1424.1</c:v>
                </c:pt>
              </c:numCache>
            </c:numRef>
          </c:val>
        </c:ser>
        <c:shape val="box"/>
        <c:axId val="129298816"/>
        <c:axId val="129300352"/>
        <c:axId val="0"/>
      </c:bar3DChart>
      <c:catAx>
        <c:axId val="1292988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9300352"/>
        <c:crosses val="autoZero"/>
        <c:auto val="1"/>
        <c:lblAlgn val="ctr"/>
        <c:lblOffset val="100"/>
      </c:catAx>
      <c:valAx>
        <c:axId val="129300352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.0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92988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rgbClr val="92D050">
            <a:alpha val="45000"/>
          </a:srgbClr>
        </a:solidFill>
      </c:spPr>
    </c:floor>
    <c:plotArea>
      <c:layout>
        <c:manualLayout>
          <c:layoutTarget val="inner"/>
          <c:xMode val="edge"/>
          <c:yMode val="edge"/>
          <c:x val="8.5480093676814986E-2"/>
          <c:y val="3.2739508131918851E-2"/>
          <c:w val="0.89110070257611262"/>
          <c:h val="0.7384470768026116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НДФЛ'!$B$2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E42CB8"/>
            </a:solidFill>
            <a:scene3d>
              <a:camera prst="orthographicFront"/>
              <a:lightRig rig="threePt" dir="t"/>
            </a:scene3d>
            <a:sp3d prstMaterial="flat">
              <a:bevelT w="101600" prst="riblet"/>
            </a:sp3d>
          </c:spPr>
          <c:dLbls>
            <c:dLbl>
              <c:idx val="0"/>
              <c:layout>
                <c:manualLayout>
                  <c:x val="1.1757952820057031E-2"/>
                  <c:y val="-2.2447000838290695E-2"/>
                </c:manualLayout>
              </c:layout>
              <c:showVal val="1"/>
            </c:dLbl>
            <c:dLbl>
              <c:idx val="1"/>
              <c:layout>
                <c:manualLayout>
                  <c:x val="1.7636929230085623E-2"/>
                  <c:y val="-2.5653715243760852E-2"/>
                </c:manualLayout>
              </c:layout>
              <c:showVal val="1"/>
            </c:dLbl>
            <c:dLbl>
              <c:idx val="2"/>
              <c:layout>
                <c:manualLayout>
                  <c:x val="2.2046161537606992E-2"/>
                  <c:y val="-3.5273858460171927E-2"/>
                </c:manualLayout>
              </c:layout>
              <c:showVal val="1"/>
            </c:dLbl>
            <c:dLbl>
              <c:idx val="3"/>
              <c:layout>
                <c:manualLayout>
                  <c:x val="1.7636929230085623E-2"/>
                  <c:y val="-3.8480572865641195E-2"/>
                </c:manualLayout>
              </c:layout>
              <c:showVal val="1"/>
            </c:dLbl>
            <c:dLbl>
              <c:idx val="4"/>
              <c:layout>
                <c:manualLayout>
                  <c:x val="1.4697441025071378E-2"/>
                  <c:y val="-3.848057286564120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НДФЛ'!$A$3:$A$7</c:f>
              <c:strCache>
                <c:ptCount val="5"/>
                <c:pt idx="0">
                  <c:v>Факт 2021 года</c:v>
                </c:pt>
                <c:pt idx="1">
                  <c:v>План на 2022 год</c:v>
                </c:pt>
                <c:pt idx="2">
                  <c:v>Прогноз на 2023 год</c:v>
                </c:pt>
                <c:pt idx="3">
                  <c:v>Прогноз на 2024 год</c:v>
                </c:pt>
                <c:pt idx="4">
                  <c:v>Прогноз на 2025 год</c:v>
                </c:pt>
              </c:strCache>
            </c:strRef>
          </c:cat>
          <c:val>
            <c:numRef>
              <c:f>'Динамика НДФЛ'!$B$3:$B$7</c:f>
              <c:numCache>
                <c:formatCode>#,##0.0</c:formatCode>
                <c:ptCount val="5"/>
                <c:pt idx="0" formatCode="General">
                  <c:v>653.4</c:v>
                </c:pt>
                <c:pt idx="1">
                  <c:v>701.1</c:v>
                </c:pt>
                <c:pt idx="2" formatCode="General">
                  <c:v>767.2</c:v>
                </c:pt>
                <c:pt idx="3" formatCode="General">
                  <c:v>848.1</c:v>
                </c:pt>
                <c:pt idx="4" formatCode="General">
                  <c:v>906.3</c:v>
                </c:pt>
              </c:numCache>
            </c:numRef>
          </c:val>
        </c:ser>
        <c:shape val="box"/>
        <c:axId val="129544192"/>
        <c:axId val="129545728"/>
        <c:axId val="0"/>
      </c:bar3DChart>
      <c:catAx>
        <c:axId val="129544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29545728"/>
        <c:crosses val="autoZero"/>
        <c:auto val="1"/>
        <c:lblAlgn val="ctr"/>
        <c:lblOffset val="100"/>
      </c:catAx>
      <c:valAx>
        <c:axId val="129545728"/>
        <c:scaling>
          <c:orientation val="minMax"/>
        </c:scaling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29544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0"/>
  <c:chart>
    <c:autoTitleDeleted val="1"/>
    <c:view3D>
      <c:rotX val="10"/>
      <c:rotY val="30"/>
      <c:depthPercent val="100"/>
      <c:rAngAx val="1"/>
    </c:view3D>
    <c:floor>
      <c:spPr>
        <a:solidFill>
          <a:srgbClr val="3BCCFF">
            <a:alpha val="45000"/>
          </a:srgbClr>
        </a:solidFill>
        <a:effectLst/>
        <a:scene3d>
          <a:camera prst="orthographicFront"/>
          <a:lightRig rig="threePt" dir="t"/>
        </a:scene3d>
        <a:sp3d>
          <a:bevelT/>
          <a:contourClr>
            <a:srgbClr val="000000"/>
          </a:contourClr>
        </a:sp3d>
      </c:spPr>
    </c:floor>
    <c:sideWall>
      <c:spPr>
        <a:noFill/>
      </c:spPr>
    </c:sideWall>
    <c:backWall>
      <c:spPr>
        <a:noFill/>
      </c:spPr>
    </c:backWall>
    <c:plotArea>
      <c:layout>
        <c:manualLayout>
          <c:layoutTarget val="inner"/>
          <c:xMode val="edge"/>
          <c:yMode val="edge"/>
          <c:x val="8.2658639780765208E-3"/>
          <c:y val="0.15246674328467941"/>
          <c:w val="0.98293858552752467"/>
          <c:h val="0.64614027928521811"/>
        </c:manualLayout>
      </c:layout>
      <c:bar3DChart>
        <c:barDir val="col"/>
        <c:grouping val="stacked"/>
        <c:ser>
          <c:idx val="0"/>
          <c:order val="0"/>
          <c:tx>
            <c:strRef>
              <c:f>'Динамика акцизов'!$B$4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B685DB"/>
            </a:solidFill>
            <a:scene3d>
              <a:camera prst="orthographicFront"/>
              <a:lightRig rig="threePt" dir="t"/>
            </a:scene3d>
            <a:sp3d prstMaterial="softEdge">
              <a:bevelT/>
              <a:bevelB/>
              <a:contourClr>
                <a:srgbClr val="000000"/>
              </a:contourClr>
            </a:sp3d>
          </c:spPr>
          <c:dLbls>
            <c:dLbl>
              <c:idx val="0"/>
              <c:layout>
                <c:manualLayout>
                  <c:x val="3.2060342481238659E-2"/>
                  <c:y val="-0.18081033631922064"/>
                </c:manualLayout>
              </c:layout>
              <c:showVal val="1"/>
            </c:dLbl>
            <c:dLbl>
              <c:idx val="1"/>
              <c:layout>
                <c:manualLayout>
                  <c:x val="2.4280847245015648E-2"/>
                  <c:y val="-0.24091476916001597"/>
                </c:manualLayout>
              </c:layout>
              <c:showVal val="1"/>
            </c:dLbl>
            <c:dLbl>
              <c:idx val="2"/>
              <c:layout>
                <c:manualLayout>
                  <c:x val="2.3238234481398046E-2"/>
                  <c:y val="-0.31537096653343488"/>
                </c:manualLayout>
              </c:layout>
              <c:showVal val="1"/>
            </c:dLbl>
            <c:dLbl>
              <c:idx val="3"/>
              <c:layout>
                <c:manualLayout>
                  <c:x val="2.2691116289349535E-2"/>
                  <c:y val="-0.31771663613603657"/>
                </c:manualLayout>
              </c:layout>
              <c:showVal val="1"/>
            </c:dLbl>
            <c:dLbl>
              <c:idx val="4"/>
              <c:layout>
                <c:manualLayout>
                  <c:x val="2.632422982070598E-2"/>
                  <c:y val="-0.34818375403018226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акцизов'!$A$5:$A$9</c:f>
              <c:strCache>
                <c:ptCount val="5"/>
                <c:pt idx="0">
                  <c:v>Факт 2021 года</c:v>
                </c:pt>
                <c:pt idx="1">
                  <c:v>План на 2022 год</c:v>
                </c:pt>
                <c:pt idx="2">
                  <c:v>Прогноз на 2023 год</c:v>
                </c:pt>
                <c:pt idx="3">
                  <c:v>Прогноз на 2024 год</c:v>
                </c:pt>
                <c:pt idx="4">
                  <c:v>Прогноз на 2025 год</c:v>
                </c:pt>
              </c:strCache>
            </c:strRef>
          </c:cat>
          <c:val>
            <c:numRef>
              <c:f>'Динамика акцизов'!$B$5:$B$9</c:f>
              <c:numCache>
                <c:formatCode>#,##0.0</c:formatCode>
                <c:ptCount val="5"/>
                <c:pt idx="0" formatCode="General">
                  <c:v>25.6</c:v>
                </c:pt>
                <c:pt idx="1">
                  <c:v>27</c:v>
                </c:pt>
                <c:pt idx="2">
                  <c:v>28.1</c:v>
                </c:pt>
                <c:pt idx="3">
                  <c:v>29.1</c:v>
                </c:pt>
                <c:pt idx="4">
                  <c:v>29.1</c:v>
                </c:pt>
              </c:numCache>
            </c:numRef>
          </c:val>
        </c:ser>
        <c:shape val="box"/>
        <c:axId val="132706688"/>
        <c:axId val="132708224"/>
        <c:axId val="0"/>
      </c:bar3DChart>
      <c:catAx>
        <c:axId val="132706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2708224"/>
        <c:crosses val="autoZero"/>
        <c:auto val="1"/>
        <c:lblAlgn val="ctr"/>
        <c:lblOffset val="100"/>
      </c:catAx>
      <c:valAx>
        <c:axId val="132708224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General" sourceLinked="1"/>
        <c:tickLblPos val="none"/>
        <c:crossAx val="1327066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spPr>
    <a:scene3d>
      <a:camera prst="orthographicFront"/>
      <a:lightRig rig="threePt" dir="t"/>
    </a:scene3d>
    <a:sp3d prstMaterial="flat">
      <a:bevelT w="101600" h="101600"/>
    </a:sp3d>
  </c:spPr>
  <c:externalData r:id="rId1">
    <c:autoUpdate val="1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solidFill>
          <a:srgbClr val="002060">
            <a:alpha val="88000"/>
          </a:srgbClr>
        </a:solidFill>
      </c:spPr>
    </c:floor>
    <c:plotArea>
      <c:layout/>
      <c:bar3DChart>
        <c:barDir val="col"/>
        <c:grouping val="clustered"/>
        <c:ser>
          <c:idx val="0"/>
          <c:order val="0"/>
          <c:tx>
            <c:strRef>
              <c:f>'Динамика упрощенка'!$B$3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gradFill>
              <a:gsLst>
                <a:gs pos="0">
                  <a:srgbClr val="0070C0"/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dLbls>
            <c:dLbl>
              <c:idx val="0"/>
              <c:layout>
                <c:manualLayout>
                  <c:x val="4.1724393624643884E-3"/>
                  <c:y val="-2.9484295678732151E-2"/>
                </c:manualLayout>
              </c:layout>
              <c:showVal val="1"/>
            </c:dLbl>
            <c:dLbl>
              <c:idx val="1"/>
              <c:layout>
                <c:manualLayout>
                  <c:x val="1.043109840616102E-2"/>
                  <c:y val="-2.948429567873205E-2"/>
                </c:manualLayout>
              </c:layout>
              <c:showVal val="1"/>
            </c:dLbl>
            <c:dLbl>
              <c:idx val="2"/>
              <c:layout>
                <c:manualLayout>
                  <c:x val="8.3448787249288132E-3"/>
                  <c:y val="-1.6380164265962369E-2"/>
                </c:manualLayout>
              </c:layout>
              <c:showVal val="1"/>
            </c:dLbl>
            <c:dLbl>
              <c:idx val="3"/>
              <c:layout>
                <c:manualLayout>
                  <c:x val="1.4603537768625446E-2"/>
                  <c:y val="-1.3104131412769853E-2"/>
                </c:manualLayout>
              </c:layout>
              <c:showVal val="1"/>
            </c:dLbl>
            <c:dLbl>
              <c:idx val="4"/>
              <c:layout>
                <c:manualLayout>
                  <c:x val="1.2517318087393214E-2"/>
                  <c:y val="-2.123386003709521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'Динамика упрощенка'!$A$4:$A$8</c:f>
              <c:strCache>
                <c:ptCount val="5"/>
                <c:pt idx="0">
                  <c:v>Факт 2021 года</c:v>
                </c:pt>
                <c:pt idx="1">
                  <c:v>План на 2022 год</c:v>
                </c:pt>
                <c:pt idx="2">
                  <c:v>Прогноз на 2023 год</c:v>
                </c:pt>
                <c:pt idx="3">
                  <c:v>Прогноз на 2024 год</c:v>
                </c:pt>
                <c:pt idx="4">
                  <c:v>Прогноз на 2025 год</c:v>
                </c:pt>
              </c:strCache>
            </c:strRef>
          </c:cat>
          <c:val>
            <c:numRef>
              <c:f>'Динамика упрощенка'!$B$4:$B$8</c:f>
              <c:numCache>
                <c:formatCode>General</c:formatCode>
                <c:ptCount val="5"/>
                <c:pt idx="0">
                  <c:v>111.7</c:v>
                </c:pt>
                <c:pt idx="1">
                  <c:v>111.8</c:v>
                </c:pt>
                <c:pt idx="2">
                  <c:v>120.8</c:v>
                </c:pt>
                <c:pt idx="3">
                  <c:v>125.6</c:v>
                </c:pt>
                <c:pt idx="4">
                  <c:v>128.1</c:v>
                </c:pt>
              </c:numCache>
            </c:numRef>
          </c:val>
          <c:shape val="cylinder"/>
        </c:ser>
        <c:dLbls>
          <c:showVal val="1"/>
        </c:dLbls>
        <c:gapWidth val="75"/>
        <c:shape val="box"/>
        <c:axId val="132767744"/>
        <c:axId val="132769280"/>
        <c:axId val="0"/>
      </c:bar3DChart>
      <c:catAx>
        <c:axId val="13276774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32769280"/>
        <c:crosses val="autoZero"/>
        <c:auto val="1"/>
        <c:lblAlgn val="ctr"/>
        <c:lblOffset val="100"/>
      </c:catAx>
      <c:valAx>
        <c:axId val="13276928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327677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1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spPr>
            <a:solidFill>
              <a:srgbClr val="17F51C"/>
            </a:solidFill>
          </c:spPr>
          <c:dLbls>
            <c:dLbl>
              <c:idx val="0"/>
              <c:layout>
                <c:manualLayout>
                  <c:x val="1.0203182199223042E-2"/>
                  <c:y val="-4.6816479400749123E-2"/>
                </c:manualLayout>
              </c:layout>
              <c:showVal val="1"/>
            </c:dLbl>
            <c:dLbl>
              <c:idx val="1"/>
              <c:layout>
                <c:manualLayout>
                  <c:x val="1.4575974570318633E-2"/>
                  <c:y val="-3.2771535580525001E-2"/>
                </c:manualLayout>
              </c:layout>
              <c:showVal val="1"/>
            </c:dLbl>
            <c:dLbl>
              <c:idx val="2"/>
              <c:layout>
                <c:manualLayout>
                  <c:x val="1.4575974570318633E-2"/>
                  <c:y val="-3.2771535580525014E-2"/>
                </c:manualLayout>
              </c:layout>
              <c:showVal val="1"/>
            </c:dLbl>
            <c:dLbl>
              <c:idx val="3"/>
              <c:layout>
                <c:manualLayout>
                  <c:x val="1.6033572027350503E-2"/>
                  <c:y val="-4.2134831460674156E-2"/>
                </c:manualLayout>
              </c:layout>
              <c:showVal val="1"/>
            </c:dLbl>
            <c:dLbl>
              <c:idx val="4"/>
              <c:layout>
                <c:manualLayout>
                  <c:x val="1.7491169484382361E-2"/>
                  <c:y val="-4.213483146067415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</c:dLbls>
          <c:cat>
            <c:strRef>
              <c:f>'Динамика ЕСХН'!$A$4:$A$8</c:f>
              <c:strCache>
                <c:ptCount val="5"/>
                <c:pt idx="0">
                  <c:v>Факт 2021 года</c:v>
                </c:pt>
                <c:pt idx="1">
                  <c:v>План на 2022 год</c:v>
                </c:pt>
                <c:pt idx="2">
                  <c:v>Прогноз на 2023 год</c:v>
                </c:pt>
                <c:pt idx="3">
                  <c:v>Прогноз на 2024 год</c:v>
                </c:pt>
                <c:pt idx="4">
                  <c:v>Прогноз на 2025 год</c:v>
                </c:pt>
              </c:strCache>
            </c:strRef>
          </c:cat>
          <c:val>
            <c:numRef>
              <c:f>'Динамика ЕСХН'!$B$4:$B$8</c:f>
              <c:numCache>
                <c:formatCode>#,##0.0</c:formatCode>
                <c:ptCount val="5"/>
                <c:pt idx="0">
                  <c:v>13.6</c:v>
                </c:pt>
                <c:pt idx="1">
                  <c:v>11.6</c:v>
                </c:pt>
                <c:pt idx="2">
                  <c:v>10.6</c:v>
                </c:pt>
                <c:pt idx="3">
                  <c:v>11</c:v>
                </c:pt>
                <c:pt idx="4">
                  <c:v>11.5</c:v>
                </c:pt>
              </c:numCache>
            </c:numRef>
          </c:val>
        </c:ser>
        <c:shape val="cylinder"/>
        <c:axId val="129614976"/>
        <c:axId val="129616512"/>
        <c:axId val="0"/>
      </c:bar3DChart>
      <c:catAx>
        <c:axId val="129614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29616512"/>
        <c:crosses val="autoZero"/>
        <c:auto val="1"/>
        <c:lblAlgn val="ctr"/>
        <c:lblOffset val="100"/>
      </c:catAx>
      <c:valAx>
        <c:axId val="129616512"/>
        <c:scaling>
          <c:orientation val="minMax"/>
        </c:scaling>
        <c:axPos val="l"/>
        <c:majorGridlines/>
        <c:numFmt formatCode="#,##0.0" sourceLinked="1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296149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view3D>
      <c:rAngAx val="1"/>
    </c:view3D>
    <c:floor>
      <c:spPr>
        <a:gradFill>
          <a:gsLst>
            <a:gs pos="0">
              <a:srgbClr val="4F81BD">
                <a:lumMod val="60000"/>
                <a:lumOff val="40000"/>
                <a:alpha val="1000"/>
              </a:srgbClr>
            </a:gs>
            <a:gs pos="50000">
              <a:srgbClr val="4F81BD">
                <a:tint val="44500"/>
                <a:satMod val="160000"/>
              </a:srgbClr>
            </a:gs>
            <a:gs pos="100000">
              <a:srgbClr val="4F81BD">
                <a:tint val="23500"/>
                <a:satMod val="1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4724390087625361E-3"/>
          <c:y val="2.9315401014143095E-3"/>
          <c:w val="0.98419557931007873"/>
          <c:h val="0.83765763314435127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4.3146127269864248E-3"/>
                  <c:y val="-2.8345064834066038E-2"/>
                </c:manualLayout>
              </c:layout>
              <c:showVal val="1"/>
            </c:dLbl>
            <c:dLbl>
              <c:idx val="1"/>
              <c:layout>
                <c:manualLayout>
                  <c:x val="1.6110736013104313E-2"/>
                  <c:y val="-3.6661713010420663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5195613185836494E-2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-2.2046161537606992E-2"/>
                </c:manualLayout>
              </c:layout>
              <c:showVal val="1"/>
            </c:dLbl>
            <c:dLbl>
              <c:idx val="4"/>
              <c:layout>
                <c:manualLayout>
                  <c:x val="-4.3146127269864248E-3"/>
                  <c:y val="-3.149451648229585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Val val="1"/>
          </c:dLbls>
          <c:cat>
            <c:strRef>
              <c:f>'Динамика патента'!$A$4:$A$8</c:f>
              <c:strCache>
                <c:ptCount val="5"/>
                <c:pt idx="0">
                  <c:v>Факт 2021 года</c:v>
                </c:pt>
                <c:pt idx="1">
                  <c:v>План на 2022 год</c:v>
                </c:pt>
                <c:pt idx="2">
                  <c:v>Прогноз на 2023 год</c:v>
                </c:pt>
                <c:pt idx="3">
                  <c:v>Прогноз на 2024 год</c:v>
                </c:pt>
                <c:pt idx="4">
                  <c:v>Прогноз на 2025 год</c:v>
                </c:pt>
              </c:strCache>
            </c:strRef>
          </c:cat>
          <c:val>
            <c:numRef>
              <c:f>'Динамика патента'!$B$4:$B$8</c:f>
              <c:numCache>
                <c:formatCode>#,##0.0</c:formatCode>
                <c:ptCount val="5"/>
                <c:pt idx="0">
                  <c:v>18.8</c:v>
                </c:pt>
                <c:pt idx="1">
                  <c:v>17.899999999999999</c:v>
                </c:pt>
                <c:pt idx="2">
                  <c:v>19.399999999999999</c:v>
                </c:pt>
                <c:pt idx="3">
                  <c:v>20.8</c:v>
                </c:pt>
                <c:pt idx="4">
                  <c:v>22.4</c:v>
                </c:pt>
              </c:numCache>
            </c:numRef>
          </c:val>
        </c:ser>
        <c:shape val="cylinder"/>
        <c:axId val="132880640"/>
        <c:axId val="132890624"/>
        <c:axId val="0"/>
      </c:bar3DChart>
      <c:catAx>
        <c:axId val="13288064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32890624"/>
        <c:crosses val="autoZero"/>
        <c:auto val="1"/>
        <c:lblAlgn val="ctr"/>
        <c:lblOffset val="100"/>
      </c:catAx>
      <c:valAx>
        <c:axId val="132890624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#,##0.0" sourceLinked="1"/>
        <c:tickLblPos val="none"/>
        <c:crossAx val="132880640"/>
        <c:crosses val="autoZero"/>
        <c:crossBetween val="between"/>
      </c:valAx>
    </c:plotArea>
    <c:plotVisOnly val="1"/>
  </c:chart>
  <c:externalData r:id="rId1">
    <c:autoUpdate val="1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floor>
      <c:spPr>
        <a:solidFill>
          <a:schemeClr val="bg1">
            <a:lumMod val="85000"/>
            <a:alpha val="52000"/>
          </a:schemeClr>
        </a:solidFill>
        <a:ln>
          <a:noFill/>
        </a:ln>
      </c:spPr>
    </c:floor>
    <c:plotArea>
      <c:layout>
        <c:manualLayout>
          <c:layoutTarget val="inner"/>
          <c:xMode val="edge"/>
          <c:yMode val="edge"/>
          <c:x val="0.1183588533735903"/>
          <c:y val="0.18235888653064541"/>
          <c:w val="0.88164114662642001"/>
          <c:h val="0.64231788098580678"/>
        </c:manualLayout>
      </c:layout>
      <c:bar3DChart>
        <c:barDir val="col"/>
        <c:grouping val="clustered"/>
        <c:ser>
          <c:idx val="0"/>
          <c:order val="0"/>
          <c:tx>
            <c:strRef>
              <c:f>'Динамика госпошлины'!$B$3</c:f>
              <c:strCache>
                <c:ptCount val="1"/>
                <c:pt idx="0">
                  <c:v>млн. рублей</c:v>
                </c:pt>
              </c:strCache>
            </c:strRef>
          </c:tx>
          <c:spPr>
            <a:solidFill>
              <a:srgbClr val="8686E6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1.557920767424309E-2"/>
                  <c:y val="-3.1562091391554775E-2"/>
                </c:manualLayout>
              </c:layout>
              <c:showVal val="1"/>
            </c:dLbl>
            <c:dLbl>
              <c:idx val="1"/>
              <c:layout>
                <c:manualLayout>
                  <c:x val="2.1527421282692728E-2"/>
                  <c:y val="-2.2826950851614802E-2"/>
                </c:manualLayout>
              </c:layout>
              <c:showVal val="1"/>
            </c:dLbl>
            <c:dLbl>
              <c:idx val="2"/>
              <c:layout>
                <c:manualLayout>
                  <c:x val="1.9313586804531303E-2"/>
                  <c:y val="-2.7063232290429989E-2"/>
                </c:manualLayout>
              </c:layout>
              <c:showVal val="1"/>
            </c:dLbl>
            <c:dLbl>
              <c:idx val="3"/>
              <c:layout>
                <c:manualLayout>
                  <c:x val="1.2163399469024515E-2"/>
                  <c:y val="-2.9847111004760729E-2"/>
                </c:manualLayout>
              </c:layout>
              <c:showVal val="1"/>
            </c:dLbl>
            <c:dLbl>
              <c:idx val="4"/>
              <c:layout>
                <c:manualLayout>
                  <c:x val="1.3683824402652931E-2"/>
                  <c:y val="-3.798723218787761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 i="0" baseline="0"/>
                </a:pPr>
                <a:endParaRPr lang="ru-RU"/>
              </a:p>
            </c:txPr>
            <c:showVal val="1"/>
          </c:dLbls>
          <c:cat>
            <c:strRef>
              <c:f>'Динамика госпошлины'!$A$4:$A$8</c:f>
              <c:strCache>
                <c:ptCount val="5"/>
                <c:pt idx="0">
                  <c:v>Факт 2021 года</c:v>
                </c:pt>
                <c:pt idx="1">
                  <c:v>План на 2022 год</c:v>
                </c:pt>
                <c:pt idx="2">
                  <c:v>Прогноз на 2023 год</c:v>
                </c:pt>
                <c:pt idx="3">
                  <c:v>Прогноз на 2024 год</c:v>
                </c:pt>
                <c:pt idx="4">
                  <c:v>Прогноз на 2025 год</c:v>
                </c:pt>
              </c:strCache>
            </c:strRef>
          </c:cat>
          <c:val>
            <c:numRef>
              <c:f>'Динамика госпошлины'!$B$4:$B$8</c:f>
              <c:numCache>
                <c:formatCode>#,##0.0</c:formatCode>
                <c:ptCount val="5"/>
                <c:pt idx="0">
                  <c:v>30.3</c:v>
                </c:pt>
                <c:pt idx="1">
                  <c:v>30.6</c:v>
                </c:pt>
                <c:pt idx="2">
                  <c:v>30.2</c:v>
                </c:pt>
                <c:pt idx="3">
                  <c:v>30.9</c:v>
                </c:pt>
                <c:pt idx="4">
                  <c:v>31.6</c:v>
                </c:pt>
              </c:numCache>
            </c:numRef>
          </c:val>
        </c:ser>
        <c:shape val="box"/>
        <c:axId val="132953984"/>
        <c:axId val="132955520"/>
        <c:axId val="0"/>
      </c:bar3DChart>
      <c:catAx>
        <c:axId val="1329539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600" b="1" i="0" baseline="0"/>
            </a:pPr>
            <a:endParaRPr lang="ru-RU"/>
          </a:p>
        </c:txPr>
        <c:crossAx val="132955520"/>
        <c:crosses val="autoZero"/>
        <c:auto val="1"/>
        <c:lblAlgn val="ctr"/>
        <c:lblOffset val="100"/>
      </c:catAx>
      <c:valAx>
        <c:axId val="132955520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numFmt formatCode="#,##0.0" sourceLinked="1"/>
        <c:tickLblPos val="none"/>
        <c:crossAx val="1329539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>
    <c:autoUpdate val="1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C75389-CF2A-4E03-B4AA-AC2BC926A08B}" type="doc">
      <dgm:prSet loTypeId="urn:microsoft.com/office/officeart/2005/8/layout/pyramid1" loCatId="pyramid" qsTypeId="urn:microsoft.com/office/officeart/2005/8/quickstyle/simple1" qsCatId="simple" csTypeId="urn:microsoft.com/office/officeart/2005/8/colors/colorful5" csCatId="colorful" phldr="1"/>
      <dgm:spPr/>
    </dgm:pt>
    <dgm:pt modelId="{99ADCDA0-972B-4959-B4E2-0EBD99ED9A0F}">
      <dgm:prSet phldrT="[Текст]" custT="1"/>
      <dgm:spPr/>
      <dgm:t>
        <a:bodyPr/>
        <a:lstStyle/>
        <a:p>
          <a:r>
            <a:rPr lang="ru-RU" sz="1200" b="1" dirty="0" smtClean="0">
              <a:latin typeface="Georgia" pitchFamily="18" charset="0"/>
            </a:rPr>
            <a:t>Группа А</a:t>
          </a:r>
        </a:p>
        <a:p>
          <a:r>
            <a:rPr lang="ru-RU" sz="1200" b="1" dirty="0" smtClean="0">
              <a:latin typeface="Georgia" pitchFamily="18" charset="0"/>
            </a:rPr>
            <a:t> высокая</a:t>
          </a:r>
        </a:p>
        <a:p>
          <a:r>
            <a:rPr lang="ru-RU" sz="1200" b="1" dirty="0" smtClean="0">
              <a:latin typeface="Georgia" pitchFamily="18" charset="0"/>
            </a:rPr>
            <a:t> долговая </a:t>
          </a:r>
        </a:p>
        <a:p>
          <a:r>
            <a:rPr lang="ru-RU" sz="1200" b="1" dirty="0" smtClean="0">
              <a:latin typeface="Georgia" pitchFamily="18" charset="0"/>
            </a:rPr>
            <a:t>устойчивость</a:t>
          </a:r>
          <a:endParaRPr lang="ru-RU" sz="1200" b="1" dirty="0">
            <a:latin typeface="Georgia" pitchFamily="18" charset="0"/>
          </a:endParaRPr>
        </a:p>
      </dgm:t>
    </dgm:pt>
    <dgm:pt modelId="{F45A6443-22AA-4B83-9B98-EC960F55EAD0}" type="parTrans" cxnId="{3D1B08B6-7434-401C-B6C8-5A6AD619F8EA}">
      <dgm:prSet/>
      <dgm:spPr/>
      <dgm:t>
        <a:bodyPr/>
        <a:lstStyle/>
        <a:p>
          <a:endParaRPr lang="ru-RU"/>
        </a:p>
      </dgm:t>
    </dgm:pt>
    <dgm:pt modelId="{0DB6D442-6A41-4B64-8248-8A2255CAE2F0}" type="sibTrans" cxnId="{3D1B08B6-7434-401C-B6C8-5A6AD619F8EA}">
      <dgm:prSet/>
      <dgm:spPr/>
      <dgm:t>
        <a:bodyPr/>
        <a:lstStyle/>
        <a:p>
          <a:endParaRPr lang="ru-RU"/>
        </a:p>
      </dgm:t>
    </dgm:pt>
    <dgm:pt modelId="{5FC5F79F-CA4C-44E3-A08D-5031372C6E44}">
      <dgm:prSet phldrT="[Текст]" custT="1"/>
      <dgm:spPr/>
      <dgm:t>
        <a:bodyPr/>
        <a:lstStyle/>
        <a:p>
          <a:r>
            <a:rPr lang="ru-RU" sz="1200" b="1" dirty="0" smtClean="0">
              <a:latin typeface="Georgia" pitchFamily="18" charset="0"/>
            </a:rPr>
            <a:t>Группа </a:t>
          </a:r>
          <a:r>
            <a:rPr lang="en-US" sz="1200" b="1" dirty="0" smtClean="0">
              <a:latin typeface="Georgia" pitchFamily="18" charset="0"/>
            </a:rPr>
            <a:t>C </a:t>
          </a:r>
          <a:r>
            <a:rPr lang="ru-RU" sz="1200" b="1" dirty="0" smtClean="0">
              <a:latin typeface="Georgia" pitchFamily="18" charset="0"/>
            </a:rPr>
            <a:t>низкая долговая устойчивость</a:t>
          </a:r>
          <a:endParaRPr lang="ru-RU" sz="1200" b="1" dirty="0">
            <a:latin typeface="Georgia" pitchFamily="18" charset="0"/>
          </a:endParaRPr>
        </a:p>
      </dgm:t>
    </dgm:pt>
    <dgm:pt modelId="{499C238F-68BD-4C47-BDD6-EFE2FCFC709A}" type="parTrans" cxnId="{3A0E4AFF-8E37-4B86-98C3-03FB5BBBA046}">
      <dgm:prSet/>
      <dgm:spPr/>
      <dgm:t>
        <a:bodyPr/>
        <a:lstStyle/>
        <a:p>
          <a:endParaRPr lang="ru-RU"/>
        </a:p>
      </dgm:t>
    </dgm:pt>
    <dgm:pt modelId="{63E51295-6F02-4702-BB65-03D5226138E8}" type="sibTrans" cxnId="{3A0E4AFF-8E37-4B86-98C3-03FB5BBBA046}">
      <dgm:prSet/>
      <dgm:spPr/>
      <dgm:t>
        <a:bodyPr/>
        <a:lstStyle/>
        <a:p>
          <a:endParaRPr lang="ru-RU"/>
        </a:p>
      </dgm:t>
    </dgm:pt>
    <dgm:pt modelId="{E0736D94-BCBE-4455-96C2-377B009069C3}">
      <dgm:prSet phldrT="[Текст]" custT="1"/>
      <dgm:spPr/>
      <dgm:t>
        <a:bodyPr/>
        <a:lstStyle/>
        <a:p>
          <a:r>
            <a:rPr lang="ru-RU" sz="1200" b="1" dirty="0" smtClean="0">
              <a:latin typeface="Georgia" pitchFamily="18" charset="0"/>
            </a:rPr>
            <a:t>Группа </a:t>
          </a:r>
          <a:r>
            <a:rPr lang="en-US" sz="1200" b="1" dirty="0" smtClean="0">
              <a:latin typeface="Georgia" pitchFamily="18" charset="0"/>
            </a:rPr>
            <a:t>B</a:t>
          </a:r>
          <a:r>
            <a:rPr lang="ru-RU" sz="1200" b="1" dirty="0" smtClean="0">
              <a:latin typeface="Georgia" pitchFamily="18" charset="0"/>
            </a:rPr>
            <a:t> средняя долговая устойчивость</a:t>
          </a:r>
          <a:endParaRPr lang="ru-RU" sz="1200" b="1" dirty="0">
            <a:latin typeface="Georgia" pitchFamily="18" charset="0"/>
          </a:endParaRPr>
        </a:p>
      </dgm:t>
    </dgm:pt>
    <dgm:pt modelId="{07490236-0605-4262-98E4-75E885BFD043}" type="parTrans" cxnId="{29BE835B-CE28-47CC-95FD-6C2E9D3C4660}">
      <dgm:prSet/>
      <dgm:spPr/>
      <dgm:t>
        <a:bodyPr/>
        <a:lstStyle/>
        <a:p>
          <a:endParaRPr lang="ru-RU"/>
        </a:p>
      </dgm:t>
    </dgm:pt>
    <dgm:pt modelId="{73BAD317-170D-4259-8CD2-8AF9E996319C}" type="sibTrans" cxnId="{29BE835B-CE28-47CC-95FD-6C2E9D3C4660}">
      <dgm:prSet/>
      <dgm:spPr/>
      <dgm:t>
        <a:bodyPr/>
        <a:lstStyle/>
        <a:p>
          <a:endParaRPr lang="ru-RU"/>
        </a:p>
      </dgm:t>
    </dgm:pt>
    <dgm:pt modelId="{439B7164-8149-4C63-88D7-8B7AFB9F5C20}" type="pres">
      <dgm:prSet presAssocID="{33C75389-CF2A-4E03-B4AA-AC2BC926A08B}" presName="Name0" presStyleCnt="0">
        <dgm:presLayoutVars>
          <dgm:dir/>
          <dgm:animLvl val="lvl"/>
          <dgm:resizeHandles val="exact"/>
        </dgm:presLayoutVars>
      </dgm:prSet>
      <dgm:spPr/>
    </dgm:pt>
    <dgm:pt modelId="{D28BE6AA-0A6E-40E6-8359-2D32A6509C89}" type="pres">
      <dgm:prSet presAssocID="{99ADCDA0-972B-4959-B4E2-0EBD99ED9A0F}" presName="Name8" presStyleCnt="0"/>
      <dgm:spPr/>
    </dgm:pt>
    <dgm:pt modelId="{FF461682-9352-4B4E-A82F-F9AD987D6C79}" type="pres">
      <dgm:prSet presAssocID="{99ADCDA0-972B-4959-B4E2-0EBD99ED9A0F}" presName="level" presStyleLbl="node1" presStyleIdx="0" presStyleCnt="3" custScaleY="558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65A33-949A-43F0-B1E0-C14561D0F784}" type="pres">
      <dgm:prSet presAssocID="{99ADCDA0-972B-4959-B4E2-0EBD99ED9A0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66058-32F8-4FAC-87FE-08661C5EF9AC}" type="pres">
      <dgm:prSet presAssocID="{E0736D94-BCBE-4455-96C2-377B009069C3}" presName="Name8" presStyleCnt="0"/>
      <dgm:spPr/>
    </dgm:pt>
    <dgm:pt modelId="{E4EB8F3B-0601-480F-8327-A114D7FEC553}" type="pres">
      <dgm:prSet presAssocID="{E0736D94-BCBE-4455-96C2-377B009069C3}" presName="level" presStyleLbl="node1" presStyleIdx="1" presStyleCnt="3" custScaleY="444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21F0B7-BD94-4321-9832-AD4FD88EB1A6}" type="pres">
      <dgm:prSet presAssocID="{E0736D94-BCBE-4455-96C2-377B009069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E251F5-F442-498B-8B91-C91B7B04C837}" type="pres">
      <dgm:prSet presAssocID="{5FC5F79F-CA4C-44E3-A08D-5031372C6E44}" presName="Name8" presStyleCnt="0"/>
      <dgm:spPr/>
    </dgm:pt>
    <dgm:pt modelId="{865C5901-8C22-4A45-8FC6-8AE10D76FA66}" type="pres">
      <dgm:prSet presAssocID="{5FC5F79F-CA4C-44E3-A08D-5031372C6E44}" presName="level" presStyleLbl="node1" presStyleIdx="2" presStyleCnt="3" custScaleY="36899" custLinFactNeighborX="0" custLinFactNeighborY="2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736111-D25F-4F2B-9D67-42762DC25F81}" type="pres">
      <dgm:prSet presAssocID="{5FC5F79F-CA4C-44E3-A08D-5031372C6E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3E103B-4416-491D-A050-39AA577BE101}" type="presOf" srcId="{99ADCDA0-972B-4959-B4E2-0EBD99ED9A0F}" destId="{A2D65A33-949A-43F0-B1E0-C14561D0F784}" srcOrd="1" destOrd="0" presId="urn:microsoft.com/office/officeart/2005/8/layout/pyramid1"/>
    <dgm:cxn modelId="{DA64A98A-7D6A-4663-8AB1-836A0587C6AA}" type="presOf" srcId="{E0736D94-BCBE-4455-96C2-377B009069C3}" destId="{D921F0B7-BD94-4321-9832-AD4FD88EB1A6}" srcOrd="1" destOrd="0" presId="urn:microsoft.com/office/officeart/2005/8/layout/pyramid1"/>
    <dgm:cxn modelId="{3D1B08B6-7434-401C-B6C8-5A6AD619F8EA}" srcId="{33C75389-CF2A-4E03-B4AA-AC2BC926A08B}" destId="{99ADCDA0-972B-4959-B4E2-0EBD99ED9A0F}" srcOrd="0" destOrd="0" parTransId="{F45A6443-22AA-4B83-9B98-EC960F55EAD0}" sibTransId="{0DB6D442-6A41-4B64-8248-8A2255CAE2F0}"/>
    <dgm:cxn modelId="{3A0E4AFF-8E37-4B86-98C3-03FB5BBBA046}" srcId="{33C75389-CF2A-4E03-B4AA-AC2BC926A08B}" destId="{5FC5F79F-CA4C-44E3-A08D-5031372C6E44}" srcOrd="2" destOrd="0" parTransId="{499C238F-68BD-4C47-BDD6-EFE2FCFC709A}" sibTransId="{63E51295-6F02-4702-BB65-03D5226138E8}"/>
    <dgm:cxn modelId="{D5EC1465-8C52-4902-B295-7DB62E24786B}" type="presOf" srcId="{33C75389-CF2A-4E03-B4AA-AC2BC926A08B}" destId="{439B7164-8149-4C63-88D7-8B7AFB9F5C20}" srcOrd="0" destOrd="0" presId="urn:microsoft.com/office/officeart/2005/8/layout/pyramid1"/>
    <dgm:cxn modelId="{29BE835B-CE28-47CC-95FD-6C2E9D3C4660}" srcId="{33C75389-CF2A-4E03-B4AA-AC2BC926A08B}" destId="{E0736D94-BCBE-4455-96C2-377B009069C3}" srcOrd="1" destOrd="0" parTransId="{07490236-0605-4262-98E4-75E885BFD043}" sibTransId="{73BAD317-170D-4259-8CD2-8AF9E996319C}"/>
    <dgm:cxn modelId="{70C8B775-EB00-4853-9BCF-911F217CB2DA}" type="presOf" srcId="{E0736D94-BCBE-4455-96C2-377B009069C3}" destId="{E4EB8F3B-0601-480F-8327-A114D7FEC553}" srcOrd="0" destOrd="0" presId="urn:microsoft.com/office/officeart/2005/8/layout/pyramid1"/>
    <dgm:cxn modelId="{51FB1D3F-92DE-407C-8A8A-1B9AF7ACE29E}" type="presOf" srcId="{5FC5F79F-CA4C-44E3-A08D-5031372C6E44}" destId="{865C5901-8C22-4A45-8FC6-8AE10D76FA66}" srcOrd="0" destOrd="0" presId="urn:microsoft.com/office/officeart/2005/8/layout/pyramid1"/>
    <dgm:cxn modelId="{D27AAB36-498C-4BD8-9FF0-88FB753867C7}" type="presOf" srcId="{99ADCDA0-972B-4959-B4E2-0EBD99ED9A0F}" destId="{FF461682-9352-4B4E-A82F-F9AD987D6C79}" srcOrd="0" destOrd="0" presId="urn:microsoft.com/office/officeart/2005/8/layout/pyramid1"/>
    <dgm:cxn modelId="{37B2E03A-9467-42DE-BC49-F2BFDBBAC56B}" type="presOf" srcId="{5FC5F79F-CA4C-44E3-A08D-5031372C6E44}" destId="{CF736111-D25F-4F2B-9D67-42762DC25F81}" srcOrd="1" destOrd="0" presId="urn:microsoft.com/office/officeart/2005/8/layout/pyramid1"/>
    <dgm:cxn modelId="{7FB00D46-8384-410D-9EAB-112B9BE7FAD3}" type="presParOf" srcId="{439B7164-8149-4C63-88D7-8B7AFB9F5C20}" destId="{D28BE6AA-0A6E-40E6-8359-2D32A6509C89}" srcOrd="0" destOrd="0" presId="urn:microsoft.com/office/officeart/2005/8/layout/pyramid1"/>
    <dgm:cxn modelId="{15B3E08B-6584-46C5-ABFA-CDF55748F73E}" type="presParOf" srcId="{D28BE6AA-0A6E-40E6-8359-2D32A6509C89}" destId="{FF461682-9352-4B4E-A82F-F9AD987D6C79}" srcOrd="0" destOrd="0" presId="urn:microsoft.com/office/officeart/2005/8/layout/pyramid1"/>
    <dgm:cxn modelId="{6F45281A-AEE3-4AE4-996A-A1029AFA738F}" type="presParOf" srcId="{D28BE6AA-0A6E-40E6-8359-2D32A6509C89}" destId="{A2D65A33-949A-43F0-B1E0-C14561D0F784}" srcOrd="1" destOrd="0" presId="urn:microsoft.com/office/officeart/2005/8/layout/pyramid1"/>
    <dgm:cxn modelId="{42F4A957-A88D-4E34-983E-82ADE602BECB}" type="presParOf" srcId="{439B7164-8149-4C63-88D7-8B7AFB9F5C20}" destId="{55966058-32F8-4FAC-87FE-08661C5EF9AC}" srcOrd="1" destOrd="0" presId="urn:microsoft.com/office/officeart/2005/8/layout/pyramid1"/>
    <dgm:cxn modelId="{44DEF13F-201E-4000-93F7-B4068CA772A0}" type="presParOf" srcId="{55966058-32F8-4FAC-87FE-08661C5EF9AC}" destId="{E4EB8F3B-0601-480F-8327-A114D7FEC553}" srcOrd="0" destOrd="0" presId="urn:microsoft.com/office/officeart/2005/8/layout/pyramid1"/>
    <dgm:cxn modelId="{2F18CD48-B092-4884-BC57-C1836AE1A526}" type="presParOf" srcId="{55966058-32F8-4FAC-87FE-08661C5EF9AC}" destId="{D921F0B7-BD94-4321-9832-AD4FD88EB1A6}" srcOrd="1" destOrd="0" presId="urn:microsoft.com/office/officeart/2005/8/layout/pyramid1"/>
    <dgm:cxn modelId="{4A233238-6BAD-4A4E-B91E-E06502DC5CD5}" type="presParOf" srcId="{439B7164-8149-4C63-88D7-8B7AFB9F5C20}" destId="{82E251F5-F442-498B-8B91-C91B7B04C837}" srcOrd="2" destOrd="0" presId="urn:microsoft.com/office/officeart/2005/8/layout/pyramid1"/>
    <dgm:cxn modelId="{374ECC50-7A80-4818-92A4-2BA841AF4C12}" type="presParOf" srcId="{82E251F5-F442-498B-8B91-C91B7B04C837}" destId="{865C5901-8C22-4A45-8FC6-8AE10D76FA66}" srcOrd="0" destOrd="0" presId="urn:microsoft.com/office/officeart/2005/8/layout/pyramid1"/>
    <dgm:cxn modelId="{8C14836E-C79F-4A46-B6B0-CE1D9328523D}" type="presParOf" srcId="{82E251F5-F442-498B-8B91-C91B7B04C837}" destId="{CF736111-D25F-4F2B-9D67-42762DC25F81}" srcOrd="1" destOrd="0" presId="urn:microsoft.com/office/officeart/2005/8/layout/pyramid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461682-9352-4B4E-A82F-F9AD987D6C79}">
      <dsp:nvSpPr>
        <dsp:cNvPr id="0" name=""/>
        <dsp:cNvSpPr/>
      </dsp:nvSpPr>
      <dsp:spPr>
        <a:xfrm>
          <a:off x="1641012" y="0"/>
          <a:ext cx="2250801" cy="1201032"/>
        </a:xfrm>
        <a:prstGeom prst="trapezoid">
          <a:avLst>
            <a:gd name="adj" fmla="val 9370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Группа 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 высокая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 долговая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устойчивость</a:t>
          </a:r>
          <a:endParaRPr lang="ru-RU" sz="1200" b="1" kern="1200" dirty="0">
            <a:latin typeface="Georgia" pitchFamily="18" charset="0"/>
          </a:endParaRPr>
        </a:p>
      </dsp:txBody>
      <dsp:txXfrm>
        <a:off x="1641012" y="0"/>
        <a:ext cx="2250801" cy="1201032"/>
      </dsp:txXfrm>
    </dsp:sp>
    <dsp:sp modelId="{E4EB8F3B-0601-480F-8327-A114D7FEC553}">
      <dsp:nvSpPr>
        <dsp:cNvPr id="0" name=""/>
        <dsp:cNvSpPr/>
      </dsp:nvSpPr>
      <dsp:spPr>
        <a:xfrm>
          <a:off x="744116" y="1201032"/>
          <a:ext cx="4044593" cy="957171"/>
        </a:xfrm>
        <a:prstGeom prst="trapezoid">
          <a:avLst>
            <a:gd name="adj" fmla="val 93703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Группа </a:t>
          </a:r>
          <a:r>
            <a:rPr lang="en-US" sz="1200" b="1" kern="1200" dirty="0" smtClean="0">
              <a:latin typeface="Georgia" pitchFamily="18" charset="0"/>
            </a:rPr>
            <a:t>B</a:t>
          </a:r>
          <a:r>
            <a:rPr lang="ru-RU" sz="1200" b="1" kern="1200" dirty="0" smtClean="0">
              <a:latin typeface="Georgia" pitchFamily="18" charset="0"/>
            </a:rPr>
            <a:t> средняя долговая устойчивость</a:t>
          </a:r>
          <a:endParaRPr lang="ru-RU" sz="1200" b="1" kern="1200" dirty="0">
            <a:latin typeface="Georgia" pitchFamily="18" charset="0"/>
          </a:endParaRPr>
        </a:p>
      </dsp:txBody>
      <dsp:txXfrm>
        <a:off x="1451920" y="1201032"/>
        <a:ext cx="2628985" cy="957171"/>
      </dsp:txXfrm>
    </dsp:sp>
    <dsp:sp modelId="{865C5901-8C22-4A45-8FC6-8AE10D76FA66}">
      <dsp:nvSpPr>
        <dsp:cNvPr id="0" name=""/>
        <dsp:cNvSpPr/>
      </dsp:nvSpPr>
      <dsp:spPr>
        <a:xfrm>
          <a:off x="0" y="2158203"/>
          <a:ext cx="5532825" cy="794124"/>
        </a:xfrm>
        <a:prstGeom prst="trapezoid">
          <a:avLst>
            <a:gd name="adj" fmla="val 93703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Georgia" pitchFamily="18" charset="0"/>
            </a:rPr>
            <a:t>Группа </a:t>
          </a:r>
          <a:r>
            <a:rPr lang="en-US" sz="1200" b="1" kern="1200" dirty="0" smtClean="0">
              <a:latin typeface="Georgia" pitchFamily="18" charset="0"/>
            </a:rPr>
            <a:t>C </a:t>
          </a:r>
          <a:r>
            <a:rPr lang="ru-RU" sz="1200" b="1" kern="1200" dirty="0" smtClean="0">
              <a:latin typeface="Georgia" pitchFamily="18" charset="0"/>
            </a:rPr>
            <a:t>низкая долговая устойчивость</a:t>
          </a:r>
          <a:endParaRPr lang="ru-RU" sz="1200" b="1" kern="1200" dirty="0">
            <a:latin typeface="Georgia" pitchFamily="18" charset="0"/>
          </a:endParaRPr>
        </a:p>
      </dsp:txBody>
      <dsp:txXfrm>
        <a:off x="968244" y="2158203"/>
        <a:ext cx="3596336" cy="794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0.35294</cdr:x>
      <cdr:y>0.42763</cdr:y>
    </cdr:from>
    <cdr:to>
      <cdr:x>0.44229</cdr:x>
      <cdr:y>0.53623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024336" y="2016224"/>
          <a:ext cx="765636" cy="512036"/>
        </a:xfrm>
        <a:prstGeom xmlns:a="http://schemas.openxmlformats.org/drawingml/2006/main" prst="rect">
          <a:avLst/>
        </a:prstGeom>
        <a:ln xmlns:a="http://schemas.openxmlformats.org/drawingml/2006/main">
          <a:noFill/>
          <a:prstDash val="solid"/>
        </a:ln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0.21009</cdr:x>
      <cdr:y>0.37647</cdr:y>
    </cdr:from>
    <cdr:to>
      <cdr:x>0.47675</cdr:x>
      <cdr:y>0.75762</cdr:y>
    </cdr:to>
    <cdr:sp macro="" textlink="">
      <cdr:nvSpPr>
        <cdr:cNvPr id="2" name="Полилиния 1"/>
        <cdr:cNvSpPr/>
      </cdr:nvSpPr>
      <cdr:spPr>
        <a:xfrm xmlns:a="http://schemas.openxmlformats.org/drawingml/2006/main">
          <a:off x="1872209" y="2304256"/>
          <a:ext cx="2376264" cy="2332904"/>
        </a:xfrm>
        <a:custGeom xmlns:a="http://schemas.openxmlformats.org/drawingml/2006/main">
          <a:avLst/>
          <a:gdLst>
            <a:gd name="f0" fmla="val 10800000"/>
            <a:gd name="f1" fmla="val 5400000"/>
            <a:gd name="f2" fmla="val 180"/>
            <a:gd name="f3" fmla="val w"/>
            <a:gd name="f4" fmla="val h"/>
            <a:gd name="f5" fmla="val 0"/>
            <a:gd name="f6" fmla="val 2488574"/>
            <a:gd name="f7" fmla="val 2469238"/>
            <a:gd name="f8" fmla="+- 0 0 1"/>
            <a:gd name="f9" fmla="val 1234619"/>
            <a:gd name="f10" fmla="val 905509"/>
            <a:gd name="f11" fmla="val 132431"/>
            <a:gd name="f12" fmla="val 590020"/>
            <a:gd name="f13" fmla="val 367883"/>
            <a:gd name="f14" fmla="val 358214"/>
            <a:gd name="f15" fmla="val 600947"/>
            <a:gd name="f16" fmla="val 128758"/>
            <a:gd name="f17" fmla="val 915965"/>
            <a:gd name="f18" fmla="val 1"/>
            <a:gd name="f19" fmla="val 1244289"/>
            <a:gd name="f20" fmla="val 2"/>
            <a:gd name="f21" fmla="val 1572613"/>
            <a:gd name="f22" fmla="val 1887631"/>
            <a:gd name="f23" fmla="val 128760"/>
            <a:gd name="f24" fmla="val 2120694"/>
            <a:gd name="f25" fmla="val 358217"/>
            <a:gd name="f26" fmla="val 2356145"/>
            <a:gd name="f27" fmla="val 590024"/>
            <a:gd name="f28" fmla="val 2488575"/>
            <a:gd name="f29" fmla="val 905513"/>
            <a:gd name="f30" fmla="val 1234624"/>
            <a:gd name="f31" fmla="val 1563734"/>
            <a:gd name="f32" fmla="val 2356144"/>
            <a:gd name="f33" fmla="val 1879223"/>
            <a:gd name="f34" fmla="val 2120692"/>
            <a:gd name="f35" fmla="val 2111030"/>
            <a:gd name="f36" fmla="val 1887628"/>
            <a:gd name="f37" fmla="val 2340486"/>
            <a:gd name="f38" fmla="val 1572610"/>
            <a:gd name="f39" fmla="val 2469243"/>
            <a:gd name="f40" fmla="val 1244286"/>
            <a:gd name="f41" fmla="val 915962"/>
            <a:gd name="f42" fmla="val 600944"/>
            <a:gd name="f43" fmla="val 2340485"/>
            <a:gd name="f44" fmla="val 367880"/>
            <a:gd name="f45" fmla="val 2111029"/>
            <a:gd name="f46" fmla="val 132429"/>
            <a:gd name="f47" fmla="val 1879222"/>
            <a:gd name="f48" fmla="val 1563733"/>
            <a:gd name="f49" fmla="val 1234623"/>
            <a:gd name="f50" fmla="val 1234622"/>
            <a:gd name="f51" fmla="val 1234620"/>
            <a:gd name="f52" fmla="+- 0 0 -90"/>
            <a:gd name="f53" fmla="*/ f3 1 2488574"/>
            <a:gd name="f54" fmla="*/ f4 1 2469238"/>
            <a:gd name="f55" fmla="+- f7 0 f5"/>
            <a:gd name="f56" fmla="+- f6 0 f5"/>
            <a:gd name="f57" fmla="*/ f52 f0 1"/>
            <a:gd name="f58" fmla="*/ f56 1 2488574"/>
            <a:gd name="f59" fmla="*/ f55 1 2469238"/>
            <a:gd name="f60" fmla="*/ 0 f56 1"/>
            <a:gd name="f61" fmla="*/ 1234619 f55 1"/>
            <a:gd name="f62" fmla="*/ 367883 f56 1"/>
            <a:gd name="f63" fmla="*/ 358214 f55 1"/>
            <a:gd name="f64" fmla="*/ 1244289 f56 1"/>
            <a:gd name="f65" fmla="*/ 2 f55 1"/>
            <a:gd name="f66" fmla="*/ 2120694 f56 1"/>
            <a:gd name="f67" fmla="*/ 358217 f55 1"/>
            <a:gd name="f68" fmla="*/ 2488574 f56 1"/>
            <a:gd name="f69" fmla="*/ 1234624 f55 1"/>
            <a:gd name="f70" fmla="*/ 2120692 f56 1"/>
            <a:gd name="f71" fmla="*/ 2111030 f55 1"/>
            <a:gd name="f72" fmla="*/ 1244286 f56 1"/>
            <a:gd name="f73" fmla="*/ 2469243 f55 1"/>
            <a:gd name="f74" fmla="*/ 367880 f56 1"/>
            <a:gd name="f75" fmla="*/ 2111029 f55 1"/>
            <a:gd name="f76" fmla="*/ f8 f56 1"/>
            <a:gd name="f77" fmla="*/ 1234623 f55 1"/>
            <a:gd name="f78" fmla="*/ f57 1 f2"/>
            <a:gd name="f79" fmla="*/ f60 1 2488574"/>
            <a:gd name="f80" fmla="*/ f61 1 2469238"/>
            <a:gd name="f81" fmla="*/ f62 1 2488574"/>
            <a:gd name="f82" fmla="*/ f63 1 2469238"/>
            <a:gd name="f83" fmla="*/ f64 1 2488574"/>
            <a:gd name="f84" fmla="*/ f65 1 2469238"/>
            <a:gd name="f85" fmla="*/ f66 1 2488574"/>
            <a:gd name="f86" fmla="*/ f67 1 2469238"/>
            <a:gd name="f87" fmla="*/ f68 1 2488574"/>
            <a:gd name="f88" fmla="*/ f69 1 2469238"/>
            <a:gd name="f89" fmla="*/ f70 1 2488574"/>
            <a:gd name="f90" fmla="*/ f71 1 2469238"/>
            <a:gd name="f91" fmla="*/ f72 1 2488574"/>
            <a:gd name="f92" fmla="*/ f73 1 2469238"/>
            <a:gd name="f93" fmla="*/ f74 1 2488574"/>
            <a:gd name="f94" fmla="*/ f75 1 2469238"/>
            <a:gd name="f95" fmla="*/ f76 1 2488574"/>
            <a:gd name="f96" fmla="*/ f77 1 2469238"/>
            <a:gd name="f97" fmla="*/ f5 1 f58"/>
            <a:gd name="f98" fmla="*/ f6 1 f58"/>
            <a:gd name="f99" fmla="*/ f5 1 f59"/>
            <a:gd name="f100" fmla="*/ f7 1 f59"/>
            <a:gd name="f101" fmla="+- f78 0 f1"/>
            <a:gd name="f102" fmla="*/ f79 1 f58"/>
            <a:gd name="f103" fmla="*/ f80 1 f59"/>
            <a:gd name="f104" fmla="*/ f81 1 f58"/>
            <a:gd name="f105" fmla="*/ f82 1 f59"/>
            <a:gd name="f106" fmla="*/ f83 1 f58"/>
            <a:gd name="f107" fmla="*/ f84 1 f59"/>
            <a:gd name="f108" fmla="*/ f85 1 f58"/>
            <a:gd name="f109" fmla="*/ f86 1 f59"/>
            <a:gd name="f110" fmla="*/ f87 1 f58"/>
            <a:gd name="f111" fmla="*/ f88 1 f59"/>
            <a:gd name="f112" fmla="*/ f89 1 f58"/>
            <a:gd name="f113" fmla="*/ f90 1 f59"/>
            <a:gd name="f114" fmla="*/ f91 1 f58"/>
            <a:gd name="f115" fmla="*/ f92 1 f59"/>
            <a:gd name="f116" fmla="*/ f93 1 f58"/>
            <a:gd name="f117" fmla="*/ f94 1 f59"/>
            <a:gd name="f118" fmla="*/ f95 1 f58"/>
            <a:gd name="f119" fmla="*/ f96 1 f59"/>
            <a:gd name="f120" fmla="*/ f97 f53 1"/>
            <a:gd name="f121" fmla="*/ f98 f53 1"/>
            <a:gd name="f122" fmla="*/ f100 f54 1"/>
            <a:gd name="f123" fmla="*/ f99 f54 1"/>
            <a:gd name="f124" fmla="*/ f102 f53 1"/>
            <a:gd name="f125" fmla="*/ f103 f54 1"/>
            <a:gd name="f126" fmla="*/ f104 f53 1"/>
            <a:gd name="f127" fmla="*/ f105 f54 1"/>
            <a:gd name="f128" fmla="*/ f106 f53 1"/>
            <a:gd name="f129" fmla="*/ f107 f54 1"/>
            <a:gd name="f130" fmla="*/ f108 f53 1"/>
            <a:gd name="f131" fmla="*/ f109 f54 1"/>
            <a:gd name="f132" fmla="*/ f110 f53 1"/>
            <a:gd name="f133" fmla="*/ f111 f54 1"/>
            <a:gd name="f134" fmla="*/ f112 f53 1"/>
            <a:gd name="f135" fmla="*/ f113 f54 1"/>
            <a:gd name="f136" fmla="*/ f114 f53 1"/>
            <a:gd name="f137" fmla="*/ f115 f54 1"/>
            <a:gd name="f138" fmla="*/ f116 f53 1"/>
            <a:gd name="f139" fmla="*/ f117 f54 1"/>
            <a:gd name="f140" fmla="*/ f118 f53 1"/>
            <a:gd name="f141" fmla="*/ f119 f54 1"/>
          </a:gdLst>
          <a:ahLst/>
          <a:cxnLst>
            <a:cxn ang="3cd4">
              <a:pos x="hc" y="t"/>
            </a:cxn>
            <a:cxn ang="0">
              <a:pos x="r" y="vc"/>
            </a:cxn>
            <a:cxn ang="cd4">
              <a:pos x="hc" y="b"/>
            </a:cxn>
            <a:cxn ang="cd2">
              <a:pos x="l" y="vc"/>
            </a:cxn>
            <a:cxn ang="f101">
              <a:pos x="f124" y="f125"/>
            </a:cxn>
            <a:cxn ang="f101">
              <a:pos x="f126" y="f127"/>
            </a:cxn>
            <a:cxn ang="f101">
              <a:pos x="f128" y="f129"/>
            </a:cxn>
            <a:cxn ang="f101">
              <a:pos x="f130" y="f131"/>
            </a:cxn>
            <a:cxn ang="f101">
              <a:pos x="f132" y="f133"/>
            </a:cxn>
            <a:cxn ang="f101">
              <a:pos x="f134" y="f135"/>
            </a:cxn>
            <a:cxn ang="f101">
              <a:pos x="f136" y="f137"/>
            </a:cxn>
            <a:cxn ang="f101">
              <a:pos x="f138" y="f139"/>
            </a:cxn>
            <a:cxn ang="f101">
              <a:pos x="f140" y="f141"/>
            </a:cxn>
            <a:cxn ang="f101">
              <a:pos x="f124" y="f125"/>
            </a:cxn>
          </a:cxnLst>
          <a:rect l="f120" t="f123" r="f121" b="f122"/>
          <a:pathLst>
            <a:path w="2488574" h="2469238">
              <a:moveTo>
                <a:pt x="f5" y="f9"/>
              </a:moveTo>
              <a:cubicBezTo>
                <a:pt x="f5" y="f10"/>
                <a:pt x="f11" y="f12"/>
                <a:pt x="f13" y="f14"/>
              </a:cubicBezTo>
              <a:cubicBezTo>
                <a:pt x="f15" y="f16"/>
                <a:pt x="f17" y="f18"/>
                <a:pt x="f19" y="f20"/>
              </a:cubicBezTo>
              <a:cubicBezTo>
                <a:pt x="f21" y="f20"/>
                <a:pt x="f22" y="f23"/>
                <a:pt x="f24" y="f25"/>
              </a:cubicBezTo>
              <a:cubicBezTo>
                <a:pt x="f26" y="f27"/>
                <a:pt x="f28" y="f29"/>
                <a:pt x="f6" y="f30"/>
              </a:cubicBezTo>
              <a:cubicBezTo>
                <a:pt x="f6" y="f31"/>
                <a:pt x="f32" y="f33"/>
                <a:pt x="f34" y="f35"/>
              </a:cubicBezTo>
              <a:cubicBezTo>
                <a:pt x="f36" y="f37"/>
                <a:pt x="f38" y="f39"/>
                <a:pt x="f40" y="f39"/>
              </a:cubicBezTo>
              <a:cubicBezTo>
                <a:pt x="f41" y="f39"/>
                <a:pt x="f42" y="f43"/>
                <a:pt x="f44" y="f45"/>
              </a:cubicBezTo>
              <a:cubicBezTo>
                <a:pt x="f46" y="f47"/>
                <a:pt x="f8" y="f48"/>
                <a:pt x="f8" y="f49"/>
              </a:cubicBezTo>
              <a:cubicBezTo>
                <a:pt x="f8" y="f50"/>
                <a:pt x="f5" y="f51"/>
                <a:pt x="f5" y="f9"/>
              </a:cubicBezTo>
              <a:close/>
            </a:path>
          </a:pathLst>
        </a:custGeom>
        <a:solidFill xmlns:a="http://schemas.openxmlformats.org/drawingml/2006/main">
          <a:srgbClr val="990033">
            <a:alpha val="83000"/>
          </a:srgbClr>
        </a:solidFill>
        <a:ln xmlns:a="http://schemas.openxmlformats.org/drawingml/2006/main" w="19046">
          <a:solidFill>
            <a:srgbClr val="FFFFFF"/>
          </a:solidFill>
          <a:prstDash val="solid"/>
        </a:ln>
        <a:effectLst xmlns:a="http://schemas.openxmlformats.org/drawingml/2006/main">
          <a:outerShdw blurRad="50800" dist="50800" dir="5400000" algn="ctr" rotWithShape="0">
            <a:srgbClr val="000000">
              <a:alpha val="86000"/>
            </a:srgbClr>
          </a:outerShdw>
        </a:effectLst>
        <a:scene3d xmlns:a="http://schemas.openxmlformats.org/drawingml/2006/main">
          <a:camera prst="orthographicFront"/>
          <a:lightRig rig="threePt" dir="t">
            <a:rot lat="0" lon="0" rev="600000"/>
          </a:lightRig>
        </a:scene3d>
        <a:sp3d xmlns:a="http://schemas.openxmlformats.org/drawingml/2006/main">
          <a:bevelB/>
        </a:sp3d>
      </cdr:spPr>
      <cdr:txBody>
        <a:bodyPr xmlns:a="http://schemas.openxmlformats.org/drawingml/2006/main" vert="horz" wrap="square" lIns="382219" tIns="379393" rIns="382219" bIns="379393" anchor="ctr" anchorCtr="1" compatLnSpc="1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marL="0" marR="0" lvl="0" indent="0" algn="ctr" defTabSz="1244598" rtl="0" fontAlgn="auto" hangingPunct="1">
            <a:lnSpc>
              <a:spcPct val="90000"/>
            </a:lnSpc>
            <a:spcBef>
              <a:spcPts val="0"/>
            </a:spcBef>
            <a:spcAft>
              <a:spcPts val="1200"/>
            </a:spcAft>
            <a:buNone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ru-RU" sz="20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rPr>
            <a:t>Всего</a:t>
          </a:r>
        </a:p>
        <a:p xmlns:a="http://schemas.openxmlformats.org/drawingml/2006/main">
          <a:pPr marL="0" marR="0" lvl="0" indent="0" algn="ctr" defTabSz="1244598" rtl="0" fontAlgn="auto" hangingPunct="1">
            <a:lnSpc>
              <a:spcPct val="90000"/>
            </a:lnSpc>
            <a:spcBef>
              <a:spcPts val="0"/>
            </a:spcBef>
            <a:spcAft>
              <a:spcPts val="1200"/>
            </a:spcAft>
            <a:buNone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ru-RU" sz="2000" dirty="0">
              <a:solidFill>
                <a:srgbClr val="FFFFFF"/>
              </a:solidFill>
              <a:latin typeface="Georgia"/>
            </a:rPr>
            <a:t>6 036,3</a:t>
          </a:r>
          <a:endParaRPr lang="ru-RU" sz="2000" b="0" i="0" u="none" strike="noStrike" kern="1200" cap="none" spc="0" baseline="0" dirty="0">
            <a:solidFill>
              <a:srgbClr val="FFFFFF"/>
            </a:solidFill>
            <a:uFillTx/>
            <a:latin typeface="Georgia"/>
          </a:endParaRPr>
        </a:p>
        <a:p xmlns:a="http://schemas.openxmlformats.org/drawingml/2006/main">
          <a:pPr marL="0" marR="0" lvl="0" indent="0" algn="ctr" defTabSz="1244598" rtl="0" fontAlgn="auto" hangingPunct="1">
            <a:lnSpc>
              <a:spcPct val="90000"/>
            </a:lnSpc>
            <a:spcBef>
              <a:spcPts val="0"/>
            </a:spcBef>
            <a:spcAft>
              <a:spcPts val="1200"/>
            </a:spcAft>
            <a:buNone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ru-RU" sz="20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rPr>
            <a:t>млн. </a:t>
          </a:r>
          <a:r>
            <a:rPr lang="ru-RU" sz="2000" b="0" i="0" u="none" strike="noStrike" kern="1200" cap="none" spc="0" baseline="0" dirty="0" smtClean="0">
              <a:solidFill>
                <a:srgbClr val="FFFFFF"/>
              </a:solidFill>
              <a:uFillTx/>
              <a:latin typeface="Georgia"/>
            </a:rPr>
            <a:t>рублей</a:t>
          </a:r>
          <a:endParaRPr lang="ru-RU" sz="2000" b="0" i="0" u="none" strike="noStrike" kern="1200" cap="none" spc="0" baseline="0" dirty="0">
            <a:solidFill>
              <a:srgbClr val="FFFFFF"/>
            </a:solidFill>
            <a:uFillTx/>
            <a:latin typeface="Georgia"/>
          </a:endParaRPr>
        </a:p>
      </cdr:txBody>
    </cdr:sp>
  </cdr:relSizeAnchor>
  <cdr:relSizeAnchor xmlns:cdr="http://schemas.openxmlformats.org/drawingml/2006/chartDrawing">
    <cdr:from>
      <cdr:x>0.84845</cdr:x>
      <cdr:y>0.04706</cdr:y>
    </cdr:from>
    <cdr:to>
      <cdr:x>0.96165</cdr:x>
      <cdr:y>0.09232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7560841" y="288032"/>
          <a:ext cx="1008674" cy="2769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  <a:prstDash val="solid"/>
        </a:ln>
      </cdr:spPr>
      <cdr:txBody>
        <a:bodyPr xmlns:a="http://schemas.openxmlformats.org/drawingml/2006/main" vert="horz" wrap="none" lIns="91440" tIns="45720" rIns="91440" bIns="45720" anchor="t" anchorCtr="1" compatLnSpc="1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marL="0" marR="0" lvl="0" indent="0" algn="ctr" defTabSz="914400" rtl="0" fontAlgn="auto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  <a:tabLst/>
            <a:defRPr sz="1800" b="0" i="0" u="none" strike="noStrike" kern="0" cap="none" spc="0" baseline="0">
              <a:solidFill>
                <a:srgbClr val="000000"/>
              </a:solidFill>
              <a:uFillTx/>
            </a:defRPr>
          </a:pPr>
          <a:r>
            <a:rPr lang="ru-RU" sz="12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rPr>
            <a:t>млн. рубле</a:t>
          </a:r>
          <a:r>
            <a: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rPr>
            <a:t>й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3" name="Rectangle 3"/>
          <p:cNvSpPr txBox="1">
            <a:spLocks noGrp="1"/>
          </p:cNvSpPr>
          <p:nvPr>
            <p:ph type="dt" idx="1"/>
          </p:nvPr>
        </p:nvSpPr>
        <p:spPr>
          <a:xfrm>
            <a:off x="3851094" y="0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1E5826F7-2062-4F79-85F7-369CA6C2BD72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744538"/>
            <a:ext cx="4905375" cy="3722687"/>
          </a:xfrm>
          <a:prstGeom prst="rect">
            <a:avLst/>
          </a:prstGeom>
          <a:noFill/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5"/>
          <p:cNvSpPr txBox="1">
            <a:spLocks noGrp="1"/>
          </p:cNvSpPr>
          <p:nvPr>
            <p:ph type="body" sz="quarter" idx="3"/>
          </p:nvPr>
        </p:nvSpPr>
        <p:spPr>
          <a:xfrm>
            <a:off x="679609" y="4714122"/>
            <a:ext cx="5438464" cy="44680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ftr" sz="quarter" idx="4"/>
          </p:nvPr>
        </p:nvSpPr>
        <p:spPr>
          <a:xfrm>
            <a:off x="0" y="9428242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Rectangle 7"/>
          <p:cNvSpPr txBox="1">
            <a:spLocks noGrp="1"/>
          </p:cNvSpPr>
          <p:nvPr>
            <p:ph type="sldNum" sz="quarter" idx="5"/>
          </p:nvPr>
        </p:nvSpPr>
        <p:spPr>
          <a:xfrm>
            <a:off x="3851094" y="9428242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fld id="{CF57A1E0-08E2-48B6-899C-0D5D8AFB6B67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ru-RU" sz="1200" b="0" i="0" u="none" strike="noStrike" kern="1200" cap="none" spc="0" baseline="0">
        <a:solidFill>
          <a:srgbClr val="000000"/>
        </a:solidFill>
        <a:uFillTx/>
        <a:latin typeface="Calibri" pitchFamily="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51094" y="9428242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2748337-C8F8-4E10-AC4E-76915B895CD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51094" y="9428242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C79266-9721-4C93-ACF4-AAC1442314E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ru-RU" sz="1200" b="0" i="0" u="none" strike="noStrike" kern="1200" cap="none" spc="0" baseline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 txBox="1"/>
          <p:nvPr/>
        </p:nvSpPr>
        <p:spPr>
          <a:xfrm>
            <a:off x="3851094" y="9428242"/>
            <a:ext cx="2944955" cy="4968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9B487D4-0AC0-4BF2-8C72-F641087B45C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946150" y="744538"/>
            <a:ext cx="4905375" cy="3722687"/>
          </a:xfrm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F57A1E0-08E2-48B6-899C-0D5D8AFB6B67}" type="slidenum">
              <a:rPr lang="ru-RU" smtClean="0"/>
              <a:pPr lvl="0"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 flipV="1">
            <a:off x="5346697" y="3810003"/>
            <a:ext cx="3690939" cy="90489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3" name="Прямоугольник 4"/>
          <p:cNvSpPr/>
          <p:nvPr/>
        </p:nvSpPr>
        <p:spPr>
          <a:xfrm flipV="1">
            <a:off x="5346697" y="3897309"/>
            <a:ext cx="3690939" cy="192088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4" name="Прямоугольник 5"/>
          <p:cNvSpPr/>
          <p:nvPr/>
        </p:nvSpPr>
        <p:spPr>
          <a:xfrm flipV="1">
            <a:off x="5346697" y="4114800"/>
            <a:ext cx="3690939" cy="9528"/>
          </a:xfrm>
          <a:prstGeom prst="rect">
            <a:avLst/>
          </a:prstGeom>
          <a:solidFill>
            <a:srgbClr val="9F3B38">
              <a:alpha val="6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5" name="Прямоугольник 6"/>
          <p:cNvSpPr/>
          <p:nvPr/>
        </p:nvSpPr>
        <p:spPr>
          <a:xfrm flipV="1">
            <a:off x="5346697" y="4164013"/>
            <a:ext cx="1943100" cy="19046"/>
          </a:xfrm>
          <a:prstGeom prst="rect">
            <a:avLst/>
          </a:prstGeom>
          <a:solidFill>
            <a:srgbClr val="9F3B38">
              <a:alpha val="6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6" name="Прямоугольник 9"/>
          <p:cNvSpPr/>
          <p:nvPr/>
        </p:nvSpPr>
        <p:spPr>
          <a:xfrm flipV="1">
            <a:off x="5346697" y="4198933"/>
            <a:ext cx="1943100" cy="9528"/>
          </a:xfrm>
          <a:prstGeom prst="rect">
            <a:avLst/>
          </a:prstGeom>
          <a:solidFill>
            <a:srgbClr val="9F3B38">
              <a:alpha val="65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10"/>
          <p:cNvSpPr/>
          <p:nvPr/>
        </p:nvSpPr>
        <p:spPr>
          <a:xfrm>
            <a:off x="5346697" y="3962396"/>
            <a:ext cx="3028949" cy="2698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11"/>
          <p:cNvSpPr/>
          <p:nvPr/>
        </p:nvSpPr>
        <p:spPr>
          <a:xfrm>
            <a:off x="7291389" y="4060822"/>
            <a:ext cx="1581153" cy="36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12"/>
          <p:cNvSpPr/>
          <p:nvPr/>
        </p:nvSpPr>
        <p:spPr>
          <a:xfrm>
            <a:off x="0" y="3649663"/>
            <a:ext cx="9037636" cy="244473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0" y="3675065"/>
            <a:ext cx="9037636" cy="141283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Прямоугольник 14"/>
          <p:cNvSpPr/>
          <p:nvPr/>
        </p:nvSpPr>
        <p:spPr>
          <a:xfrm flipV="1">
            <a:off x="6338885" y="3643317"/>
            <a:ext cx="2698751" cy="247646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Прямоугольник 15"/>
          <p:cNvSpPr/>
          <p:nvPr/>
        </p:nvSpPr>
        <p:spPr>
          <a:xfrm>
            <a:off x="0" y="0"/>
            <a:ext cx="9037636" cy="3702048"/>
          </a:xfrm>
          <a:prstGeom prst="rect">
            <a:avLst/>
          </a:prstGeom>
          <a:solidFill>
            <a:srgbClr val="265A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Заголовок 7"/>
          <p:cNvSpPr txBox="1">
            <a:spLocks noGrp="1"/>
          </p:cNvSpPr>
          <p:nvPr>
            <p:ph type="ctrTitle"/>
          </p:nvPr>
        </p:nvSpPr>
        <p:spPr>
          <a:xfrm>
            <a:off x="451878" y="2401891"/>
            <a:ext cx="8359810" cy="1470026"/>
          </a:xfrm>
        </p:spPr>
        <p:txBody>
          <a:bodyPr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451878" y="3899934"/>
            <a:ext cx="4895386" cy="1752603"/>
          </a:xfrm>
        </p:spPr>
        <p:txBody>
          <a:bodyPr/>
          <a:lstStyle>
            <a:lvl1pPr marL="64008" indent="0">
              <a:buNone/>
              <a:defRPr sz="2400">
                <a:solidFill>
                  <a:srgbClr val="265A9A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 txBox="1">
            <a:spLocks noGrp="1"/>
          </p:cNvSpPr>
          <p:nvPr>
            <p:ph type="dt" sz="half" idx="7"/>
          </p:nvPr>
        </p:nvSpPr>
        <p:spPr>
          <a:xfrm>
            <a:off x="6627808" y="4206870"/>
            <a:ext cx="949320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696BD6EA-7E5F-45C4-95E5-988158ABC1CE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16" name="Нижний колонтитул 16"/>
          <p:cNvSpPr txBox="1">
            <a:spLocks noGrp="1"/>
          </p:cNvSpPr>
          <p:nvPr>
            <p:ph type="ftr" sz="quarter" idx="9"/>
          </p:nvPr>
        </p:nvSpPr>
        <p:spPr>
          <a:xfrm>
            <a:off x="5346697" y="4205289"/>
            <a:ext cx="1281110" cy="457200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17" name="Номер слайда 28"/>
          <p:cNvSpPr txBox="1">
            <a:spLocks noGrp="1"/>
          </p:cNvSpPr>
          <p:nvPr>
            <p:ph type="sldNum" sz="quarter" idx="8"/>
          </p:nvPr>
        </p:nvSpPr>
        <p:spPr>
          <a:xfrm>
            <a:off x="8223254" y="1591"/>
            <a:ext cx="739777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E0C92AE3-55E2-4AF3-A30F-AB66657A1A1A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7E46E7-650D-43CD-BA47-C8E385944521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1D5B50-810B-4996-B380-8BC5C5715742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702917" y="1143000"/>
            <a:ext cx="1882841" cy="548640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1878" y="1143000"/>
            <a:ext cx="6175720" cy="5486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F88123-A21E-4E29-B981-02F0A6044DF3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DA5571-EC0E-4762-B651-C076967BCB5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2435" y="274640"/>
            <a:ext cx="8132765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 txBox="1">
            <a:spLocks noGrp="1"/>
          </p:cNvSpPr>
          <p:nvPr>
            <p:ph type="chart" idx="1"/>
          </p:nvPr>
        </p:nvSpPr>
        <p:spPr>
          <a:xfrm>
            <a:off x="452435" y="1600200"/>
            <a:ext cx="8132765" cy="452595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111B4A-104E-4E12-9429-DBB387487AF9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3CAEF0-D7AE-4BD3-800E-1BEF61BBC5D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42B035C-DAB3-4B0C-9541-127FC0E2038E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D30607F-1F69-4246-BEC2-FBE2B06E99DD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13908" y="1981203"/>
            <a:ext cx="7681993" cy="1362071"/>
          </a:xfrm>
        </p:spPr>
        <p:txBody>
          <a:bodyPr anchor="b"/>
          <a:lstStyle>
            <a:lvl1pPr>
              <a:defRPr sz="4300" b="1">
                <a:solidFill>
                  <a:srgbClr val="FFFFFF"/>
                </a:solidFill>
                <a:effectLst>
                  <a:outerShdw dist="38103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13908" y="3367085"/>
            <a:ext cx="7681993" cy="1509710"/>
          </a:xfrm>
        </p:spPr>
        <p:txBody>
          <a:bodyPr/>
          <a:lstStyle>
            <a:lvl1pPr marL="45720" indent="0">
              <a:buNone/>
              <a:defRPr sz="2100">
                <a:solidFill>
                  <a:srgbClr val="265A9A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29F682-FDB9-4BB3-9000-446B851C3673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5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9B06EF-F618-4035-BF8F-7168B8B4DC25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451878" y="2249424"/>
            <a:ext cx="3991621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4594128" y="2249424"/>
            <a:ext cx="3991621" cy="4525959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E9BFBC9-9CBF-42C6-8235-800D2CEAC2AA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E84EC7-ACFD-46C6-B42A-BAAA68176E96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76568" y="1143000"/>
            <a:ext cx="8284500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376568" y="2244970"/>
            <a:ext cx="3994638" cy="457200"/>
          </a:xfrm>
          <a:solidFill>
            <a:srgbClr val="B9231E">
              <a:alpha val="25000"/>
            </a:srgbClr>
          </a:solidFill>
          <a:ln w="12701">
            <a:solidFill>
              <a:srgbClr val="9F3B38"/>
            </a:solidFill>
            <a:prstDash val="solid"/>
            <a:miter/>
          </a:ln>
        </p:spPr>
        <p:txBody>
          <a:bodyPr anchor="ctr"/>
          <a:lstStyle>
            <a:lvl1pPr marL="45720" indent="0">
              <a:buNone/>
              <a:defRPr sz="19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3"/>
          </p:nvPr>
        </p:nvSpPr>
        <p:spPr>
          <a:xfrm>
            <a:off x="4666311" y="2244970"/>
            <a:ext cx="3994757" cy="457200"/>
          </a:xfrm>
          <a:solidFill>
            <a:srgbClr val="B9231E">
              <a:alpha val="25000"/>
            </a:srgbClr>
          </a:solidFill>
          <a:ln w="12701">
            <a:solidFill>
              <a:srgbClr val="9F3B38"/>
            </a:solidFill>
            <a:prstDash val="solid"/>
            <a:miter/>
          </a:ln>
        </p:spPr>
        <p:txBody>
          <a:bodyPr anchor="ctr"/>
          <a:lstStyle>
            <a:lvl1pPr marL="45720" indent="0">
              <a:buNone/>
              <a:defRPr sz="1900" b="1">
                <a:solidFill>
                  <a:srgbClr val="3F3F3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 txBox="1">
            <a:spLocks noGrp="1"/>
          </p:cNvSpPr>
          <p:nvPr>
            <p:ph idx="2"/>
          </p:nvPr>
        </p:nvSpPr>
        <p:spPr>
          <a:xfrm>
            <a:off x="376568" y="2708516"/>
            <a:ext cx="399463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4663421" y="2708516"/>
            <a:ext cx="3994757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5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59FF11A-C9CB-4327-B6FB-8ED5A9E55566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8" name="Номер слайда 2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E441A4-79F5-4D25-8C2B-5A98546BBFB6}" type="slidenum">
              <a:rPr/>
              <a:pPr lvl="0"/>
              <a:t>‹#›</a:t>
            </a:fld>
            <a:endParaRPr lang="ru-RU"/>
          </a:p>
        </p:txBody>
      </p:sp>
      <p:sp>
        <p:nvSpPr>
          <p:cNvPr id="9" name="Нижний колонтитул 2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51878" y="1143000"/>
            <a:ext cx="8133871" cy="10698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>
          <a:xfrm>
            <a:off x="6507163" y="612776"/>
            <a:ext cx="946147" cy="457200"/>
          </a:xfrm>
        </p:spPr>
        <p:txBody>
          <a:bodyPr/>
          <a:lstStyle>
            <a:lvl1pPr>
              <a:defRPr/>
            </a:lvl1pPr>
          </a:lstStyle>
          <a:p>
            <a:pPr lvl="0"/>
            <a:fld id="{E78DEED2-FBE6-44EF-B302-1AF159DD0019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336590-9920-4574-AC1A-7DB6E29B6E04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F29EA0-C90E-49D9-9AC6-9849F8515606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A3836A-288E-4464-A79D-D35C9FDAE678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291221" y="1101970"/>
            <a:ext cx="3343924" cy="877824"/>
          </a:xfrm>
        </p:spPr>
        <p:txBody>
          <a:bodyPr anchor="b"/>
          <a:lstStyle>
            <a:lvl1pPr>
              <a:defRPr sz="18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 txBox="1">
            <a:spLocks noGrp="1"/>
          </p:cNvSpPr>
          <p:nvPr>
            <p:ph type="body" idx="2"/>
          </p:nvPr>
        </p:nvSpPr>
        <p:spPr>
          <a:xfrm>
            <a:off x="5291221" y="2010729"/>
            <a:ext cx="3343924" cy="4617720"/>
          </a:xfrm>
        </p:spPr>
        <p:txBody>
          <a:bodyPr/>
          <a:lstStyle>
            <a:lvl1pPr marL="9144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1"/>
          </p:nvPr>
        </p:nvSpPr>
        <p:spPr>
          <a:xfrm>
            <a:off x="150629" y="776289"/>
            <a:ext cx="5042998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/>
            </a:lvl3pPr>
            <a:lvl4pPr>
              <a:defRPr sz="2000"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BE580B-C9E0-4EEC-9A56-87951907E1B5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9966EF-4963-4B6E-A6B1-C6FDA97D34A3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377147" y="1109158"/>
            <a:ext cx="579976" cy="4681636"/>
          </a:xfrm>
        </p:spPr>
        <p:txBody>
          <a:bodyPr lIns="45720" tIns="0" rIns="45720" anchor="t" anchorCtr="1"/>
          <a:lstStyle>
            <a:lvl1pPr algn="ctr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398980" y="1143000"/>
            <a:ext cx="4518818" cy="4572000"/>
          </a:xfrm>
          <a:solidFill>
            <a:srgbClr val="EAEAEA"/>
          </a:solidFill>
          <a:ln w="50804">
            <a:solidFill>
              <a:srgbClr val="FFFFFF"/>
            </a:solidFill>
            <a:prstDash val="solid"/>
            <a:miter/>
          </a:ln>
          <a:effectLst>
            <a:outerShdw dist="31754" dir="4800117" algn="tl">
              <a:srgbClr val="000000">
                <a:alpha val="25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017620" y="3274310"/>
            <a:ext cx="2560667" cy="2516492"/>
          </a:xfrm>
        </p:spPr>
        <p:txBody>
          <a:bodyPr lIns="0" tIns="0" rIns="45720"/>
          <a:lstStyle>
            <a:lvl1pPr marL="0" indent="0">
              <a:spcBef>
                <a:spcPts val="0"/>
              </a:spcBef>
              <a:buNone/>
              <a:defRPr sz="13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91121C-F90D-4DF2-B17E-674CA9328B56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6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2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C97914-4AF0-414F-9FA5-CEBA492D89D1}" type="slidenum">
              <a:rPr/>
              <a:pPr lvl="0"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7"/>
          <p:cNvSpPr/>
          <p:nvPr/>
        </p:nvSpPr>
        <p:spPr>
          <a:xfrm>
            <a:off x="0" y="366710"/>
            <a:ext cx="9037636" cy="84133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3" name="Прямоугольник 28"/>
          <p:cNvSpPr/>
          <p:nvPr/>
        </p:nvSpPr>
        <p:spPr>
          <a:xfrm>
            <a:off x="0" y="0"/>
            <a:ext cx="9037636" cy="311152"/>
          </a:xfrm>
          <a:prstGeom prst="rect">
            <a:avLst/>
          </a:prstGeom>
          <a:solidFill>
            <a:srgbClr val="265A9A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4" name="Прямоугольник 29"/>
          <p:cNvSpPr/>
          <p:nvPr/>
        </p:nvSpPr>
        <p:spPr>
          <a:xfrm>
            <a:off x="0" y="307979"/>
            <a:ext cx="9037636" cy="92070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5" name="Прямоугольник 30"/>
          <p:cNvSpPr/>
          <p:nvPr/>
        </p:nvSpPr>
        <p:spPr>
          <a:xfrm flipV="1">
            <a:off x="5346697" y="360365"/>
            <a:ext cx="3690939" cy="90489"/>
          </a:xfrm>
          <a:prstGeom prst="rect">
            <a:avLst/>
          </a:prstGeom>
          <a:solidFill>
            <a:srgbClr val="9F3B38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6" name="Прямоугольник 31"/>
          <p:cNvSpPr/>
          <p:nvPr/>
        </p:nvSpPr>
        <p:spPr>
          <a:xfrm flipV="1">
            <a:off x="5346697" y="439734"/>
            <a:ext cx="3690939" cy="180978"/>
          </a:xfrm>
          <a:prstGeom prst="rect">
            <a:avLst/>
          </a:prstGeom>
          <a:solidFill>
            <a:srgbClr val="9F3B38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32"/>
          <p:cNvSpPr/>
          <p:nvPr/>
        </p:nvSpPr>
        <p:spPr>
          <a:xfrm>
            <a:off x="5345116" y="496884"/>
            <a:ext cx="3027358" cy="285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8" name="Скругленный прямоугольник 33"/>
          <p:cNvSpPr/>
          <p:nvPr/>
        </p:nvSpPr>
        <p:spPr>
          <a:xfrm>
            <a:off x="7288216" y="588965"/>
            <a:ext cx="1581153" cy="3651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34"/>
          <p:cNvSpPr/>
          <p:nvPr/>
        </p:nvSpPr>
        <p:spPr>
          <a:xfrm>
            <a:off x="8978895" y="-1591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0" name="Прямоугольник 35"/>
          <p:cNvSpPr/>
          <p:nvPr/>
        </p:nvSpPr>
        <p:spPr>
          <a:xfrm>
            <a:off x="8939210" y="-1591"/>
            <a:ext cx="26983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Прямоугольник 36"/>
          <p:cNvSpPr/>
          <p:nvPr/>
        </p:nvSpPr>
        <p:spPr>
          <a:xfrm>
            <a:off x="8920164" y="-1591"/>
            <a:ext cx="9528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Прямоугольник 37"/>
          <p:cNvSpPr/>
          <p:nvPr/>
        </p:nvSpPr>
        <p:spPr>
          <a:xfrm>
            <a:off x="8870951" y="-1591"/>
            <a:ext cx="26983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Прямоугольник 38"/>
          <p:cNvSpPr/>
          <p:nvPr/>
        </p:nvSpPr>
        <p:spPr>
          <a:xfrm>
            <a:off x="8812209" y="0"/>
            <a:ext cx="53977" cy="585792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4" name="Прямоугольник 39"/>
          <p:cNvSpPr/>
          <p:nvPr/>
        </p:nvSpPr>
        <p:spPr>
          <a:xfrm>
            <a:off x="8770933" y="0"/>
            <a:ext cx="7936" cy="585792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5" name="Заголовок 21"/>
          <p:cNvSpPr txBox="1">
            <a:spLocks noGrp="1"/>
          </p:cNvSpPr>
          <p:nvPr>
            <p:ph type="title"/>
          </p:nvPr>
        </p:nvSpPr>
        <p:spPr>
          <a:xfrm>
            <a:off x="452435" y="1143000"/>
            <a:ext cx="8132765" cy="10668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6" name="Текст 12"/>
          <p:cNvSpPr txBox="1">
            <a:spLocks noGrp="1"/>
          </p:cNvSpPr>
          <p:nvPr>
            <p:ph type="body" idx="1"/>
          </p:nvPr>
        </p:nvSpPr>
        <p:spPr>
          <a:xfrm>
            <a:off x="452435" y="2249488"/>
            <a:ext cx="8132765" cy="43243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7" name="Дата 13"/>
          <p:cNvSpPr txBox="1">
            <a:spLocks noGrp="1"/>
          </p:cNvSpPr>
          <p:nvPr>
            <p:ph type="dt" sz="half" idx="2"/>
          </p:nvPr>
        </p:nvSpPr>
        <p:spPr>
          <a:xfrm>
            <a:off x="6510335" y="612776"/>
            <a:ext cx="94614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800" b="0" i="0" u="none" strike="noStrike" kern="1200" cap="none" spc="0" baseline="0">
                <a:solidFill>
                  <a:srgbClr val="9F3B38"/>
                </a:solidFill>
                <a:uFillTx/>
                <a:latin typeface="Arial"/>
              </a:defRPr>
            </a:lvl1pPr>
          </a:lstStyle>
          <a:p>
            <a:pPr lvl="0"/>
            <a:fld id="{6FC9B139-F839-44C9-9D50-08AA2346A02E}" type="datetime1">
              <a:rPr lang="ru-RU"/>
              <a:pPr lvl="0"/>
              <a:t>12.03.2025</a:t>
            </a:fld>
            <a:endParaRPr lang="ru-RU"/>
          </a:p>
        </p:txBody>
      </p:sp>
      <p:sp>
        <p:nvSpPr>
          <p:cNvPr id="18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>
            <a:off x="5195885" y="612776"/>
            <a:ext cx="1311277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800" b="0" i="0" u="none" strike="noStrike" kern="1200" cap="none" spc="0" baseline="0">
                <a:solidFill>
                  <a:srgbClr val="9F3B38"/>
                </a:solidFill>
                <a:uFillTx/>
                <a:latin typeface="Arial"/>
              </a:defRPr>
            </a:lvl1pPr>
          </a:lstStyle>
          <a:p>
            <a:pPr lvl="0"/>
            <a:endParaRPr lang="ru-RU"/>
          </a:p>
        </p:txBody>
      </p:sp>
      <p:sp>
        <p:nvSpPr>
          <p:cNvPr id="19" name="Номер слайда 22"/>
          <p:cNvSpPr txBox="1">
            <a:spLocks noGrp="1"/>
          </p:cNvSpPr>
          <p:nvPr>
            <p:ph type="sldNum" sz="quarter" idx="4"/>
          </p:nvPr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 lvl="0"/>
            <a:fld id="{0E9FC00D-1B3C-4C35-B48D-8F2A766CD0FF}" type="slidenum">
              <a:rPr/>
              <a:pPr lvl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marL="0" marR="0" lvl="0" indent="0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000" b="0" i="0" u="none" strike="noStrike" kern="1200" cap="none" spc="0" baseline="0">
          <a:solidFill>
            <a:srgbClr val="265A9A"/>
          </a:solidFill>
          <a:uFillTx/>
          <a:latin typeface="Lucida Sans Unicode"/>
        </a:defRPr>
      </a:lvl1pPr>
    </p:titleStyle>
    <p:bodyStyle>
      <a:lvl1pPr marL="365129" marR="0" lvl="0" indent="-255583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BBB59"/>
        </a:buClr>
        <a:buSzPct val="100000"/>
        <a:buFont typeface="Georgia" pitchFamily="18"/>
        <a:buChar char="•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Georgia"/>
        </a:defRPr>
      </a:lvl1pPr>
      <a:lvl2pPr marL="657225" marR="0" lvl="1" indent="-246065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F3B38"/>
        </a:buClr>
        <a:buSzPct val="100000"/>
        <a:buFont typeface="Georgia" pitchFamily="18"/>
        <a:buChar char="▫"/>
        <a:tabLst/>
        <a:defRPr lang="ru-RU" sz="2600" b="0" i="0" u="none" strike="noStrike" kern="1200" cap="none" spc="0" baseline="0">
          <a:solidFill>
            <a:srgbClr val="9F3B38"/>
          </a:solidFill>
          <a:uFillTx/>
          <a:latin typeface="Georgia"/>
        </a:defRPr>
      </a:lvl2pPr>
      <a:lvl3pPr marL="922336" marR="0" lvl="2" indent="-219071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4F81BD"/>
        </a:buClr>
        <a:buSzPct val="100000"/>
        <a:buFont typeface="Wingdings 2" pitchFamily="18"/>
        <a:buChar char=""/>
        <a:tabLst/>
        <a:defRPr lang="ru-RU" sz="2400" b="0" i="0" u="none" strike="noStrike" kern="1200" cap="none" spc="0" baseline="0">
          <a:solidFill>
            <a:srgbClr val="4F81BD"/>
          </a:solidFill>
          <a:uFillTx/>
          <a:latin typeface="Georgia"/>
        </a:defRPr>
      </a:lvl3pPr>
      <a:lvl4pPr marL="1179511" marR="0" lvl="3" indent="-200025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4F81BD"/>
        </a:buClr>
        <a:buSzPct val="100000"/>
        <a:buFont typeface="Wingdings 2" pitchFamily="18"/>
        <a:buChar char=""/>
        <a:tabLst/>
        <a:defRPr lang="ru-RU" sz="2200" b="0" i="0" u="none" strike="noStrike" kern="1200" cap="none" spc="0" baseline="0">
          <a:solidFill>
            <a:srgbClr val="4F81BD"/>
          </a:solidFill>
          <a:uFillTx/>
          <a:latin typeface="Georgia"/>
        </a:defRPr>
      </a:lvl4pPr>
      <a:lvl5pPr marL="1389065" marR="0" lvl="4" indent="-182559" algn="l" defTabSz="914400" rtl="0" fontAlgn="auto" hangingPunct="0">
        <a:lnSpc>
          <a:spcPct val="100000"/>
        </a:lnSpc>
        <a:spcBef>
          <a:spcPts val="300"/>
        </a:spcBef>
        <a:spcAft>
          <a:spcPts val="0"/>
        </a:spcAft>
        <a:buClr>
          <a:srgbClr val="9BBB59"/>
        </a:buClr>
        <a:buSzPct val="100000"/>
        <a:buFont typeface="Georgia" pitchFamily="18"/>
        <a:buChar char="▫"/>
        <a:tabLst/>
        <a:defRPr lang="ru-RU" sz="2000" b="0" i="0" u="none" strike="noStrike" kern="1200" cap="none" spc="0" baseline="0">
          <a:solidFill>
            <a:srgbClr val="9BBB59"/>
          </a:solidFill>
          <a:uFillTx/>
          <a:latin typeface="Georgia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47.jpeg"/><Relationship Id="rId4" Type="http://schemas.openxmlformats.org/officeDocument/2006/relationships/image" Target="media/image106.jpe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49.jpeg"/><Relationship Id="rId4" Type="http://schemas.openxmlformats.org/officeDocument/2006/relationships/image" Target="media/image111.jpe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media/image123.jpeg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chart" Target="../charts/chart7.xml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24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60.png"/><Relationship Id="rId4" Type="http://schemas.openxmlformats.org/officeDocument/2006/relationships/image" Target="media/image112.jpe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media/image140.jpeg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1.png"/><Relationship Id="rId3" Type="http://schemas.openxmlformats.org/officeDocument/2006/relationships/image" Target="media/image120.jpeg" TargetMode="External"/><Relationship Id="rId7" Type="http://schemas.openxmlformats.org/officeDocument/2006/relationships/image" Target="../media/image68.jpeg"/><Relationship Id="rId12" Type="http://schemas.openxmlformats.org/officeDocument/2006/relationships/image" Target="../media/image62.jpeg"/><Relationship Id="rId2" Type="http://schemas.openxmlformats.org/officeDocument/2006/relationships/image" Target="../media/image65.jpe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media/image113.jpeg" TargetMode="External"/><Relationship Id="rId5" Type="http://schemas.openxmlformats.org/officeDocument/2006/relationships/image" Target="media/image132.jpeg" TargetMode="External"/><Relationship Id="rId15" Type="http://schemas.openxmlformats.org/officeDocument/2006/relationships/image" Target="../media/image72.jpeg"/><Relationship Id="rId10" Type="http://schemas.openxmlformats.org/officeDocument/2006/relationships/image" Target="../media/image70.jpeg"/><Relationship Id="rId4" Type="http://schemas.openxmlformats.org/officeDocument/2006/relationships/image" Target="../media/image66.jpeg"/><Relationship Id="rId9" Type="http://schemas.openxmlformats.org/officeDocument/2006/relationships/image" Target="media/image118.jpeg" TargetMode="External"/><Relationship Id="rId14" Type="http://schemas.openxmlformats.org/officeDocument/2006/relationships/image" Target="media/image144.p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media/image117.jpeg" TargetMode="External"/><Relationship Id="rId7" Type="http://schemas.openxmlformats.org/officeDocument/2006/relationships/image" Target="../media/image77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81.jpeg"/><Relationship Id="rId5" Type="http://schemas.openxmlformats.org/officeDocument/2006/relationships/image" Target="../media/image76.jpeg"/><Relationship Id="rId10" Type="http://schemas.openxmlformats.org/officeDocument/2006/relationships/image" Target="../media/image80.jpeg"/><Relationship Id="rId4" Type="http://schemas.openxmlformats.org/officeDocument/2006/relationships/image" Target="../media/image75.pn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media/image108.png" TargetMode="External"/><Relationship Id="rId3" Type="http://schemas.openxmlformats.org/officeDocument/2006/relationships/image" Target="media/image129.jpeg" TargetMode="External"/><Relationship Id="rId7" Type="http://schemas.openxmlformats.org/officeDocument/2006/relationships/image" Target="../media/image6.png"/><Relationship Id="rId12" Type="http://schemas.openxmlformats.org/officeDocument/2006/relationships/image" Target="media/image114.pn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media/image135.png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media/image93.jpeg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86.jpeg"/><Relationship Id="rId7" Type="http://schemas.openxmlformats.org/officeDocument/2006/relationships/image" Target="../media/image82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72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chart" Target="../charts/chart12.xml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chart" Target="../charts/char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jpeg"/><Relationship Id="rId7" Type="http://schemas.openxmlformats.org/officeDocument/2006/relationships/chart" Target="../charts/chart15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chart" Target="../charts/char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chart" Target="../charts/chart17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jpeg"/><Relationship Id="rId4" Type="http://schemas.openxmlformats.org/officeDocument/2006/relationships/image" Target="media/image137.jpe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media/image119.jpeg" TargetMode="External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6.jpeg"/><Relationship Id="rId5" Type="http://schemas.openxmlformats.org/officeDocument/2006/relationships/image" Target="media/image122.jpeg" TargetMode="External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8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62.jpeg"/><Relationship Id="rId7" Type="http://schemas.openxmlformats.org/officeDocument/2006/relationships/image" Target="../media/image121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3.jpeg"/><Relationship Id="rId7" Type="http://schemas.openxmlformats.org/officeDocument/2006/relationships/image" Target="../media/image12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1.jpeg"/><Relationship Id="rId4" Type="http://schemas.openxmlformats.org/officeDocument/2006/relationships/image" Target="../media/image12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8.jpeg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1.jpeg"/><Relationship Id="rId4" Type="http://schemas.openxmlformats.org/officeDocument/2006/relationships/image" Target="../media/image129.jpeg"/><Relationship Id="rId9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media/image133.jpeg" TargetMode="External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media/image121.jpeg" TargetMode="External"/><Relationship Id="rId18" Type="http://schemas.openxmlformats.org/officeDocument/2006/relationships/image" Target="../media/image19.jpeg"/><Relationship Id="rId26" Type="http://schemas.openxmlformats.org/officeDocument/2006/relationships/image" Target="../media/image23.jpeg"/><Relationship Id="rId3" Type="http://schemas.openxmlformats.org/officeDocument/2006/relationships/image" Target="../media/image4.jpeg"/><Relationship Id="rId21" Type="http://schemas.openxmlformats.org/officeDocument/2006/relationships/image" Target="media/image105.jpeg" TargetMode="External"/><Relationship Id="rId7" Type="http://schemas.openxmlformats.org/officeDocument/2006/relationships/image" Target="media/image124.jpeg" TargetMode="External"/><Relationship Id="rId12" Type="http://schemas.openxmlformats.org/officeDocument/2006/relationships/image" Target="../media/image16.jpeg"/><Relationship Id="rId17" Type="http://schemas.openxmlformats.org/officeDocument/2006/relationships/image" Target="media/image104.jpeg" TargetMode="External"/><Relationship Id="rId25" Type="http://schemas.openxmlformats.org/officeDocument/2006/relationships/image" Target="media/image134.jpeg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jpeg"/><Relationship Id="rId20" Type="http://schemas.openxmlformats.org/officeDocument/2006/relationships/image" Target="../media/image20.jpeg"/><Relationship Id="rId29" Type="http://schemas.openxmlformats.org/officeDocument/2006/relationships/image" Target="media/image112.jpe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media/image32.jpeg" TargetMode="External"/><Relationship Id="rId24" Type="http://schemas.openxmlformats.org/officeDocument/2006/relationships/image" Target="../media/image22.jpeg"/><Relationship Id="rId5" Type="http://schemas.openxmlformats.org/officeDocument/2006/relationships/image" Target="media/image142.jpeg" TargetMode="External"/><Relationship Id="rId15" Type="http://schemas.openxmlformats.org/officeDocument/2006/relationships/image" Target="media/image33.jpeg" TargetMode="External"/><Relationship Id="rId23" Type="http://schemas.openxmlformats.org/officeDocument/2006/relationships/image" Target="media/image109.jpeg" TargetMode="External"/><Relationship Id="rId28" Type="http://schemas.openxmlformats.org/officeDocument/2006/relationships/image" Target="../media/image24.jpeg"/><Relationship Id="rId10" Type="http://schemas.openxmlformats.org/officeDocument/2006/relationships/image" Target="../media/image15.jpeg"/><Relationship Id="rId19" Type="http://schemas.openxmlformats.org/officeDocument/2006/relationships/image" Target="media/image131.jpeg" TargetMode="External"/><Relationship Id="rId31" Type="http://schemas.openxmlformats.org/officeDocument/2006/relationships/image" Target="media/image139.jpeg" TargetMode="External"/><Relationship Id="rId4" Type="http://schemas.openxmlformats.org/officeDocument/2006/relationships/image" Target="../media/image12.jpeg"/><Relationship Id="rId9" Type="http://schemas.openxmlformats.org/officeDocument/2006/relationships/image" Target="media/image127.jpeg" TargetMode="External"/><Relationship Id="rId14" Type="http://schemas.openxmlformats.org/officeDocument/2006/relationships/image" Target="../media/image17.jpeg"/><Relationship Id="rId22" Type="http://schemas.openxmlformats.org/officeDocument/2006/relationships/image" Target="../media/image21.jpeg"/><Relationship Id="rId27" Type="http://schemas.openxmlformats.org/officeDocument/2006/relationships/image" Target="media/image141.jpeg" TargetMode="External"/><Relationship Id="rId30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4.jpeg"/><Relationship Id="rId4" Type="http://schemas.openxmlformats.org/officeDocument/2006/relationships/image" Target="media/image138.jpe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openxmlformats.org/officeDocument/2006/relationships/image" Target="../media/image4.jpeg"/><Relationship Id="rId4" Type="http://schemas.openxmlformats.org/officeDocument/2006/relationships/image" Target="media/image145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media/image143.jpeg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 dpi="0" rotWithShape="1">
          <a:blip r:embed="rId2" cstate="print">
            <a:alphaModFix amt="61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F34151-8F9D-4D35-A14D-11A8A185B70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3973" y="0"/>
            <a:ext cx="315093" cy="465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6"/>
          <p:cNvSpPr/>
          <p:nvPr/>
        </p:nvSpPr>
        <p:spPr>
          <a:xfrm>
            <a:off x="589733" y="0"/>
            <a:ext cx="8064495" cy="50003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Заголовок 1"/>
          <p:cNvSpPr txBox="1"/>
          <p:nvPr/>
        </p:nvSpPr>
        <p:spPr>
          <a:xfrm>
            <a:off x="0" y="620685"/>
            <a:ext cx="9037636" cy="62373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500" b="1" i="0" u="none" strike="noStrike" kern="1200" cap="none" spc="0" baseline="0" dirty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Проект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500" b="1" i="0" u="none" strike="noStrike" kern="1200" cap="none" spc="0" baseline="0" dirty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Аксайского района на </a:t>
            </a:r>
            <a:r>
              <a:rPr lang="ru-RU" sz="35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2023 </a:t>
            </a:r>
            <a:r>
              <a:rPr lang="ru-RU" sz="3500" b="1" i="0" u="none" strike="noStrike" kern="1200" cap="none" spc="0" baseline="0" dirty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год и на плановый период 20</a:t>
            </a:r>
            <a:r>
              <a:rPr lang="en-US" sz="35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2</a:t>
            </a:r>
            <a:r>
              <a:rPr lang="ru-RU" sz="35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4 </a:t>
            </a:r>
            <a:r>
              <a:rPr lang="ru-RU" sz="3500" b="1" i="0" u="none" strike="noStrike" kern="1200" cap="none" spc="0" baseline="0" dirty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и 20</a:t>
            </a:r>
            <a:r>
              <a:rPr lang="en-US" sz="35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2</a:t>
            </a:r>
            <a:r>
              <a:rPr lang="ru-RU" sz="35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5 </a:t>
            </a:r>
            <a:r>
              <a:rPr lang="ru-RU" sz="3500" b="1" i="0" u="none" strike="noStrike" kern="1200" cap="none" spc="0" baseline="0" dirty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годов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blipFill>
          <a:blip r:embed="rId3" r:link="rId4" cstate="print">
            <a:alphaModFix amt="2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9" descr="1-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3"/>
            <a:ext cx="2097377" cy="150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2"/>
          <p:cNvSpPr txBox="1">
            <a:spLocks noGrp="1"/>
          </p:cNvSpPr>
          <p:nvPr>
            <p:ph type="title"/>
          </p:nvPr>
        </p:nvSpPr>
        <p:spPr>
          <a:xfrm>
            <a:off x="1804175" y="571481"/>
            <a:ext cx="7233461" cy="1357326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ДИНАМИКА ПОСТУПЛЕНИЙ НАЛОГА НА ДОХОДЫ ФИЗИЧЕСКИХ ЛИЦ</a:t>
            </a:r>
          </a:p>
        </p:txBody>
      </p:sp>
      <p:sp>
        <p:nvSpPr>
          <p:cNvPr id="5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E12201-C4ED-41C6-ACAB-0AD04762EE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8" name="Прямоугольник 9"/>
          <p:cNvSpPr/>
          <p:nvPr/>
        </p:nvSpPr>
        <p:spPr>
          <a:xfrm>
            <a:off x="7605128" y="2214557"/>
            <a:ext cx="1432508" cy="33855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6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414363" y="2564904"/>
          <a:ext cx="8424936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blipFill>
          <a:blip r:embed="rId3" r:link="rId4" cstate="print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slider41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7164"/>
            <a:ext cx="9037636" cy="328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0" y="500039"/>
            <a:ext cx="9037636" cy="1143000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ДИНАМИКА ПОСТУПЛЕНИЙ АКЦИЗОВ </a:t>
            </a:r>
            <a:r>
              <a:rPr lang="en-US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/>
            </a:r>
            <a:br>
              <a:rPr lang="en-US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НА НЕФТЕПРОДУКТЫ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D142FF-AF73-4198-A91D-C089745D6C4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255123" y="3645026"/>
            <a:ext cx="1545802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359440" y="3573016"/>
          <a:ext cx="867819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0" descr="sbornshu_gruzi_perevozka.jpg"/>
          <p:cNvPicPr>
            <a:picLocks noChangeAspect="1"/>
          </p:cNvPicPr>
          <p:nvPr/>
        </p:nvPicPr>
        <p:blipFill>
          <a:blip r:embed="rId4" cstate="print"/>
          <a:srcRect l="23125" r="12849"/>
          <a:stretch>
            <a:fillRect/>
          </a:stretch>
        </p:blipFill>
        <p:spPr>
          <a:xfrm>
            <a:off x="2862638" y="1772820"/>
            <a:ext cx="3214710" cy="158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86371" y="620688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ДИНАМИКА ПОСТУПЛЕНИЙ НАЛОГА, ВЗИМАЕМОГО В СВЯЗИ С ПРИМЕНЕНИЕМ УПРОЩЁННОЙ СИСТЕМЫ НАЛОГООБЛОЖЕНИЯ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674435-8E24-4B1E-9D3A-57C4BC963CE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232541" y="2357432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pic>
        <p:nvPicPr>
          <p:cNvPr id="9" name="Рисунок 11" descr="автомой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5007" y="2636910"/>
            <a:ext cx="2714643" cy="1903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30_1_bi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19016" y="4581125"/>
            <a:ext cx="2570478" cy="1785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Диаграмма 11"/>
          <p:cNvGraphicFramePr>
            <a:graphicFrameLocks/>
          </p:cNvGraphicFramePr>
          <p:nvPr/>
        </p:nvGraphicFramePr>
        <p:xfrm>
          <a:off x="342355" y="3068960"/>
          <a:ext cx="6087566" cy="3588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slow" advTm="7000">
    <p:whee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Agriculture_small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4667"/>
            <a:ext cx="1380469" cy="157220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3" name="Рисунок 12" descr="215762aa1a8a8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64901"/>
            <a:ext cx="8839294" cy="4293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29" descr="58af03a06c252499281ae91e.png"/>
          <p:cNvPicPr>
            <a:picLocks noChangeAspect="1"/>
          </p:cNvPicPr>
          <p:nvPr/>
        </p:nvPicPr>
        <p:blipFill>
          <a:blip r:embed="rId6" cstate="print">
            <a:lum bright="12000" contrast="-10000"/>
          </a:blip>
          <a:stretch>
            <a:fillRect/>
          </a:stretch>
        </p:blipFill>
        <p:spPr>
          <a:xfrm>
            <a:off x="0" y="1700811"/>
            <a:ext cx="9037636" cy="33607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201877-8CEE-4B12-9461-57B52652DBF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7162028" y="3214682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893707" y="642914"/>
            <a:ext cx="8143929" cy="164307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6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  <a:cs typeface="Times New Roman" pitchFamily="18"/>
              </a:rPr>
              <a:t>ДИНАМИКА ПОСТУПЛЕНИЙ ЕДИНОГО СЕЛЬСКОХОЗЯЙСТВЕННОГО НАЛОГА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8" cstate="print">
            <a:lum bright="30000" contrast="-28000"/>
          </a:blip>
          <a:srcRect l="1079" t="8590"/>
          <a:stretch>
            <a:fillRect/>
          </a:stretch>
        </p:blipFill>
        <p:spPr>
          <a:xfrm>
            <a:off x="4248000" y="1573737"/>
            <a:ext cx="3062947" cy="142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9" descr="виноград-титул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405" y="1916829"/>
            <a:ext cx="3375809" cy="1571634"/>
          </a:xfrm>
          <a:prstGeom prst="rect">
            <a:avLst/>
          </a:prstGeom>
          <a:noFill/>
          <a:ln>
            <a:noFill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198339" y="3645024"/>
          <a:ext cx="8712968" cy="271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 descr="patent-dlya-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5"/>
            <a:ext cx="3312368" cy="172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EED3C4-3B73-4C3C-A64D-7C54A1DD11A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Rectangle 2"/>
          <p:cNvSpPr txBox="1">
            <a:spLocks noGrp="1"/>
          </p:cNvSpPr>
          <p:nvPr>
            <p:ph type="title"/>
          </p:nvPr>
        </p:nvSpPr>
        <p:spPr>
          <a:xfrm>
            <a:off x="0" y="620685"/>
            <a:ext cx="8424934" cy="1512143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ДИНАМИКА ПОСТУПЛЕНИЙ</a:t>
            </a:r>
            <a:r>
              <a:rPr lang="en-US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 </a:t>
            </a:r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НАЛОГА, ВЗИМАЕМОГО В СВЯЗИ С ПРИМЕНЕНИЕМ ПАТЕНТНОЙ СИСТЕМЫ НАЛОГООБЛОЖЕНИЯ</a:t>
            </a:r>
          </a:p>
        </p:txBody>
      </p:sp>
      <p:sp>
        <p:nvSpPr>
          <p:cNvPr id="6" name="Прямоугольник 9"/>
          <p:cNvSpPr/>
          <p:nvPr/>
        </p:nvSpPr>
        <p:spPr>
          <a:xfrm>
            <a:off x="7111105" y="2564901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42355" y="2780928"/>
          <a:ext cx="842493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5" descr="buhg5-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16829"/>
            <a:ext cx="3078656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485775" y="620713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ДИНАМИКА ПОСТУПЛЕНИЙ ГОСУДАРСТВЕННОЙ ПОШЛИНЫ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88B66B-8DF4-4F1D-A50A-3A9F4E47A65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9"/>
          <p:cNvSpPr/>
          <p:nvPr/>
        </p:nvSpPr>
        <p:spPr>
          <a:xfrm>
            <a:off x="7111105" y="2492892"/>
            <a:ext cx="1584179" cy="35394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7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7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pic>
        <p:nvPicPr>
          <p:cNvPr id="8" name="Рисунок 13" descr="госпошлина_закон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339" y="4869160"/>
            <a:ext cx="2762228" cy="1738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2606126" y="1628800"/>
          <a:ext cx="6431512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blipFill>
          <a:blip r:embed="rId2" r:link="rId3" cstate="print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0" descr="oblast150x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8606"/>
            <a:ext cx="1904996" cy="190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904871" y="642914"/>
            <a:ext cx="8132765" cy="1069976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БЕЗВОЗМЕЗДНЫЕ ПОСТУПЛЕНИЯ </a:t>
            </a:r>
            <a:r>
              <a:rPr lang="ru-RU" sz="2500" b="1" dirty="0" smtClean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БЮДЖЕТА АКСАЙСКОГО РАЙОНА</a:t>
            </a:r>
            <a:endParaRPr lang="ru-RU" sz="2500" b="1" dirty="0">
              <a:solidFill>
                <a:srgbClr val="000099"/>
              </a:solidFill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334C58-AC20-4262-9FB7-577AA09853F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9"/>
          <p:cNvSpPr/>
          <p:nvPr/>
        </p:nvSpPr>
        <p:spPr>
          <a:xfrm>
            <a:off x="7237439" y="1571615"/>
            <a:ext cx="1800197" cy="33855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6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sp>
        <p:nvSpPr>
          <p:cNvPr id="9" name="Прямоугольник 10"/>
          <p:cNvSpPr/>
          <p:nvPr/>
        </p:nvSpPr>
        <p:spPr>
          <a:xfrm>
            <a:off x="374647" y="6000749"/>
            <a:ext cx="8359773" cy="83026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*) Объем межбюджетных трансфертов будет уточнен ко второму чтению проекта бюджета Аксайского района по результатам рассмотрения проекта областного бюджета в Законодательном Собрании  Ростовской области</a:t>
            </a:r>
            <a:endParaRPr lang="ru-RU" sz="16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32539" y="2000240"/>
          <a:ext cx="8644000" cy="3574257"/>
        </p:xfrm>
        <a:graphic>
          <a:graphicData uri="http://schemas.openxmlformats.org/drawingml/2006/table">
            <a:tbl>
              <a:tblPr/>
              <a:tblGrid>
                <a:gridCol w="2123088"/>
                <a:gridCol w="1630228"/>
                <a:gridCol w="1630228"/>
                <a:gridCol w="1630228"/>
                <a:gridCol w="1630228"/>
              </a:tblGrid>
              <a:tr h="9247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Наименование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План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2022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года (РСД АР от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28.12.21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№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37)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</a:t>
                      </a: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 2023 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2024 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Проект 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2025 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33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Дотации на выравнивание бюджетной обеспеченности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90,5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51,1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39,4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39,4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Субсидии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2 023,4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2 044,0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746,8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404,9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Субвенции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 404,6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2 582,9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2 712,3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2 279,7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63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241,2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83,5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86,4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39,0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ВСЕГО*)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4 759,7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4 761,5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3 584,9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</a:rPr>
                        <a:t>2 763,0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14362" y="548676"/>
            <a:ext cx="8424931" cy="792092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eorgia"/>
              </a:rPr>
              <a:t>Структура расходов по разделам бюджетной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Georgia"/>
              </a:rPr>
              <a:t>классификации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Georgia"/>
            </a:endParaRP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FFED66-7A4F-48A6-9EA8-34F75F77AF3F}" type="slidenum">
              <a:rPr smtClean="0"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98339" y="1844825"/>
          <a:ext cx="8568952" cy="4476138"/>
        </p:xfrm>
        <a:graphic>
          <a:graphicData uri="http://schemas.openxmlformats.org/drawingml/2006/table">
            <a:tbl>
              <a:tblPr/>
              <a:tblGrid>
                <a:gridCol w="3307314"/>
                <a:gridCol w="509110"/>
                <a:gridCol w="1349392"/>
                <a:gridCol w="1701231"/>
                <a:gridCol w="1701905"/>
              </a:tblGrid>
              <a:tr h="3862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25600"/>
                        </a:gs>
                        <a:gs pos="13000">
                          <a:srgbClr val="FFA800"/>
                        </a:gs>
                        <a:gs pos="28000">
                          <a:srgbClr val="825600"/>
                        </a:gs>
                        <a:gs pos="42999">
                          <a:srgbClr val="FFA800"/>
                        </a:gs>
                        <a:gs pos="58000">
                          <a:srgbClr val="825600"/>
                        </a:gs>
                        <a:gs pos="72000">
                          <a:srgbClr val="FFA800"/>
                        </a:gs>
                        <a:gs pos="87000">
                          <a:srgbClr val="825600"/>
                        </a:gs>
                        <a:gs pos="100000">
                          <a:srgbClr val="FFA800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Раздел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25600"/>
                        </a:gs>
                        <a:gs pos="13000">
                          <a:srgbClr val="FFA800"/>
                        </a:gs>
                        <a:gs pos="28000">
                          <a:srgbClr val="825600"/>
                        </a:gs>
                        <a:gs pos="42999">
                          <a:srgbClr val="FFA800"/>
                        </a:gs>
                        <a:gs pos="58000">
                          <a:srgbClr val="825600"/>
                        </a:gs>
                        <a:gs pos="72000">
                          <a:srgbClr val="FFA800"/>
                        </a:gs>
                        <a:gs pos="87000">
                          <a:srgbClr val="825600"/>
                        </a:gs>
                        <a:gs pos="100000">
                          <a:srgbClr val="FFA800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Проект на 2023 год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25600"/>
                        </a:gs>
                        <a:gs pos="13000">
                          <a:srgbClr val="FFA800"/>
                        </a:gs>
                        <a:gs pos="28000">
                          <a:srgbClr val="825600"/>
                        </a:gs>
                        <a:gs pos="42999">
                          <a:srgbClr val="FFA800"/>
                        </a:gs>
                        <a:gs pos="58000">
                          <a:srgbClr val="825600"/>
                        </a:gs>
                        <a:gs pos="72000">
                          <a:srgbClr val="FFA800"/>
                        </a:gs>
                        <a:gs pos="87000">
                          <a:srgbClr val="825600"/>
                        </a:gs>
                        <a:gs pos="100000">
                          <a:srgbClr val="FFA800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Проект на 2024 год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25600"/>
                        </a:gs>
                        <a:gs pos="13000">
                          <a:srgbClr val="FFA800"/>
                        </a:gs>
                        <a:gs pos="28000">
                          <a:srgbClr val="825600"/>
                        </a:gs>
                        <a:gs pos="42999">
                          <a:srgbClr val="FFA800"/>
                        </a:gs>
                        <a:gs pos="58000">
                          <a:srgbClr val="825600"/>
                        </a:gs>
                        <a:gs pos="72000">
                          <a:srgbClr val="FFA800"/>
                        </a:gs>
                        <a:gs pos="87000">
                          <a:srgbClr val="825600"/>
                        </a:gs>
                        <a:gs pos="100000">
                          <a:srgbClr val="FFA800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Проект на 2025 год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825600"/>
                        </a:gs>
                        <a:gs pos="13000">
                          <a:srgbClr val="FFA800"/>
                        </a:gs>
                        <a:gs pos="28000">
                          <a:srgbClr val="825600"/>
                        </a:gs>
                        <a:gs pos="42999">
                          <a:srgbClr val="FFA800"/>
                        </a:gs>
                        <a:gs pos="58000">
                          <a:srgbClr val="825600"/>
                        </a:gs>
                        <a:gs pos="72000">
                          <a:srgbClr val="FFA800"/>
                        </a:gs>
                        <a:gs pos="87000">
                          <a:srgbClr val="825600"/>
                        </a:gs>
                        <a:gs pos="100000">
                          <a:srgbClr val="FFA800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1972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3125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Расходы бюджета - всего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6 036,3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4 907,2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4 149,4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250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Общегосударственные вопросы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01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222,8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238,1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274,0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5600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03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32,4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33,7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35,0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250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Национальная экономика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04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215,1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182,4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450,5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374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Жилищно-коммунальное хозяйство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05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981,1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414,1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130,1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228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Образование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07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3 250,6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2 645,2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2 342,2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250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Культура, кинематография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08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120,1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124,0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135,7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2287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Здравоохранение 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09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0,6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0,7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0,6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2507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Социальная политика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1 201,3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1 255,4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770,5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3125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Физическая культура и спорт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5,0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5,2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5,3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374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Средства  массовой информации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1,2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  <a:tr h="498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Обслуживание государственного  и муниципального долга 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13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6,1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7,2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4,3</a:t>
                      </a:r>
                    </a:p>
                  </a:txBody>
                  <a:tcPr marL="8069" marR="8069" marT="80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E6DCAC"/>
                        </a:gs>
                        <a:gs pos="12000">
                          <a:srgbClr val="E6D78A"/>
                        </a:gs>
                        <a:gs pos="30000">
                          <a:srgbClr val="C7AC4C"/>
                        </a:gs>
                        <a:gs pos="45000">
                          <a:srgbClr val="E6D78A"/>
                        </a:gs>
                        <a:gs pos="77000">
                          <a:srgbClr val="C7AC4C"/>
                        </a:gs>
                        <a:gs pos="100000">
                          <a:srgbClr val="E6DCAC"/>
                        </a:gs>
                      </a:gsLst>
                      <a:lin ang="13500000" scaled="0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615163" y="1556792"/>
            <a:ext cx="1148458" cy="31903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</a:t>
            </a:r>
            <a:r>
              <a:rPr lang="ru-RU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  <p:pic>
        <p:nvPicPr>
          <p:cNvPr id="8194" name="Picture 2" descr="https://topdaynews.ru/uploads/posts/poster/1612778535_3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387" y="908720"/>
            <a:ext cx="2483642" cy="936104"/>
          </a:xfrm>
          <a:prstGeom prst="rect">
            <a:avLst/>
          </a:prstGeom>
          <a:noFill/>
        </p:spPr>
      </p:pic>
      <p:pic>
        <p:nvPicPr>
          <p:cNvPr id="8196" name="Picture 4" descr="https://avatars.mds.yandex.net/i?id=dacb4902521b99daa47b14820b1c144b_sr-5656091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331" y="476672"/>
            <a:ext cx="792088" cy="11521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/>
          <p:nvPr/>
        </p:nvSpPr>
        <p:spPr>
          <a:xfrm>
            <a:off x="3798737" y="4653134"/>
            <a:ext cx="3077532" cy="1800197"/>
          </a:xfrm>
          <a:prstGeom prst="rect">
            <a:avLst/>
          </a:prstGeom>
          <a:blipFill>
            <a:blip r:embed="rId2" r:link="rId3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/>
                <a:cs typeface="Times New Roman" pitchFamily="18"/>
              </a:rPr>
              <a:t>Национальная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/>
                <a:cs typeface="Times New Roman" pitchFamily="18"/>
              </a:rPr>
              <a:t>безопасность 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/>
                <a:cs typeface="Times New Roman" pitchFamily="18"/>
              </a:rPr>
              <a:t>правоохранительная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2060"/>
                </a:solidFill>
                <a:uFillTx/>
                <a:latin typeface="Times New Roman" pitchFamily="18"/>
                <a:cs typeface="Times New Roman" pitchFamily="18"/>
              </a:rPr>
              <a:t>деятельность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002060"/>
                </a:solidFill>
                <a:uFillTx/>
                <a:latin typeface="Times New Roman" pitchFamily="18"/>
                <a:cs typeface="Times New Roman" pitchFamily="18"/>
              </a:rPr>
              <a:t>0,5%</a:t>
            </a:r>
            <a:endParaRPr lang="ru-RU" sz="1800" b="1" i="0" u="none" strike="noStrike" kern="1200" cap="none" spc="0" baseline="0" dirty="0">
              <a:solidFill>
                <a:srgbClr val="00206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414342" y="620713"/>
            <a:ext cx="8132765" cy="863595"/>
          </a:xfrm>
        </p:spPr>
        <p:txBody>
          <a:bodyPr anchorCtr="1"/>
          <a:lstStyle/>
          <a:p>
            <a:pPr lvl="0" algn="ctr"/>
            <a:r>
              <a:rPr lang="ru-RU" sz="2500" b="1" dirty="0">
                <a:solidFill>
                  <a:srgbClr val="003300"/>
                </a:solidFill>
                <a:latin typeface="Georgia" pitchFamily="18"/>
                <a:cs typeface="Times New Roman" pitchFamily="18"/>
              </a:rPr>
              <a:t>Структура расходов бюджета </a:t>
            </a:r>
            <a:br>
              <a:rPr lang="ru-RU" sz="2500" b="1" dirty="0">
                <a:solidFill>
                  <a:srgbClr val="003300"/>
                </a:solidFill>
                <a:latin typeface="Georgia" pitchFamily="18"/>
                <a:cs typeface="Times New Roman" pitchFamily="18"/>
              </a:rPr>
            </a:br>
            <a:r>
              <a:rPr lang="ru-RU" sz="2500" b="1" dirty="0">
                <a:solidFill>
                  <a:srgbClr val="003300"/>
                </a:solidFill>
                <a:latin typeface="Georgia" pitchFamily="18"/>
                <a:cs typeface="Times New Roman" pitchFamily="18"/>
              </a:rPr>
              <a:t>Аксайского района в </a:t>
            </a:r>
            <a:r>
              <a:rPr lang="ru-RU" sz="2500" b="1" dirty="0" smtClean="0">
                <a:solidFill>
                  <a:srgbClr val="003300"/>
                </a:solidFill>
                <a:latin typeface="Georgia" pitchFamily="18"/>
                <a:cs typeface="Times New Roman" pitchFamily="18"/>
              </a:rPr>
              <a:t>2023 </a:t>
            </a:r>
            <a:r>
              <a:rPr lang="ru-RU" sz="2500" b="1" dirty="0">
                <a:solidFill>
                  <a:srgbClr val="003300"/>
                </a:solidFill>
                <a:latin typeface="Georgia" pitchFamily="18"/>
                <a:cs typeface="Times New Roman" pitchFamily="18"/>
              </a:rPr>
              <a:t>году по разделам</a:t>
            </a:r>
            <a:endParaRPr lang="ru-RU" sz="2500" dirty="0">
              <a:solidFill>
                <a:srgbClr val="003300"/>
              </a:solidFill>
              <a:latin typeface="Georgia" pitchFamily="18"/>
              <a:cs typeface="Times New Roman" pitchFamily="18"/>
            </a:endParaRPr>
          </a:p>
        </p:txBody>
      </p:sp>
      <p:sp>
        <p:nvSpPr>
          <p:cNvPr id="4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19A364-4C30-49A5-A28C-27CB184E11B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126331" y="1412776"/>
            <a:ext cx="3422752" cy="2304256"/>
          </a:xfrm>
          <a:prstGeom prst="rect">
            <a:avLst/>
          </a:prstGeom>
          <a:blipFill>
            <a:blip r:embed="rId4" r:link="rId5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>
                <a:solidFill>
                  <a:schemeClr val="accent3">
                    <a:lumMod val="5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Образование </a:t>
            </a:r>
            <a:r>
              <a:rPr lang="ru-RU" b="1" kern="0" dirty="0" smtClean="0">
                <a:solidFill>
                  <a:schemeClr val="accent3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53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,9</a:t>
            </a:r>
            <a:r>
              <a:rPr lang="en-US" b="1" i="0" u="none" strike="noStrike" kern="1200" cap="none" spc="0" baseline="0" dirty="0" smtClean="0">
                <a:solidFill>
                  <a:schemeClr val="accent3">
                    <a:lumMod val="5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%</a:t>
            </a:r>
            <a:endParaRPr lang="ru-RU" b="1" i="0" u="none" strike="noStrike" kern="1200" cap="none" spc="0" baseline="0" dirty="0">
              <a:solidFill>
                <a:schemeClr val="accent3">
                  <a:lumMod val="50000"/>
                </a:schemeClr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D0D0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7"/>
          <p:cNvSpPr/>
          <p:nvPr/>
        </p:nvSpPr>
        <p:spPr>
          <a:xfrm>
            <a:off x="3510707" y="1628800"/>
            <a:ext cx="2364868" cy="1143009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Жилищно-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коммунальное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хозяйство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16,3</a:t>
            </a: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%</a:t>
            </a:r>
            <a:endParaRPr lang="ru-RU" sz="18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7" name="Прямоугольник 8"/>
          <p:cNvSpPr/>
          <p:nvPr/>
        </p:nvSpPr>
        <p:spPr>
          <a:xfrm>
            <a:off x="5886971" y="1628800"/>
            <a:ext cx="2858093" cy="1285884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Обслуживание муниципального долга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0,1%</a:t>
            </a: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8" name="Прямоугольник 10"/>
          <p:cNvSpPr/>
          <p:nvPr/>
        </p:nvSpPr>
        <p:spPr>
          <a:xfrm>
            <a:off x="3294683" y="2786057"/>
            <a:ext cx="2724335" cy="1867076"/>
          </a:xfrm>
          <a:prstGeom prst="rect">
            <a:avLst/>
          </a:prstGeom>
          <a:gradFill flip="none" rotWithShape="1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  <a:prstDash val="solid"/>
          </a:ln>
          <a:effectLst>
            <a:outerShdw blurRad="685800"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bg2">
                    <a:lumMod val="1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Общегосударственные вопросы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Times New Roman" pitchFamily="18"/>
                <a:cs typeface="Times New Roman" pitchFamily="18"/>
              </a:rPr>
              <a:t>3,7</a:t>
            </a:r>
            <a:r>
              <a:rPr lang="ru-RU" sz="1800" b="1" i="0" u="none" strike="noStrike" kern="1200" cap="none" spc="0" baseline="0" dirty="0" smtClean="0">
                <a:solidFill>
                  <a:schemeClr val="bg2">
                    <a:lumMod val="1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%</a:t>
            </a:r>
            <a:endParaRPr lang="ru-RU" sz="1800" b="1" i="0" u="none" strike="noStrike" kern="1200" cap="none" spc="0" baseline="0" dirty="0">
              <a:solidFill>
                <a:schemeClr val="bg2">
                  <a:lumMod val="10000"/>
                </a:schemeClr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9" name="Прямоугольник 11"/>
          <p:cNvSpPr/>
          <p:nvPr/>
        </p:nvSpPr>
        <p:spPr>
          <a:xfrm>
            <a:off x="198339" y="3573018"/>
            <a:ext cx="1891585" cy="164193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Национальная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kern="0" dirty="0" smtClean="0">
                <a:solidFill>
                  <a:srgbClr val="FFFFFF"/>
                </a:solidFill>
                <a:latin typeface="Times New Roman" pitchFamily="18"/>
                <a:cs typeface="Times New Roman" pitchFamily="18"/>
              </a:rPr>
              <a:t>3</a:t>
            </a:r>
            <a:r>
              <a:rPr lang="ru-RU" b="1" dirty="0" smtClean="0">
                <a:solidFill>
                  <a:srgbClr val="FFFFFF"/>
                </a:solidFill>
                <a:latin typeface="Times New Roman" pitchFamily="18"/>
                <a:cs typeface="Times New Roman" pitchFamily="18"/>
              </a:rPr>
              <a:t>,6</a:t>
            </a:r>
            <a:r>
              <a:rPr lang="en-US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%</a:t>
            </a:r>
            <a:endParaRPr lang="ru-RU" sz="1800" b="1" i="0" u="none" strike="noStrike" kern="1200" cap="none" spc="0" baseline="0" dirty="0">
              <a:solidFill>
                <a:srgbClr val="FFFFFF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0" name="Прямоугольник 15"/>
          <p:cNvSpPr/>
          <p:nvPr/>
        </p:nvSpPr>
        <p:spPr>
          <a:xfrm>
            <a:off x="6895082" y="4797152"/>
            <a:ext cx="1944217" cy="1632241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>
            <a:noFill/>
            <a:prstDash val="solid"/>
          </a:ln>
          <a:effectLst>
            <a:outerShdw blurRad="889000" dist="27944" dir="5400000" sx="36000" sy="36000" algn="tl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 prstMaterial="plastic"/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dirty="0" smtClean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1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Физическая</a:t>
            </a:r>
            <a:endParaRPr lang="ru-RU" sz="16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культура и спорт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0,1%</a:t>
            </a:r>
          </a:p>
        </p:txBody>
      </p:sp>
      <p:sp>
        <p:nvSpPr>
          <p:cNvPr id="11" name="Прямоугольник 16"/>
          <p:cNvSpPr/>
          <p:nvPr/>
        </p:nvSpPr>
        <p:spPr>
          <a:xfrm rot="10799991" flipH="1" flipV="1">
            <a:off x="2286573" y="5013174"/>
            <a:ext cx="1584109" cy="1416218"/>
          </a:xfrm>
          <a:prstGeom prst="rect">
            <a:avLst/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13500000" scaled="1"/>
            <a:tileRect/>
          </a:grad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  <a:scene3d>
            <a:camera prst="obliqueBottomLeft"/>
            <a:lightRig rig="threePt" dir="t"/>
          </a:scene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Средства массовой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информации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0,1%</a:t>
            </a:r>
          </a:p>
        </p:txBody>
      </p:sp>
      <p:sp>
        <p:nvSpPr>
          <p:cNvPr id="12" name="Прямоугольник 17"/>
          <p:cNvSpPr/>
          <p:nvPr/>
        </p:nvSpPr>
        <p:spPr>
          <a:xfrm>
            <a:off x="198339" y="5013176"/>
            <a:ext cx="2177910" cy="1454409"/>
          </a:xfrm>
          <a:prstGeom prst="rect">
            <a:avLst/>
          </a:prstGeom>
          <a:blipFill>
            <a:blip r:embed="rId8" r:link="rId9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  <a:scene3d>
            <a:camera prst="obliqueBottomLeft"/>
            <a:lightRig rig="threePt" dir="t"/>
          </a:scene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Культура,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i="0" u="none" strike="noStrike" kern="1200" cap="none" spc="0" baseline="0" dirty="0">
                <a:solidFill>
                  <a:schemeClr val="accent2">
                    <a:lumMod val="5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кинематография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/>
                <a:cs typeface="Times New Roman" pitchFamily="18"/>
              </a:rPr>
              <a:t>2</a:t>
            </a:r>
            <a:r>
              <a:rPr lang="ru-RU" b="1" i="0" u="none" strike="noStrike" kern="1200" cap="none" spc="0" baseline="0" dirty="0" smtClean="0">
                <a:solidFill>
                  <a:schemeClr val="accent2">
                    <a:lumMod val="50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,0%</a:t>
            </a:r>
            <a:endParaRPr lang="ru-RU" b="1" i="0" u="none" strike="noStrike" kern="1200" cap="none" spc="0" baseline="0" dirty="0">
              <a:solidFill>
                <a:schemeClr val="accent2">
                  <a:lumMod val="50000"/>
                </a:schemeClr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70547" y="3645024"/>
            <a:ext cx="2088232" cy="1356184"/>
          </a:xfrm>
          <a:prstGeom prst="rect">
            <a:avLst/>
          </a:prstGeom>
          <a:blipFill>
            <a:blip r:embed="rId10" r:link="rId11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B/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Здравоохранение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0,1</a:t>
            </a:r>
            <a:r>
              <a:rPr lang="en-US" sz="18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%</a:t>
            </a: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4" name="Прямоугольник 1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Прямоугольник 6"/>
          <p:cNvSpPr/>
          <p:nvPr/>
        </p:nvSpPr>
        <p:spPr>
          <a:xfrm>
            <a:off x="5814963" y="2708920"/>
            <a:ext cx="2880320" cy="2073986"/>
          </a:xfrm>
          <a:prstGeom prst="rect">
            <a:avLst/>
          </a:prstGeom>
          <a:blipFill>
            <a:blip r:embed="rId13" r:link="rId14" cstate="print">
              <a:alphaModFix/>
            </a:blip>
            <a:stretch>
              <a:fillRect/>
            </a:stretch>
          </a:blipFill>
          <a:ln>
            <a:noFill/>
            <a:prstDash val="solid"/>
          </a:ln>
          <a:effectLst>
            <a:outerShdw dist="27944" dir="5400000" algn="tl">
              <a:srgbClr val="000000">
                <a:alpha val="32000"/>
              </a:srgbClr>
            </a:outerShdw>
          </a:effectLst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 smtClean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 smtClean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 smtClean="0">
              <a:solidFill>
                <a:srgbClr val="000000"/>
              </a:solidFill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chemeClr val="accent2">
                  <a:lumMod val="75000"/>
                </a:schemeClr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accent2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Социальная </a:t>
            </a:r>
            <a:r>
              <a:rPr lang="ru-RU" sz="1800" b="1" i="0" u="none" strike="noStrike" kern="1200" cap="none" spc="0" baseline="0" dirty="0">
                <a:solidFill>
                  <a:schemeClr val="accent2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политика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19,9</a:t>
            </a:r>
            <a:r>
              <a:rPr lang="ru-RU" sz="1800" b="1" i="0" u="none" strike="noStrike" kern="1200" cap="none" spc="0" baseline="0" dirty="0" smtClean="0">
                <a:solidFill>
                  <a:schemeClr val="accent2">
                    <a:lumMod val="7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%</a:t>
            </a:r>
            <a:endParaRPr lang="ru-RU" sz="1800" b="1" i="0" u="none" strike="noStrike" kern="1200" cap="none" spc="0" baseline="0" dirty="0">
              <a:solidFill>
                <a:schemeClr val="accent2">
                  <a:lumMod val="75000"/>
                </a:schemeClr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17" name="Рисунок 16" descr="общегосударственные расходы.jpg"/>
          <p:cNvPicPr>
            <a:picLocks noChangeAspect="1"/>
          </p:cNvPicPr>
          <p:nvPr/>
        </p:nvPicPr>
        <p:blipFill>
          <a:blip r:embed="rId15" cstate="print"/>
          <a:srcRect l="76422" t="6303"/>
          <a:stretch>
            <a:fillRect/>
          </a:stretch>
        </p:blipFill>
        <p:spPr>
          <a:xfrm>
            <a:off x="5022875" y="3789040"/>
            <a:ext cx="936104" cy="701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22842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flipH="1">
            <a:off x="7399139" y="4797152"/>
            <a:ext cx="1357322" cy="1357322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bg>
      <p:bgPr>
        <a:blipFill>
          <a:blip r:embed="rId2" r:link="rId3" cstate="print">
            <a:alphaModFix amt="3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хема 27"/>
          <p:cNvGrpSpPr/>
          <p:nvPr/>
        </p:nvGrpSpPr>
        <p:grpSpPr>
          <a:xfrm>
            <a:off x="198339" y="1340768"/>
            <a:ext cx="8712968" cy="5161208"/>
            <a:chOff x="484185" y="1196752"/>
            <a:chExt cx="8712968" cy="5161208"/>
          </a:xfrm>
        </p:grpSpPr>
        <p:sp>
          <p:nvSpPr>
            <p:cNvPr id="3" name="Полилиния 2"/>
            <p:cNvSpPr/>
            <p:nvPr/>
          </p:nvSpPr>
          <p:spPr>
            <a:xfrm>
              <a:off x="3364505" y="3573016"/>
              <a:ext cx="2488576" cy="24692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88574"/>
                <a:gd name="f7" fmla="val 2469238"/>
                <a:gd name="f8" fmla="+- 0 0 1"/>
                <a:gd name="f9" fmla="val 1234619"/>
                <a:gd name="f10" fmla="val 905509"/>
                <a:gd name="f11" fmla="val 132431"/>
                <a:gd name="f12" fmla="val 590020"/>
                <a:gd name="f13" fmla="val 367883"/>
                <a:gd name="f14" fmla="val 358214"/>
                <a:gd name="f15" fmla="val 600947"/>
                <a:gd name="f16" fmla="val 128758"/>
                <a:gd name="f17" fmla="val 915965"/>
                <a:gd name="f18" fmla="val 1"/>
                <a:gd name="f19" fmla="val 1244289"/>
                <a:gd name="f20" fmla="val 2"/>
                <a:gd name="f21" fmla="val 1572613"/>
                <a:gd name="f22" fmla="val 1887631"/>
                <a:gd name="f23" fmla="val 128760"/>
                <a:gd name="f24" fmla="val 2120694"/>
                <a:gd name="f25" fmla="val 358217"/>
                <a:gd name="f26" fmla="val 2356145"/>
                <a:gd name="f27" fmla="val 590024"/>
                <a:gd name="f28" fmla="val 2488575"/>
                <a:gd name="f29" fmla="val 905513"/>
                <a:gd name="f30" fmla="val 1234624"/>
                <a:gd name="f31" fmla="val 1563734"/>
                <a:gd name="f32" fmla="val 2356144"/>
                <a:gd name="f33" fmla="val 1879223"/>
                <a:gd name="f34" fmla="val 2120692"/>
                <a:gd name="f35" fmla="val 2111030"/>
                <a:gd name="f36" fmla="val 1887628"/>
                <a:gd name="f37" fmla="val 2340486"/>
                <a:gd name="f38" fmla="val 1572610"/>
                <a:gd name="f39" fmla="val 2469243"/>
                <a:gd name="f40" fmla="val 1244286"/>
                <a:gd name="f41" fmla="val 915962"/>
                <a:gd name="f42" fmla="val 600944"/>
                <a:gd name="f43" fmla="val 2340485"/>
                <a:gd name="f44" fmla="val 367880"/>
                <a:gd name="f45" fmla="val 2111029"/>
                <a:gd name="f46" fmla="val 132429"/>
                <a:gd name="f47" fmla="val 1879222"/>
                <a:gd name="f48" fmla="val 1563733"/>
                <a:gd name="f49" fmla="val 1234623"/>
                <a:gd name="f50" fmla="val 1234622"/>
                <a:gd name="f51" fmla="val 1234620"/>
                <a:gd name="f52" fmla="+- 0 0 -90"/>
                <a:gd name="f53" fmla="*/ f3 1 2488574"/>
                <a:gd name="f54" fmla="*/ f4 1 2469238"/>
                <a:gd name="f55" fmla="+- f7 0 f5"/>
                <a:gd name="f56" fmla="+- f6 0 f5"/>
                <a:gd name="f57" fmla="*/ f52 f0 1"/>
                <a:gd name="f58" fmla="*/ f56 1 2488574"/>
                <a:gd name="f59" fmla="*/ f55 1 2469238"/>
                <a:gd name="f60" fmla="*/ 0 f56 1"/>
                <a:gd name="f61" fmla="*/ 1234619 f55 1"/>
                <a:gd name="f62" fmla="*/ 367883 f56 1"/>
                <a:gd name="f63" fmla="*/ 358214 f55 1"/>
                <a:gd name="f64" fmla="*/ 1244289 f56 1"/>
                <a:gd name="f65" fmla="*/ 2 f55 1"/>
                <a:gd name="f66" fmla="*/ 2120694 f56 1"/>
                <a:gd name="f67" fmla="*/ 358217 f55 1"/>
                <a:gd name="f68" fmla="*/ 2488574 f56 1"/>
                <a:gd name="f69" fmla="*/ 1234624 f55 1"/>
                <a:gd name="f70" fmla="*/ 2120692 f56 1"/>
                <a:gd name="f71" fmla="*/ 2111030 f55 1"/>
                <a:gd name="f72" fmla="*/ 1244286 f56 1"/>
                <a:gd name="f73" fmla="*/ 2469243 f55 1"/>
                <a:gd name="f74" fmla="*/ 367880 f56 1"/>
                <a:gd name="f75" fmla="*/ 2111029 f55 1"/>
                <a:gd name="f76" fmla="*/ f8 f56 1"/>
                <a:gd name="f77" fmla="*/ 1234623 f55 1"/>
                <a:gd name="f78" fmla="*/ f57 1 f2"/>
                <a:gd name="f79" fmla="*/ f60 1 2488574"/>
                <a:gd name="f80" fmla="*/ f61 1 2469238"/>
                <a:gd name="f81" fmla="*/ f62 1 2488574"/>
                <a:gd name="f82" fmla="*/ f63 1 2469238"/>
                <a:gd name="f83" fmla="*/ f64 1 2488574"/>
                <a:gd name="f84" fmla="*/ f65 1 2469238"/>
                <a:gd name="f85" fmla="*/ f66 1 2488574"/>
                <a:gd name="f86" fmla="*/ f67 1 2469238"/>
                <a:gd name="f87" fmla="*/ f68 1 2488574"/>
                <a:gd name="f88" fmla="*/ f69 1 2469238"/>
                <a:gd name="f89" fmla="*/ f70 1 2488574"/>
                <a:gd name="f90" fmla="*/ f71 1 2469238"/>
                <a:gd name="f91" fmla="*/ f72 1 2488574"/>
                <a:gd name="f92" fmla="*/ f73 1 2469238"/>
                <a:gd name="f93" fmla="*/ f74 1 2488574"/>
                <a:gd name="f94" fmla="*/ f75 1 2469238"/>
                <a:gd name="f95" fmla="*/ f76 1 2488574"/>
                <a:gd name="f96" fmla="*/ f77 1 2469238"/>
                <a:gd name="f97" fmla="*/ f5 1 f58"/>
                <a:gd name="f98" fmla="*/ f6 1 f58"/>
                <a:gd name="f99" fmla="*/ f5 1 f59"/>
                <a:gd name="f100" fmla="*/ f7 1 f59"/>
                <a:gd name="f101" fmla="+- f78 0 f1"/>
                <a:gd name="f102" fmla="*/ f79 1 f58"/>
                <a:gd name="f103" fmla="*/ f80 1 f59"/>
                <a:gd name="f104" fmla="*/ f81 1 f58"/>
                <a:gd name="f105" fmla="*/ f82 1 f59"/>
                <a:gd name="f106" fmla="*/ f83 1 f58"/>
                <a:gd name="f107" fmla="*/ f84 1 f59"/>
                <a:gd name="f108" fmla="*/ f85 1 f58"/>
                <a:gd name="f109" fmla="*/ f86 1 f59"/>
                <a:gd name="f110" fmla="*/ f87 1 f58"/>
                <a:gd name="f111" fmla="*/ f88 1 f59"/>
                <a:gd name="f112" fmla="*/ f89 1 f58"/>
                <a:gd name="f113" fmla="*/ f90 1 f59"/>
                <a:gd name="f114" fmla="*/ f91 1 f58"/>
                <a:gd name="f115" fmla="*/ f92 1 f59"/>
                <a:gd name="f116" fmla="*/ f93 1 f58"/>
                <a:gd name="f117" fmla="*/ f94 1 f59"/>
                <a:gd name="f118" fmla="*/ f95 1 f58"/>
                <a:gd name="f119" fmla="*/ f96 1 f59"/>
                <a:gd name="f120" fmla="*/ f97 f53 1"/>
                <a:gd name="f121" fmla="*/ f98 f53 1"/>
                <a:gd name="f122" fmla="*/ f100 f54 1"/>
                <a:gd name="f123" fmla="*/ f99 f54 1"/>
                <a:gd name="f124" fmla="*/ f102 f53 1"/>
                <a:gd name="f125" fmla="*/ f103 f54 1"/>
                <a:gd name="f126" fmla="*/ f104 f53 1"/>
                <a:gd name="f127" fmla="*/ f105 f54 1"/>
                <a:gd name="f128" fmla="*/ f106 f53 1"/>
                <a:gd name="f129" fmla="*/ f107 f54 1"/>
                <a:gd name="f130" fmla="*/ f108 f53 1"/>
                <a:gd name="f131" fmla="*/ f109 f54 1"/>
                <a:gd name="f132" fmla="*/ f110 f53 1"/>
                <a:gd name="f133" fmla="*/ f111 f54 1"/>
                <a:gd name="f134" fmla="*/ f112 f53 1"/>
                <a:gd name="f135" fmla="*/ f113 f54 1"/>
                <a:gd name="f136" fmla="*/ f114 f53 1"/>
                <a:gd name="f137" fmla="*/ f115 f54 1"/>
                <a:gd name="f138" fmla="*/ f116 f53 1"/>
                <a:gd name="f139" fmla="*/ f117 f54 1"/>
                <a:gd name="f140" fmla="*/ f118 f53 1"/>
                <a:gd name="f141" fmla="*/ f119 f5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01">
                  <a:pos x="f124" y="f125"/>
                </a:cxn>
                <a:cxn ang="f101">
                  <a:pos x="f126" y="f127"/>
                </a:cxn>
                <a:cxn ang="f101">
                  <a:pos x="f128" y="f129"/>
                </a:cxn>
                <a:cxn ang="f101">
                  <a:pos x="f130" y="f131"/>
                </a:cxn>
                <a:cxn ang="f101">
                  <a:pos x="f132" y="f133"/>
                </a:cxn>
                <a:cxn ang="f101">
                  <a:pos x="f134" y="f135"/>
                </a:cxn>
                <a:cxn ang="f101">
                  <a:pos x="f136" y="f137"/>
                </a:cxn>
                <a:cxn ang="f101">
                  <a:pos x="f138" y="f139"/>
                </a:cxn>
                <a:cxn ang="f101">
                  <a:pos x="f140" y="f141"/>
                </a:cxn>
                <a:cxn ang="f101">
                  <a:pos x="f124" y="f125"/>
                </a:cxn>
              </a:cxnLst>
              <a:rect l="f120" t="f123" r="f121" b="f122"/>
              <a:pathLst>
                <a:path w="2488574" h="2469238">
                  <a:moveTo>
                    <a:pt x="f5" y="f9"/>
                  </a:moveTo>
                  <a:cubicBezTo>
                    <a:pt x="f5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cubicBezTo>
                    <a:pt x="f21" y="f20"/>
                    <a:pt x="f22" y="f23"/>
                    <a:pt x="f24" y="f25"/>
                  </a:cubicBezTo>
                  <a:cubicBezTo>
                    <a:pt x="f26" y="f27"/>
                    <a:pt x="f28" y="f29"/>
                    <a:pt x="f6" y="f30"/>
                  </a:cubicBezTo>
                  <a:cubicBezTo>
                    <a:pt x="f6" y="f31"/>
                    <a:pt x="f32" y="f33"/>
                    <a:pt x="f34" y="f35"/>
                  </a:cubicBezTo>
                  <a:cubicBezTo>
                    <a:pt x="f36" y="f37"/>
                    <a:pt x="f38" y="f39"/>
                    <a:pt x="f40" y="f39"/>
                  </a:cubicBezTo>
                  <a:cubicBezTo>
                    <a:pt x="f41" y="f39"/>
                    <a:pt x="f42" y="f43"/>
                    <a:pt x="f44" y="f45"/>
                  </a:cubicBezTo>
                  <a:cubicBezTo>
                    <a:pt x="f46" y="f47"/>
                    <a:pt x="f8" y="f48"/>
                    <a:pt x="f8" y="f49"/>
                  </a:cubicBezTo>
                  <a:cubicBezTo>
                    <a:pt x="f8" y="f50"/>
                    <a:pt x="f5" y="f51"/>
                    <a:pt x="f5" y="f9"/>
                  </a:cubicBezTo>
                  <a:close/>
                </a:path>
              </a:pathLst>
            </a:custGeom>
            <a:solidFill>
              <a:srgbClr val="990033">
                <a:alpha val="83000"/>
              </a:srgbClr>
            </a:soli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382219" tIns="379393" rIns="382219" bIns="379393" anchor="ctr" anchorCtr="1" compatLnSpc="1"/>
            <a:lstStyle/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Всего</a:t>
              </a: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dirty="0" smtClean="0">
                  <a:solidFill>
                    <a:srgbClr val="FFFFFF"/>
                  </a:solidFill>
                  <a:latin typeface="Georgia"/>
                </a:rPr>
                <a:t>5 848,4</a:t>
              </a:r>
              <a:endParaRPr lang="ru-RU" sz="2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Georgia"/>
              </a:endParaRPr>
            </a:p>
            <a:p>
              <a:pPr marL="0" marR="0" lvl="0" indent="0" algn="ctr" defTabSz="124459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2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млн. руб.</a:t>
              </a:r>
              <a:endParaRPr lang="ru-RU" sz="28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endParaRPr>
            </a:p>
          </p:txBody>
        </p:sp>
        <p:sp>
          <p:nvSpPr>
            <p:cNvPr id="4" name="Полилиния 3"/>
            <p:cNvSpPr/>
            <p:nvPr/>
          </p:nvSpPr>
          <p:spPr>
            <a:xfrm rot="10518508">
              <a:off x="1371394" y="4809358"/>
              <a:ext cx="2085892" cy="650623"/>
            </a:xfrm>
            <a:custGeom>
              <a:avLst>
                <a:gd name="f0" fmla="val 3369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484185" y="4149080"/>
              <a:ext cx="2304256" cy="199228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40352"/>
                <a:gd name="f7" fmla="val 2109744"/>
                <a:gd name="f8" fmla="val 210974"/>
                <a:gd name="f9" fmla="val 155020"/>
                <a:gd name="f10" fmla="val 22228"/>
                <a:gd name="f11" fmla="val 101358"/>
                <a:gd name="f12" fmla="val 61793"/>
                <a:gd name="f13" fmla="val 2229378"/>
                <a:gd name="f14" fmla="val 2285332"/>
                <a:gd name="f15" fmla="val 2338994"/>
                <a:gd name="f16" fmla="val 2378559"/>
                <a:gd name="f17" fmla="val 2418124"/>
                <a:gd name="f18" fmla="val 1898770"/>
                <a:gd name="f19" fmla="val 1954724"/>
                <a:gd name="f20" fmla="val 2008386"/>
                <a:gd name="f21" fmla="val 2047951"/>
                <a:gd name="f22" fmla="val 2087516"/>
                <a:gd name="f23" fmla="+- 0 0 -90"/>
                <a:gd name="f24" fmla="*/ f3 1 2440352"/>
                <a:gd name="f25" fmla="*/ f4 1 2109744"/>
                <a:gd name="f26" fmla="+- f7 0 f5"/>
                <a:gd name="f27" fmla="+- f6 0 f5"/>
                <a:gd name="f28" fmla="*/ f23 f0 1"/>
                <a:gd name="f29" fmla="*/ f27 1 2440352"/>
                <a:gd name="f30" fmla="*/ f26 1 2109744"/>
                <a:gd name="f31" fmla="*/ 0 f27 1"/>
                <a:gd name="f32" fmla="*/ 210974 f26 1"/>
                <a:gd name="f33" fmla="*/ 61793 f27 1"/>
                <a:gd name="f34" fmla="*/ 61793 f26 1"/>
                <a:gd name="f35" fmla="*/ 210974 f27 1"/>
                <a:gd name="f36" fmla="*/ 0 f26 1"/>
                <a:gd name="f37" fmla="*/ 2229378 f27 1"/>
                <a:gd name="f38" fmla="*/ 2378559 f27 1"/>
                <a:gd name="f39" fmla="*/ 2440352 f27 1"/>
                <a:gd name="f40" fmla="*/ 1898770 f26 1"/>
                <a:gd name="f41" fmla="*/ 2047951 f26 1"/>
                <a:gd name="f42" fmla="*/ 2109744 f26 1"/>
                <a:gd name="f43" fmla="*/ f28 1 f2"/>
                <a:gd name="f44" fmla="*/ f31 1 2440352"/>
                <a:gd name="f45" fmla="*/ f32 1 2109744"/>
                <a:gd name="f46" fmla="*/ f33 1 2440352"/>
                <a:gd name="f47" fmla="*/ f34 1 2109744"/>
                <a:gd name="f48" fmla="*/ f35 1 2440352"/>
                <a:gd name="f49" fmla="*/ f36 1 2109744"/>
                <a:gd name="f50" fmla="*/ f37 1 2440352"/>
                <a:gd name="f51" fmla="*/ f38 1 2440352"/>
                <a:gd name="f52" fmla="*/ f39 1 2440352"/>
                <a:gd name="f53" fmla="*/ f40 1 2109744"/>
                <a:gd name="f54" fmla="*/ f41 1 2109744"/>
                <a:gd name="f55" fmla="*/ f42 1 2109744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2440352" h="2109744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3500000" scaled="0"/>
              <a:tileRect/>
            </a:gra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96085" tIns="96085" rIns="96085" bIns="96085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Инфраструктурные программы </a:t>
              </a: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–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 </a:t>
              </a:r>
              <a:r>
                <a:rPr lang="ru-RU" dirty="0" smtClean="0">
                  <a:solidFill>
                    <a:srgbClr val="FFFFFF"/>
                  </a:solidFill>
                  <a:latin typeface="Georgia"/>
                </a:rPr>
                <a:t>1 184,3 </a:t>
              </a: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 млн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. руб.</a:t>
              </a:r>
            </a:p>
          </p:txBody>
        </p:sp>
        <p:sp>
          <p:nvSpPr>
            <p:cNvPr id="6" name="Полилиния 5"/>
            <p:cNvSpPr/>
            <p:nvPr/>
          </p:nvSpPr>
          <p:spPr>
            <a:xfrm rot="12859132">
              <a:off x="1657550" y="3450802"/>
              <a:ext cx="2066306" cy="650623"/>
            </a:xfrm>
            <a:custGeom>
              <a:avLst>
                <a:gd name="f0" fmla="val 340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501870" y="2276872"/>
              <a:ext cx="2349377" cy="182453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49377"/>
                <a:gd name="f7" fmla="val 1824542"/>
                <a:gd name="f8" fmla="val 182454"/>
                <a:gd name="f9" fmla="val 134064"/>
                <a:gd name="f10" fmla="val 19223"/>
                <a:gd name="f11" fmla="val 87656"/>
                <a:gd name="f12" fmla="val 53440"/>
                <a:gd name="f13" fmla="val 87657"/>
                <a:gd name="f14" fmla="val 134065"/>
                <a:gd name="f15" fmla="val 1"/>
                <a:gd name="f16" fmla="val 182455"/>
                <a:gd name="f17" fmla="val 2166923"/>
                <a:gd name="f18" fmla="val 2215313"/>
                <a:gd name="f19" fmla="val 2261721"/>
                <a:gd name="f20" fmla="val 2295937"/>
                <a:gd name="f21" fmla="val 2330154"/>
                <a:gd name="f22" fmla="val 2349376"/>
                <a:gd name="f23" fmla="val 668999"/>
                <a:gd name="f24" fmla="val 1155544"/>
                <a:gd name="f25" fmla="val 1642088"/>
                <a:gd name="f26" fmla="val 1690478"/>
                <a:gd name="f27" fmla="val 1736886"/>
                <a:gd name="f28" fmla="val 1771102"/>
                <a:gd name="f29" fmla="val 2261720"/>
                <a:gd name="f30" fmla="val 1805319"/>
                <a:gd name="f31" fmla="val 2215312"/>
                <a:gd name="f32" fmla="val 2166922"/>
                <a:gd name="f33" fmla="val 1736885"/>
                <a:gd name="f34" fmla="val 1690477"/>
                <a:gd name="f35" fmla="val 1642087"/>
                <a:gd name="f36" fmla="val 1155543"/>
                <a:gd name="f37" fmla="val 668998"/>
                <a:gd name="f38" fmla="+- 0 0 -90"/>
                <a:gd name="f39" fmla="*/ f3 1 2349377"/>
                <a:gd name="f40" fmla="*/ f4 1 1824542"/>
                <a:gd name="f41" fmla="+- f7 0 f5"/>
                <a:gd name="f42" fmla="+- f6 0 f5"/>
                <a:gd name="f43" fmla="*/ f38 f0 1"/>
                <a:gd name="f44" fmla="*/ f42 1 2349377"/>
                <a:gd name="f45" fmla="*/ f41 1 1824542"/>
                <a:gd name="f46" fmla="*/ 0 f42 1"/>
                <a:gd name="f47" fmla="*/ 182454 f41 1"/>
                <a:gd name="f48" fmla="*/ 53440 f42 1"/>
                <a:gd name="f49" fmla="*/ 53440 f41 1"/>
                <a:gd name="f50" fmla="*/ 182455 f42 1"/>
                <a:gd name="f51" fmla="*/ 1 f41 1"/>
                <a:gd name="f52" fmla="*/ 2166923 f42 1"/>
                <a:gd name="f53" fmla="*/ 0 f41 1"/>
                <a:gd name="f54" fmla="*/ 2295937 f42 1"/>
                <a:gd name="f55" fmla="*/ 2349376 f42 1"/>
                <a:gd name="f56" fmla="*/ 182455 f41 1"/>
                <a:gd name="f57" fmla="*/ 2349377 f42 1"/>
                <a:gd name="f58" fmla="*/ 1642088 f41 1"/>
                <a:gd name="f59" fmla="*/ 1771102 f41 1"/>
                <a:gd name="f60" fmla="*/ 2166922 f42 1"/>
                <a:gd name="f61" fmla="*/ 1824542 f41 1"/>
                <a:gd name="f62" fmla="*/ 182454 f42 1"/>
                <a:gd name="f63" fmla="*/ 1 f42 1"/>
                <a:gd name="f64" fmla="*/ 1642087 f41 1"/>
                <a:gd name="f65" fmla="*/ f43 1 f2"/>
                <a:gd name="f66" fmla="*/ f46 1 2349377"/>
                <a:gd name="f67" fmla="*/ f47 1 1824542"/>
                <a:gd name="f68" fmla="*/ f48 1 2349377"/>
                <a:gd name="f69" fmla="*/ f49 1 1824542"/>
                <a:gd name="f70" fmla="*/ f50 1 2349377"/>
                <a:gd name="f71" fmla="*/ f51 1 1824542"/>
                <a:gd name="f72" fmla="*/ f52 1 2349377"/>
                <a:gd name="f73" fmla="*/ f53 1 1824542"/>
                <a:gd name="f74" fmla="*/ f54 1 2349377"/>
                <a:gd name="f75" fmla="*/ f55 1 2349377"/>
                <a:gd name="f76" fmla="*/ f56 1 1824542"/>
                <a:gd name="f77" fmla="*/ f57 1 2349377"/>
                <a:gd name="f78" fmla="*/ f58 1 1824542"/>
                <a:gd name="f79" fmla="*/ f59 1 1824542"/>
                <a:gd name="f80" fmla="*/ f60 1 2349377"/>
                <a:gd name="f81" fmla="*/ f61 1 1824542"/>
                <a:gd name="f82" fmla="*/ f62 1 2349377"/>
                <a:gd name="f83" fmla="*/ f63 1 2349377"/>
                <a:gd name="f84" fmla="*/ f64 1 1824542"/>
                <a:gd name="f85" fmla="*/ f5 1 f44"/>
                <a:gd name="f86" fmla="*/ f6 1 f44"/>
                <a:gd name="f87" fmla="*/ f5 1 f45"/>
                <a:gd name="f88" fmla="*/ f7 1 f45"/>
                <a:gd name="f89" fmla="+- f65 0 f1"/>
                <a:gd name="f90" fmla="*/ f66 1 f44"/>
                <a:gd name="f91" fmla="*/ f67 1 f45"/>
                <a:gd name="f92" fmla="*/ f68 1 f44"/>
                <a:gd name="f93" fmla="*/ f69 1 f45"/>
                <a:gd name="f94" fmla="*/ f70 1 f44"/>
                <a:gd name="f95" fmla="*/ f71 1 f45"/>
                <a:gd name="f96" fmla="*/ f72 1 f44"/>
                <a:gd name="f97" fmla="*/ f73 1 f45"/>
                <a:gd name="f98" fmla="*/ f74 1 f44"/>
                <a:gd name="f99" fmla="*/ f75 1 f44"/>
                <a:gd name="f100" fmla="*/ f76 1 f45"/>
                <a:gd name="f101" fmla="*/ f77 1 f44"/>
                <a:gd name="f102" fmla="*/ f78 1 f45"/>
                <a:gd name="f103" fmla="*/ f79 1 f45"/>
                <a:gd name="f104" fmla="*/ f80 1 f44"/>
                <a:gd name="f105" fmla="*/ f81 1 f45"/>
                <a:gd name="f106" fmla="*/ f82 1 f44"/>
                <a:gd name="f107" fmla="*/ f83 1 f44"/>
                <a:gd name="f108" fmla="*/ f84 1 f45"/>
                <a:gd name="f109" fmla="*/ f85 f39 1"/>
                <a:gd name="f110" fmla="*/ f86 f39 1"/>
                <a:gd name="f111" fmla="*/ f88 f40 1"/>
                <a:gd name="f112" fmla="*/ f87 f40 1"/>
                <a:gd name="f113" fmla="*/ f90 f39 1"/>
                <a:gd name="f114" fmla="*/ f91 f40 1"/>
                <a:gd name="f115" fmla="*/ f92 f39 1"/>
                <a:gd name="f116" fmla="*/ f93 f40 1"/>
                <a:gd name="f117" fmla="*/ f94 f39 1"/>
                <a:gd name="f118" fmla="*/ f95 f40 1"/>
                <a:gd name="f119" fmla="*/ f96 f39 1"/>
                <a:gd name="f120" fmla="*/ f97 f40 1"/>
                <a:gd name="f121" fmla="*/ f98 f39 1"/>
                <a:gd name="f122" fmla="*/ f99 f39 1"/>
                <a:gd name="f123" fmla="*/ f100 f40 1"/>
                <a:gd name="f124" fmla="*/ f101 f39 1"/>
                <a:gd name="f125" fmla="*/ f102 f40 1"/>
                <a:gd name="f126" fmla="*/ f103 f40 1"/>
                <a:gd name="f127" fmla="*/ f104 f39 1"/>
                <a:gd name="f128" fmla="*/ f105 f40 1"/>
                <a:gd name="f129" fmla="*/ f106 f39 1"/>
                <a:gd name="f130" fmla="*/ f107 f39 1"/>
                <a:gd name="f131" fmla="*/ f108 f4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9">
                  <a:pos x="f113" y="f114"/>
                </a:cxn>
                <a:cxn ang="f89">
                  <a:pos x="f115" y="f116"/>
                </a:cxn>
                <a:cxn ang="f89">
                  <a:pos x="f117" y="f118"/>
                </a:cxn>
                <a:cxn ang="f89">
                  <a:pos x="f119" y="f120"/>
                </a:cxn>
                <a:cxn ang="f89">
                  <a:pos x="f121" y="f116"/>
                </a:cxn>
                <a:cxn ang="f89">
                  <a:pos x="f122" y="f123"/>
                </a:cxn>
                <a:cxn ang="f89">
                  <a:pos x="f124" y="f125"/>
                </a:cxn>
                <a:cxn ang="f89">
                  <a:pos x="f121" y="f126"/>
                </a:cxn>
                <a:cxn ang="f89">
                  <a:pos x="f127" y="f128"/>
                </a:cxn>
                <a:cxn ang="f89">
                  <a:pos x="f129" y="f128"/>
                </a:cxn>
                <a:cxn ang="f89">
                  <a:pos x="f115" y="f126"/>
                </a:cxn>
                <a:cxn ang="f89">
                  <a:pos x="f130" y="f131"/>
                </a:cxn>
                <a:cxn ang="f89">
                  <a:pos x="f113" y="f114"/>
                </a:cxn>
              </a:cxnLst>
              <a:rect l="f109" t="f112" r="f110" b="f111"/>
              <a:pathLst>
                <a:path w="2349377" h="1824542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14" y="f15"/>
                    <a:pt x="f16" y="f15"/>
                  </a:cubicBezTo>
                  <a:lnTo>
                    <a:pt x="f17" y="f5"/>
                  </a:lnTo>
                  <a:cubicBezTo>
                    <a:pt x="f18" y="f5"/>
                    <a:pt x="f19" y="f10"/>
                    <a:pt x="f20" y="f12"/>
                  </a:cubicBezTo>
                  <a:cubicBezTo>
                    <a:pt x="f21" y="f13"/>
                    <a:pt x="f22" y="f14"/>
                    <a:pt x="f22" y="f16"/>
                  </a:cubicBezTo>
                  <a:cubicBezTo>
                    <a:pt x="f22" y="f23"/>
                    <a:pt x="f6" y="f24"/>
                    <a:pt x="f6" y="f25"/>
                  </a:cubicBezTo>
                  <a:cubicBezTo>
                    <a:pt x="f6" y="f26"/>
                    <a:pt x="f21" y="f27"/>
                    <a:pt x="f20" y="f28"/>
                  </a:cubicBezTo>
                  <a:cubicBezTo>
                    <a:pt x="f29" y="f30"/>
                    <a:pt x="f31" y="f7"/>
                    <a:pt x="f32" y="f7"/>
                  </a:cubicBezTo>
                  <a:lnTo>
                    <a:pt x="f8" y="f7"/>
                  </a:lnTo>
                  <a:cubicBezTo>
                    <a:pt x="f9" y="f7"/>
                    <a:pt x="f11" y="f30"/>
                    <a:pt x="f12" y="f28"/>
                  </a:cubicBezTo>
                  <a:cubicBezTo>
                    <a:pt x="f10" y="f33"/>
                    <a:pt x="f15" y="f34"/>
                    <a:pt x="f15" y="f35"/>
                  </a:cubicBezTo>
                  <a:cubicBezTo>
                    <a:pt x="f15" y="f36"/>
                    <a:pt x="f5" y="f37"/>
                    <a:pt x="f5" y="f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  <a:tileRect/>
            </a:gra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87727" tIns="87727" rIns="87727" bIns="87727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Социальные программы –      </a:t>
              </a:r>
            </a:p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4 542,4 млн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. руб.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 rot="14918893">
              <a:off x="2752176" y="2655895"/>
              <a:ext cx="1846502" cy="650623"/>
            </a:xfrm>
            <a:custGeom>
              <a:avLst>
                <a:gd name="f0" fmla="val 3805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788441" y="1268760"/>
              <a:ext cx="2088232" cy="15280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1973858"/>
                <a:gd name="f7" fmla="val 1528039"/>
                <a:gd name="f8" fmla="val 152804"/>
                <a:gd name="f9" fmla="val 112278"/>
                <a:gd name="f10" fmla="val 16099"/>
                <a:gd name="f11" fmla="val 73412"/>
                <a:gd name="f12" fmla="val 44755"/>
                <a:gd name="f13" fmla="val 73411"/>
                <a:gd name="f14" fmla="val 1821054"/>
                <a:gd name="f15" fmla="val 1861580"/>
                <a:gd name="f16" fmla="val 1900446"/>
                <a:gd name="f17" fmla="val 1929103"/>
                <a:gd name="f18" fmla="val 1957759"/>
                <a:gd name="f19" fmla="val 1375235"/>
                <a:gd name="f20" fmla="val 1415761"/>
                <a:gd name="f21" fmla="val 1454627"/>
                <a:gd name="f22" fmla="val 1483284"/>
                <a:gd name="f23" fmla="val 1900447"/>
                <a:gd name="f24" fmla="val 1511940"/>
                <a:gd name="f25" fmla="val 1454628"/>
                <a:gd name="f26" fmla="+- 0 0 -90"/>
                <a:gd name="f27" fmla="*/ f3 1 1973858"/>
                <a:gd name="f28" fmla="*/ f4 1 1528039"/>
                <a:gd name="f29" fmla="+- f7 0 f5"/>
                <a:gd name="f30" fmla="+- f6 0 f5"/>
                <a:gd name="f31" fmla="*/ f26 f0 1"/>
                <a:gd name="f32" fmla="*/ f30 1 1973858"/>
                <a:gd name="f33" fmla="*/ f29 1 1528039"/>
                <a:gd name="f34" fmla="*/ 0 f30 1"/>
                <a:gd name="f35" fmla="*/ 152804 f29 1"/>
                <a:gd name="f36" fmla="*/ 44755 f30 1"/>
                <a:gd name="f37" fmla="*/ 44755 f29 1"/>
                <a:gd name="f38" fmla="*/ 152804 f30 1"/>
                <a:gd name="f39" fmla="*/ 0 f29 1"/>
                <a:gd name="f40" fmla="*/ 1821054 f30 1"/>
                <a:gd name="f41" fmla="*/ 1929103 f30 1"/>
                <a:gd name="f42" fmla="*/ 1973858 f30 1"/>
                <a:gd name="f43" fmla="*/ 1375235 f29 1"/>
                <a:gd name="f44" fmla="*/ 1483284 f29 1"/>
                <a:gd name="f45" fmla="*/ 1528039 f29 1"/>
                <a:gd name="f46" fmla="*/ f31 1 f2"/>
                <a:gd name="f47" fmla="*/ f34 1 1973858"/>
                <a:gd name="f48" fmla="*/ f35 1 1528039"/>
                <a:gd name="f49" fmla="*/ f36 1 1973858"/>
                <a:gd name="f50" fmla="*/ f37 1 1528039"/>
                <a:gd name="f51" fmla="*/ f38 1 1973858"/>
                <a:gd name="f52" fmla="*/ f39 1 1528039"/>
                <a:gd name="f53" fmla="*/ f40 1 1973858"/>
                <a:gd name="f54" fmla="*/ f41 1 1973858"/>
                <a:gd name="f55" fmla="*/ f42 1 1973858"/>
                <a:gd name="f56" fmla="*/ f43 1 1528039"/>
                <a:gd name="f57" fmla="*/ f44 1 1528039"/>
                <a:gd name="f58" fmla="*/ f45 1 1528039"/>
                <a:gd name="f59" fmla="*/ f5 1 f32"/>
                <a:gd name="f60" fmla="*/ f6 1 f32"/>
                <a:gd name="f61" fmla="*/ f5 1 f33"/>
                <a:gd name="f62" fmla="*/ f7 1 f33"/>
                <a:gd name="f63" fmla="+- f46 0 f1"/>
                <a:gd name="f64" fmla="*/ f47 1 f32"/>
                <a:gd name="f65" fmla="*/ f48 1 f33"/>
                <a:gd name="f66" fmla="*/ f49 1 f32"/>
                <a:gd name="f67" fmla="*/ f50 1 f33"/>
                <a:gd name="f68" fmla="*/ f51 1 f32"/>
                <a:gd name="f69" fmla="*/ f52 1 f33"/>
                <a:gd name="f70" fmla="*/ f53 1 f32"/>
                <a:gd name="f71" fmla="*/ f54 1 f32"/>
                <a:gd name="f72" fmla="*/ f55 1 f32"/>
                <a:gd name="f73" fmla="*/ f56 1 f33"/>
                <a:gd name="f74" fmla="*/ f57 1 f33"/>
                <a:gd name="f75" fmla="*/ f58 1 f33"/>
                <a:gd name="f76" fmla="*/ f59 f27 1"/>
                <a:gd name="f77" fmla="*/ f60 f27 1"/>
                <a:gd name="f78" fmla="*/ f62 f28 1"/>
                <a:gd name="f79" fmla="*/ f61 f28 1"/>
                <a:gd name="f80" fmla="*/ f64 f27 1"/>
                <a:gd name="f81" fmla="*/ f65 f28 1"/>
                <a:gd name="f82" fmla="*/ f66 f27 1"/>
                <a:gd name="f83" fmla="*/ f67 f28 1"/>
                <a:gd name="f84" fmla="*/ f68 f27 1"/>
                <a:gd name="f85" fmla="*/ f69 f28 1"/>
                <a:gd name="f86" fmla="*/ f70 f27 1"/>
                <a:gd name="f87" fmla="*/ f71 f27 1"/>
                <a:gd name="f88" fmla="*/ f72 f27 1"/>
                <a:gd name="f89" fmla="*/ f73 f28 1"/>
                <a:gd name="f90" fmla="*/ f74 f28 1"/>
                <a:gd name="f91" fmla="*/ f75 f28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3">
                  <a:pos x="f80" y="f81"/>
                </a:cxn>
                <a:cxn ang="f63">
                  <a:pos x="f82" y="f83"/>
                </a:cxn>
                <a:cxn ang="f63">
                  <a:pos x="f84" y="f85"/>
                </a:cxn>
                <a:cxn ang="f63">
                  <a:pos x="f86" y="f85"/>
                </a:cxn>
                <a:cxn ang="f63">
                  <a:pos x="f87" y="f83"/>
                </a:cxn>
                <a:cxn ang="f63">
                  <a:pos x="f88" y="f81"/>
                </a:cxn>
                <a:cxn ang="f63">
                  <a:pos x="f88" y="f89"/>
                </a:cxn>
                <a:cxn ang="f63">
                  <a:pos x="f87" y="f90"/>
                </a:cxn>
                <a:cxn ang="f63">
                  <a:pos x="f86" y="f91"/>
                </a:cxn>
                <a:cxn ang="f63">
                  <a:pos x="f84" y="f91"/>
                </a:cxn>
                <a:cxn ang="f63">
                  <a:pos x="f82" y="f90"/>
                </a:cxn>
                <a:cxn ang="f63">
                  <a:pos x="f80" y="f89"/>
                </a:cxn>
                <a:cxn ang="f63">
                  <a:pos x="f80" y="f81"/>
                </a:cxn>
              </a:cxnLst>
              <a:rect l="f76" t="f79" r="f77" b="f78"/>
              <a:pathLst>
                <a:path w="1973858" h="1528039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9" y="f5"/>
                    <a:pt x="f8" y="f5"/>
                  </a:cubicBezTo>
                  <a:lnTo>
                    <a:pt x="f14" y="f5"/>
                  </a:lnTo>
                  <a:cubicBezTo>
                    <a:pt x="f15" y="f5"/>
                    <a:pt x="f16" y="f10"/>
                    <a:pt x="f17" y="f12"/>
                  </a:cubicBezTo>
                  <a:cubicBezTo>
                    <a:pt x="f18" y="f13"/>
                    <a:pt x="f6" y="f9"/>
                    <a:pt x="f6" y="f8"/>
                  </a:cubicBezTo>
                  <a:lnTo>
                    <a:pt x="f6" y="f19"/>
                  </a:lnTo>
                  <a:cubicBezTo>
                    <a:pt x="f6" y="f20"/>
                    <a:pt x="f18" y="f21"/>
                    <a:pt x="f17" y="f22"/>
                  </a:cubicBezTo>
                  <a:cubicBezTo>
                    <a:pt x="f23" y="f24"/>
                    <a:pt x="f15" y="f7"/>
                    <a:pt x="f14" y="f7"/>
                  </a:cubicBezTo>
                  <a:lnTo>
                    <a:pt x="f8" y="f7"/>
                  </a:lnTo>
                  <a:cubicBezTo>
                    <a:pt x="f9" y="f7"/>
                    <a:pt x="f11" y="f24"/>
                    <a:pt x="f12" y="f22"/>
                  </a:cubicBezTo>
                  <a:cubicBezTo>
                    <a:pt x="f10" y="f25"/>
                    <a:pt x="f5" y="f20"/>
                    <a:pt x="f5" y="f19"/>
                  </a:cubicBezTo>
                  <a:lnTo>
                    <a:pt x="f5" y="f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13500000" scaled="1"/>
              <a:tileRect/>
            </a:gra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79040" tIns="79040" rIns="79040" bIns="79040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Финансы – </a:t>
              </a:r>
              <a:r>
                <a:rPr lang="ru-RU" dirty="0" smtClean="0">
                  <a:solidFill>
                    <a:schemeClr val="tx2">
                      <a:lumMod val="75000"/>
                    </a:schemeClr>
                  </a:solidFill>
                  <a:latin typeface="Georgia"/>
                </a:rPr>
                <a:t>18,3</a:t>
              </a:r>
              <a:r>
                <a:rPr lang="ru-RU" sz="1800" b="0" i="0" u="none" strike="noStrike" kern="1200" cap="none" spc="0" baseline="0" dirty="0" smtClean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 </a:t>
              </a:r>
              <a:r>
                <a:rPr lang="ru-RU" sz="1800" b="0" i="0" u="none" strike="noStrike" kern="1200" cap="none" spc="0" baseline="0" dirty="0">
                  <a:solidFill>
                    <a:schemeClr val="tx2">
                      <a:lumMod val="75000"/>
                    </a:schemeClr>
                  </a:solidFill>
                  <a:uFillTx/>
                  <a:latin typeface="Georgia"/>
                </a:rPr>
                <a:t>млн. руб.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 rot="17393658">
              <a:off x="4345974" y="2631283"/>
              <a:ext cx="1854988" cy="650623"/>
            </a:xfrm>
            <a:custGeom>
              <a:avLst>
                <a:gd name="f0" fmla="val 3788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4966366" y="1196752"/>
              <a:ext cx="2345381" cy="13681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345382"/>
                <a:gd name="f7" fmla="val 1168536"/>
                <a:gd name="f8" fmla="val 116854"/>
                <a:gd name="f9" fmla="val 85862"/>
                <a:gd name="f10" fmla="val 12311"/>
                <a:gd name="f11" fmla="val 56140"/>
                <a:gd name="f12" fmla="val 34226"/>
                <a:gd name="f13" fmla="val 12312"/>
                <a:gd name="f14" fmla="val 85863"/>
                <a:gd name="f15" fmla="val 2228528"/>
                <a:gd name="f16" fmla="val 2259520"/>
                <a:gd name="f17" fmla="val 2289242"/>
                <a:gd name="f18" fmla="val 2311156"/>
                <a:gd name="f19" fmla="val 2333070"/>
                <a:gd name="f20" fmla="val 1051682"/>
                <a:gd name="f21" fmla="val 1082674"/>
                <a:gd name="f22" fmla="val 2333071"/>
                <a:gd name="f23" fmla="val 1112396"/>
                <a:gd name="f24" fmla="val 1134310"/>
                <a:gd name="f25" fmla="val 1156224"/>
                <a:gd name="f26" fmla="val 2259519"/>
                <a:gd name="f27" fmla="val 1156225"/>
                <a:gd name="f28" fmla="val 1082673"/>
                <a:gd name="f29" fmla="+- 0 0 -90"/>
                <a:gd name="f30" fmla="*/ f3 1 2345382"/>
                <a:gd name="f31" fmla="*/ f4 1 1168536"/>
                <a:gd name="f32" fmla="+- f7 0 f5"/>
                <a:gd name="f33" fmla="+- f6 0 f5"/>
                <a:gd name="f34" fmla="*/ f29 f0 1"/>
                <a:gd name="f35" fmla="*/ f33 1 2345382"/>
                <a:gd name="f36" fmla="*/ f32 1 1168536"/>
                <a:gd name="f37" fmla="*/ 0 f33 1"/>
                <a:gd name="f38" fmla="*/ 116854 f32 1"/>
                <a:gd name="f39" fmla="*/ 34226 f33 1"/>
                <a:gd name="f40" fmla="*/ 34226 f32 1"/>
                <a:gd name="f41" fmla="*/ 116854 f33 1"/>
                <a:gd name="f42" fmla="*/ 0 f32 1"/>
                <a:gd name="f43" fmla="*/ 2228528 f33 1"/>
                <a:gd name="f44" fmla="*/ 2311156 f33 1"/>
                <a:gd name="f45" fmla="*/ 2345382 f33 1"/>
                <a:gd name="f46" fmla="*/ 1051682 f32 1"/>
                <a:gd name="f47" fmla="*/ 1134310 f32 1"/>
                <a:gd name="f48" fmla="*/ 1168536 f32 1"/>
                <a:gd name="f49" fmla="*/ f34 1 f2"/>
                <a:gd name="f50" fmla="*/ f37 1 2345382"/>
                <a:gd name="f51" fmla="*/ f38 1 1168536"/>
                <a:gd name="f52" fmla="*/ f39 1 2345382"/>
                <a:gd name="f53" fmla="*/ f40 1 1168536"/>
                <a:gd name="f54" fmla="*/ f41 1 2345382"/>
                <a:gd name="f55" fmla="*/ f42 1 1168536"/>
                <a:gd name="f56" fmla="*/ f43 1 2345382"/>
                <a:gd name="f57" fmla="*/ f44 1 2345382"/>
                <a:gd name="f58" fmla="*/ f45 1 2345382"/>
                <a:gd name="f59" fmla="*/ f46 1 1168536"/>
                <a:gd name="f60" fmla="*/ f47 1 1168536"/>
                <a:gd name="f61" fmla="*/ f48 1 1168536"/>
                <a:gd name="f62" fmla="*/ f5 1 f35"/>
                <a:gd name="f63" fmla="*/ f6 1 f35"/>
                <a:gd name="f64" fmla="*/ f5 1 f36"/>
                <a:gd name="f65" fmla="*/ f7 1 f36"/>
                <a:gd name="f66" fmla="+- f49 0 f1"/>
                <a:gd name="f67" fmla="*/ f50 1 f35"/>
                <a:gd name="f68" fmla="*/ f51 1 f36"/>
                <a:gd name="f69" fmla="*/ f52 1 f35"/>
                <a:gd name="f70" fmla="*/ f53 1 f36"/>
                <a:gd name="f71" fmla="*/ f54 1 f35"/>
                <a:gd name="f72" fmla="*/ f55 1 f36"/>
                <a:gd name="f73" fmla="*/ f56 1 f35"/>
                <a:gd name="f74" fmla="*/ f57 1 f35"/>
                <a:gd name="f75" fmla="*/ f58 1 f35"/>
                <a:gd name="f76" fmla="*/ f59 1 f36"/>
                <a:gd name="f77" fmla="*/ f60 1 f36"/>
                <a:gd name="f78" fmla="*/ f61 1 f36"/>
                <a:gd name="f79" fmla="*/ f62 f30 1"/>
                <a:gd name="f80" fmla="*/ f63 f30 1"/>
                <a:gd name="f81" fmla="*/ f65 f31 1"/>
                <a:gd name="f82" fmla="*/ f64 f31 1"/>
                <a:gd name="f83" fmla="*/ f67 f30 1"/>
                <a:gd name="f84" fmla="*/ f68 f31 1"/>
                <a:gd name="f85" fmla="*/ f69 f30 1"/>
                <a:gd name="f86" fmla="*/ f70 f31 1"/>
                <a:gd name="f87" fmla="*/ f71 f30 1"/>
                <a:gd name="f88" fmla="*/ f72 f31 1"/>
                <a:gd name="f89" fmla="*/ f73 f30 1"/>
                <a:gd name="f90" fmla="*/ f74 f30 1"/>
                <a:gd name="f91" fmla="*/ f75 f30 1"/>
                <a:gd name="f92" fmla="*/ f76 f31 1"/>
                <a:gd name="f93" fmla="*/ f77 f31 1"/>
                <a:gd name="f94" fmla="*/ f78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6">
                  <a:pos x="f83" y="f84"/>
                </a:cxn>
                <a:cxn ang="f66">
                  <a:pos x="f85" y="f86"/>
                </a:cxn>
                <a:cxn ang="f66">
                  <a:pos x="f87" y="f88"/>
                </a:cxn>
                <a:cxn ang="f66">
                  <a:pos x="f89" y="f88"/>
                </a:cxn>
                <a:cxn ang="f66">
                  <a:pos x="f90" y="f86"/>
                </a:cxn>
                <a:cxn ang="f66">
                  <a:pos x="f91" y="f84"/>
                </a:cxn>
                <a:cxn ang="f66">
                  <a:pos x="f91" y="f92"/>
                </a:cxn>
                <a:cxn ang="f66">
                  <a:pos x="f90" y="f93"/>
                </a:cxn>
                <a:cxn ang="f66">
                  <a:pos x="f89" y="f94"/>
                </a:cxn>
                <a:cxn ang="f66">
                  <a:pos x="f87" y="f94"/>
                </a:cxn>
                <a:cxn ang="f66">
                  <a:pos x="f85" y="f93"/>
                </a:cxn>
                <a:cxn ang="f66">
                  <a:pos x="f83" y="f92"/>
                </a:cxn>
                <a:cxn ang="f66">
                  <a:pos x="f83" y="f84"/>
                </a:cxn>
              </a:cxnLst>
              <a:rect l="f79" t="f82" r="f80" b="f81"/>
              <a:pathLst>
                <a:path w="2345382" h="1168536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3"/>
                    <a:pt x="f14" y="f5"/>
                    <a:pt x="f8" y="f5"/>
                  </a:cubicBezTo>
                  <a:lnTo>
                    <a:pt x="f15" y="f5"/>
                  </a:lnTo>
                  <a:cubicBezTo>
                    <a:pt x="f16" y="f5"/>
                    <a:pt x="f17" y="f10"/>
                    <a:pt x="f18" y="f12"/>
                  </a:cubicBezTo>
                  <a:cubicBezTo>
                    <a:pt x="f19" y="f11"/>
                    <a:pt x="f6" y="f14"/>
                    <a:pt x="f6" y="f8"/>
                  </a:cubicBezTo>
                  <a:lnTo>
                    <a:pt x="f6" y="f20"/>
                  </a:lnTo>
                  <a:cubicBezTo>
                    <a:pt x="f6" y="f21"/>
                    <a:pt x="f22" y="f23"/>
                    <a:pt x="f18" y="f24"/>
                  </a:cubicBezTo>
                  <a:cubicBezTo>
                    <a:pt x="f17" y="f25"/>
                    <a:pt x="f26" y="f7"/>
                    <a:pt x="f15" y="f7"/>
                  </a:cubicBezTo>
                  <a:lnTo>
                    <a:pt x="f8" y="f7"/>
                  </a:lnTo>
                  <a:cubicBezTo>
                    <a:pt x="f9" y="f7"/>
                    <a:pt x="f11" y="f27"/>
                    <a:pt x="f12" y="f24"/>
                  </a:cubicBezTo>
                  <a:cubicBezTo>
                    <a:pt x="f13" y="f23"/>
                    <a:pt x="f5" y="f28"/>
                    <a:pt x="f5" y="f20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00B050"/>
            </a:solidFill>
            <a:ln w="19046">
              <a:solidFill>
                <a:srgbClr val="FFFFFF"/>
              </a:solidFill>
              <a:prstDash val="solid"/>
            </a:ln>
            <a:effectLst>
              <a:outerShdw blurRad="50800" dist="50800" dir="5400000" sx="83000" sy="83000" algn="ctr" rotWithShape="0">
                <a:srgbClr val="000000">
                  <a:alpha val="57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B prst="angle"/>
            </a:sp3d>
          </p:spPr>
          <p:txBody>
            <a:bodyPr vert="horz" wrap="square" lIns="68515" tIns="68515" rIns="68515" bIns="68515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Сельское хозяйство и охрана природы – </a:t>
              </a:r>
              <a:r>
                <a:rPr lang="ru-RU" kern="0" dirty="0" smtClean="0">
                  <a:solidFill>
                    <a:srgbClr val="FFFFFF"/>
                  </a:solidFill>
                  <a:latin typeface="Georgia"/>
                </a:rPr>
                <a:t>11,9</a:t>
              </a:r>
              <a:r>
                <a:rPr lang="ru-RU" dirty="0" smtClean="0">
                  <a:solidFill>
                    <a:srgbClr val="FFFFFF"/>
                  </a:solidFill>
                  <a:latin typeface="Georgia"/>
                </a:rPr>
                <a:t> </a:t>
              </a: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млн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. руб.</a:t>
              </a:r>
            </a:p>
          </p:txBody>
        </p:sp>
        <p:sp>
          <p:nvSpPr>
            <p:cNvPr id="12" name="Полилиния 11"/>
            <p:cNvSpPr/>
            <p:nvPr/>
          </p:nvSpPr>
          <p:spPr>
            <a:xfrm rot="19688698">
              <a:off x="5476667" y="3537737"/>
              <a:ext cx="1962110" cy="650623"/>
            </a:xfrm>
            <a:custGeom>
              <a:avLst>
                <a:gd name="f0" fmla="val 358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6622550" y="2636912"/>
              <a:ext cx="2211485" cy="16021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11484"/>
                <a:gd name="f7" fmla="val 1890227"/>
                <a:gd name="f8" fmla="val 189023"/>
                <a:gd name="f9" fmla="val 138891"/>
                <a:gd name="f10" fmla="val 19915"/>
                <a:gd name="f11" fmla="val 90812"/>
                <a:gd name="f12" fmla="val 55364"/>
                <a:gd name="f13" fmla="val 90813"/>
                <a:gd name="f14" fmla="val 138892"/>
                <a:gd name="f15" fmla="val 1"/>
                <a:gd name="f16" fmla="val 189024"/>
                <a:gd name="f17" fmla="val 2022461"/>
                <a:gd name="f18" fmla="val 2072593"/>
                <a:gd name="f19" fmla="val 2120672"/>
                <a:gd name="f20" fmla="val 2156120"/>
                <a:gd name="f21" fmla="val 2191569"/>
                <a:gd name="f22" fmla="val 2211483"/>
                <a:gd name="f23" fmla="val 693084"/>
                <a:gd name="f24" fmla="val 1197144"/>
                <a:gd name="f25" fmla="val 1701204"/>
                <a:gd name="f26" fmla="val 1751336"/>
                <a:gd name="f27" fmla="val 1799415"/>
                <a:gd name="f28" fmla="val 1834863"/>
                <a:gd name="f29" fmla="val 2120671"/>
                <a:gd name="f30" fmla="val 1870312"/>
                <a:gd name="f31" fmla="val 2022460"/>
                <a:gd name="f32" fmla="val 1799414"/>
                <a:gd name="f33" fmla="val 1751335"/>
                <a:gd name="f34" fmla="val 1701203"/>
                <a:gd name="f35" fmla="val 1197143"/>
                <a:gd name="f36" fmla="val 693083"/>
                <a:gd name="f37" fmla="+- 0 0 -90"/>
                <a:gd name="f38" fmla="*/ f3 1 2211484"/>
                <a:gd name="f39" fmla="*/ f4 1 1890227"/>
                <a:gd name="f40" fmla="+- f7 0 f5"/>
                <a:gd name="f41" fmla="+- f6 0 f5"/>
                <a:gd name="f42" fmla="*/ f37 f0 1"/>
                <a:gd name="f43" fmla="*/ f41 1 2211484"/>
                <a:gd name="f44" fmla="*/ f40 1 1890227"/>
                <a:gd name="f45" fmla="*/ 0 f41 1"/>
                <a:gd name="f46" fmla="*/ 189023 f40 1"/>
                <a:gd name="f47" fmla="*/ 55364 f41 1"/>
                <a:gd name="f48" fmla="*/ 55364 f40 1"/>
                <a:gd name="f49" fmla="*/ 189024 f41 1"/>
                <a:gd name="f50" fmla="*/ 1 f40 1"/>
                <a:gd name="f51" fmla="*/ 2022461 f41 1"/>
                <a:gd name="f52" fmla="*/ 0 f40 1"/>
                <a:gd name="f53" fmla="*/ 2156120 f41 1"/>
                <a:gd name="f54" fmla="*/ 2211483 f41 1"/>
                <a:gd name="f55" fmla="*/ 189024 f40 1"/>
                <a:gd name="f56" fmla="*/ 2211484 f41 1"/>
                <a:gd name="f57" fmla="*/ 1701204 f40 1"/>
                <a:gd name="f58" fmla="*/ 1834863 f40 1"/>
                <a:gd name="f59" fmla="*/ 2022460 f41 1"/>
                <a:gd name="f60" fmla="*/ 1890227 f40 1"/>
                <a:gd name="f61" fmla="*/ 189023 f41 1"/>
                <a:gd name="f62" fmla="*/ 1 f41 1"/>
                <a:gd name="f63" fmla="*/ 1701203 f40 1"/>
                <a:gd name="f64" fmla="*/ f42 1 f2"/>
                <a:gd name="f65" fmla="*/ f45 1 2211484"/>
                <a:gd name="f66" fmla="*/ f46 1 1890227"/>
                <a:gd name="f67" fmla="*/ f47 1 2211484"/>
                <a:gd name="f68" fmla="*/ f48 1 1890227"/>
                <a:gd name="f69" fmla="*/ f49 1 2211484"/>
                <a:gd name="f70" fmla="*/ f50 1 1890227"/>
                <a:gd name="f71" fmla="*/ f51 1 2211484"/>
                <a:gd name="f72" fmla="*/ f52 1 1890227"/>
                <a:gd name="f73" fmla="*/ f53 1 2211484"/>
                <a:gd name="f74" fmla="*/ f54 1 2211484"/>
                <a:gd name="f75" fmla="*/ f55 1 1890227"/>
                <a:gd name="f76" fmla="*/ f56 1 2211484"/>
                <a:gd name="f77" fmla="*/ f57 1 1890227"/>
                <a:gd name="f78" fmla="*/ f58 1 1890227"/>
                <a:gd name="f79" fmla="*/ f59 1 2211484"/>
                <a:gd name="f80" fmla="*/ f60 1 1890227"/>
                <a:gd name="f81" fmla="*/ f61 1 2211484"/>
                <a:gd name="f82" fmla="*/ f62 1 2211484"/>
                <a:gd name="f83" fmla="*/ f63 1 1890227"/>
                <a:gd name="f84" fmla="*/ f5 1 f43"/>
                <a:gd name="f85" fmla="*/ f6 1 f43"/>
                <a:gd name="f86" fmla="*/ f5 1 f44"/>
                <a:gd name="f87" fmla="*/ f7 1 f44"/>
                <a:gd name="f88" fmla="+- f64 0 f1"/>
                <a:gd name="f89" fmla="*/ f65 1 f43"/>
                <a:gd name="f90" fmla="*/ f66 1 f44"/>
                <a:gd name="f91" fmla="*/ f67 1 f43"/>
                <a:gd name="f92" fmla="*/ f68 1 f44"/>
                <a:gd name="f93" fmla="*/ f69 1 f43"/>
                <a:gd name="f94" fmla="*/ f70 1 f44"/>
                <a:gd name="f95" fmla="*/ f71 1 f43"/>
                <a:gd name="f96" fmla="*/ f72 1 f44"/>
                <a:gd name="f97" fmla="*/ f73 1 f43"/>
                <a:gd name="f98" fmla="*/ f74 1 f43"/>
                <a:gd name="f99" fmla="*/ f75 1 f44"/>
                <a:gd name="f100" fmla="*/ f76 1 f43"/>
                <a:gd name="f101" fmla="*/ f77 1 f44"/>
                <a:gd name="f102" fmla="*/ f78 1 f44"/>
                <a:gd name="f103" fmla="*/ f79 1 f43"/>
                <a:gd name="f104" fmla="*/ f80 1 f44"/>
                <a:gd name="f105" fmla="*/ f81 1 f43"/>
                <a:gd name="f106" fmla="*/ f82 1 f43"/>
                <a:gd name="f107" fmla="*/ f83 1 f44"/>
                <a:gd name="f108" fmla="*/ f84 f38 1"/>
                <a:gd name="f109" fmla="*/ f85 f38 1"/>
                <a:gd name="f110" fmla="*/ f87 f39 1"/>
                <a:gd name="f111" fmla="*/ f86 f39 1"/>
                <a:gd name="f112" fmla="*/ f89 f38 1"/>
                <a:gd name="f113" fmla="*/ f90 f39 1"/>
                <a:gd name="f114" fmla="*/ f91 f38 1"/>
                <a:gd name="f115" fmla="*/ f92 f39 1"/>
                <a:gd name="f116" fmla="*/ f93 f38 1"/>
                <a:gd name="f117" fmla="*/ f94 f39 1"/>
                <a:gd name="f118" fmla="*/ f95 f38 1"/>
                <a:gd name="f119" fmla="*/ f96 f39 1"/>
                <a:gd name="f120" fmla="*/ f97 f38 1"/>
                <a:gd name="f121" fmla="*/ f98 f38 1"/>
                <a:gd name="f122" fmla="*/ f99 f39 1"/>
                <a:gd name="f123" fmla="*/ f100 f38 1"/>
                <a:gd name="f124" fmla="*/ f101 f39 1"/>
                <a:gd name="f125" fmla="*/ f102 f39 1"/>
                <a:gd name="f126" fmla="*/ f103 f38 1"/>
                <a:gd name="f127" fmla="*/ f104 f39 1"/>
                <a:gd name="f128" fmla="*/ f105 f38 1"/>
                <a:gd name="f129" fmla="*/ f106 f38 1"/>
                <a:gd name="f130" fmla="*/ f107 f39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8">
                  <a:pos x="f112" y="f113"/>
                </a:cxn>
                <a:cxn ang="f88">
                  <a:pos x="f114" y="f115"/>
                </a:cxn>
                <a:cxn ang="f88">
                  <a:pos x="f116" y="f117"/>
                </a:cxn>
                <a:cxn ang="f88">
                  <a:pos x="f118" y="f119"/>
                </a:cxn>
                <a:cxn ang="f88">
                  <a:pos x="f120" y="f115"/>
                </a:cxn>
                <a:cxn ang="f88">
                  <a:pos x="f121" y="f122"/>
                </a:cxn>
                <a:cxn ang="f88">
                  <a:pos x="f123" y="f124"/>
                </a:cxn>
                <a:cxn ang="f88">
                  <a:pos x="f120" y="f125"/>
                </a:cxn>
                <a:cxn ang="f88">
                  <a:pos x="f126" y="f127"/>
                </a:cxn>
                <a:cxn ang="f88">
                  <a:pos x="f128" y="f127"/>
                </a:cxn>
                <a:cxn ang="f88">
                  <a:pos x="f114" y="f125"/>
                </a:cxn>
                <a:cxn ang="f88">
                  <a:pos x="f129" y="f130"/>
                </a:cxn>
                <a:cxn ang="f88">
                  <a:pos x="f112" y="f113"/>
                </a:cxn>
              </a:cxnLst>
              <a:rect l="f108" t="f111" r="f109" b="f110"/>
              <a:pathLst>
                <a:path w="2211484" h="1890227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3" y="f10"/>
                    <a:pt x="f14" y="f15"/>
                    <a:pt x="f16" y="f15"/>
                  </a:cubicBezTo>
                  <a:lnTo>
                    <a:pt x="f17" y="f5"/>
                  </a:lnTo>
                  <a:cubicBezTo>
                    <a:pt x="f18" y="f5"/>
                    <a:pt x="f19" y="f10"/>
                    <a:pt x="f20" y="f12"/>
                  </a:cubicBezTo>
                  <a:cubicBezTo>
                    <a:pt x="f21" y="f13"/>
                    <a:pt x="f22" y="f14"/>
                    <a:pt x="f22" y="f16"/>
                  </a:cubicBezTo>
                  <a:cubicBezTo>
                    <a:pt x="f22" y="f23"/>
                    <a:pt x="f6" y="f24"/>
                    <a:pt x="f6" y="f25"/>
                  </a:cubicBezTo>
                  <a:cubicBezTo>
                    <a:pt x="f6" y="f26"/>
                    <a:pt x="f21" y="f27"/>
                    <a:pt x="f20" y="f28"/>
                  </a:cubicBezTo>
                  <a:cubicBezTo>
                    <a:pt x="f29" y="f30"/>
                    <a:pt x="f18" y="f7"/>
                    <a:pt x="f31" y="f7"/>
                  </a:cubicBezTo>
                  <a:lnTo>
                    <a:pt x="f8" y="f7"/>
                  </a:lnTo>
                  <a:cubicBezTo>
                    <a:pt x="f9" y="f7"/>
                    <a:pt x="f11" y="f30"/>
                    <a:pt x="f12" y="f28"/>
                  </a:cubicBezTo>
                  <a:cubicBezTo>
                    <a:pt x="f10" y="f32"/>
                    <a:pt x="f15" y="f33"/>
                    <a:pt x="f15" y="f34"/>
                  </a:cubicBezTo>
                  <a:cubicBezTo>
                    <a:pt x="f15" y="f35"/>
                    <a:pt x="f5" y="f36"/>
                    <a:pt x="f5" y="f8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9046">
              <a:solidFill>
                <a:srgbClr val="FFFFFF"/>
              </a:solidFill>
              <a:prstDash val="solid"/>
            </a:ln>
            <a:scene3d>
              <a:camera prst="orthographicFront"/>
              <a:lightRig rig="threePt" dir="t"/>
            </a:scene3d>
            <a:sp3d>
              <a:bevelB/>
            </a:sp3d>
          </p:spPr>
          <p:txBody>
            <a:bodyPr vert="horz" wrap="square" lIns="89656" tIns="89656" rIns="89656" bIns="89656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chemeClr val="bg1"/>
                  </a:solidFill>
                  <a:uFillTx/>
                  <a:latin typeface="Georgia"/>
                </a:rPr>
                <a:t>Противодействие преступности и защита от ЧС – </a:t>
              </a:r>
              <a:r>
                <a:rPr lang="ru-RU" kern="0" dirty="0" smtClean="0">
                  <a:solidFill>
                    <a:schemeClr val="bg1"/>
                  </a:solidFill>
                  <a:latin typeface="Georgia"/>
                </a:rPr>
                <a:t>32,4</a:t>
              </a:r>
              <a:r>
                <a:rPr lang="ru-RU" dirty="0" smtClean="0">
                  <a:solidFill>
                    <a:schemeClr val="bg1"/>
                  </a:solidFill>
                  <a:latin typeface="Georgia"/>
                </a:rPr>
                <a:t> </a:t>
              </a:r>
              <a:r>
                <a:rPr lang="ru-RU" sz="1800" b="0" i="0" u="none" strike="noStrike" kern="1200" cap="none" spc="0" baseline="0" dirty="0" smtClean="0">
                  <a:solidFill>
                    <a:schemeClr val="bg1"/>
                  </a:solidFill>
                  <a:uFillTx/>
                  <a:latin typeface="Georgia"/>
                </a:rPr>
                <a:t>млн</a:t>
              </a:r>
              <a:r>
                <a:rPr lang="ru-RU" sz="1800" b="0" i="0" u="none" strike="noStrike" kern="1200" cap="none" spc="0" baseline="0" dirty="0">
                  <a:solidFill>
                    <a:schemeClr val="bg1"/>
                  </a:solidFill>
                  <a:uFillTx/>
                  <a:latin typeface="Georgia"/>
                </a:rPr>
                <a:t>. руб.</a:t>
              </a:r>
            </a:p>
          </p:txBody>
        </p:sp>
        <p:sp>
          <p:nvSpPr>
            <p:cNvPr id="14" name="Полилиния 13"/>
            <p:cNvSpPr/>
            <p:nvPr/>
          </p:nvSpPr>
          <p:spPr>
            <a:xfrm rot="278354">
              <a:off x="5619588" y="4881922"/>
              <a:ext cx="2122514" cy="650623"/>
            </a:xfrm>
            <a:custGeom>
              <a:avLst>
                <a:gd name="f0" fmla="val 3311"/>
                <a:gd name="f1" fmla="val 432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0"/>
                <a:gd name="f11" fmla="+- 0 0 180"/>
                <a:gd name="f12" fmla="*/ f5 1 21600"/>
                <a:gd name="f13" fmla="*/ f6 1 21600"/>
                <a:gd name="f14" fmla="+- f8 0 f7"/>
                <a:gd name="f15" fmla="pin 0 f0 21600"/>
                <a:gd name="f16" fmla="pin 0 f1 108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20"/>
                <a:gd name="f27" fmla="*/ f19 f20 1"/>
                <a:gd name="f28" fmla="*/ 21600 f21 1"/>
                <a:gd name="f29" fmla="*/ 0 f21 1"/>
                <a:gd name="f30" fmla="*/ f20 f13 1"/>
                <a:gd name="f31" fmla="*/ f19 f12 1"/>
                <a:gd name="f32" fmla="+- f24 0 f3"/>
                <a:gd name="f33" fmla="+- f25 0 f3"/>
                <a:gd name="f34" fmla="*/ f27 1 10800"/>
                <a:gd name="f35" fmla="*/ f29 1 f21"/>
                <a:gd name="f36" fmla="*/ f28 1 f21"/>
                <a:gd name="f37" fmla="*/ f26 f13 1"/>
                <a:gd name="f38" fmla="+- f19 0 f34"/>
                <a:gd name="f39" fmla="*/ f36 f12 1"/>
                <a:gd name="f40" fmla="*/ f35 f13 1"/>
                <a:gd name="f41" fmla="*/ f36 f13 1"/>
                <a:gd name="f42" fmla="*/ f38 f12 1"/>
              </a:gdLst>
              <a:ahLst>
                <a:ahXY gdRefX="f0" minX="f7" maxX="f8" gdRefY="f1" minY="f7" maxY="f9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31" y="f40"/>
                </a:cxn>
                <a:cxn ang="f33">
                  <a:pos x="f31" y="f41"/>
                </a:cxn>
              </a:cxnLst>
              <a:rect l="f42" t="f30" r="f39" b="f37"/>
              <a:pathLst>
                <a:path w="21600" h="21600">
                  <a:moveTo>
                    <a:pt x="f8" y="f20"/>
                  </a:moveTo>
                  <a:lnTo>
                    <a:pt x="f19" y="f20"/>
                  </a:lnTo>
                  <a:lnTo>
                    <a:pt x="f19" y="f7"/>
                  </a:lnTo>
                  <a:lnTo>
                    <a:pt x="f7" y="f9"/>
                  </a:lnTo>
                  <a:lnTo>
                    <a:pt x="f19" y="f8"/>
                  </a:lnTo>
                  <a:lnTo>
                    <a:pt x="f19" y="f26"/>
                  </a:lnTo>
                  <a:lnTo>
                    <a:pt x="f8" y="f26"/>
                  </a:lnTo>
                  <a:close/>
                </a:path>
              </a:pathLst>
            </a:custGeom>
            <a:solidFill>
              <a:srgbClr val="B2C1DB"/>
            </a:solidFill>
            <a:ln>
              <a:noFill/>
              <a:prstDash val="solid"/>
            </a:ln>
          </p:spPr>
          <p:txBody>
            <a:bodyPr vert="horz" wrap="square" lIns="0" tIns="0" rIns="0" bIns="0" anchor="t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761768" y="4581128"/>
              <a:ext cx="2435385" cy="177683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435382"/>
                <a:gd name="f7" fmla="val 1966868"/>
                <a:gd name="f8" fmla="val 196687"/>
                <a:gd name="f9" fmla="val 144522"/>
                <a:gd name="f10" fmla="val 20722"/>
                <a:gd name="f11" fmla="val 94494"/>
                <a:gd name="f12" fmla="val 57608"/>
                <a:gd name="f13" fmla="val 2238695"/>
                <a:gd name="f14" fmla="val 2290860"/>
                <a:gd name="f15" fmla="val 2340888"/>
                <a:gd name="f16" fmla="val 2377774"/>
                <a:gd name="f17" fmla="val 2414660"/>
                <a:gd name="f18" fmla="val 1770181"/>
                <a:gd name="f19" fmla="val 1822346"/>
                <a:gd name="f20" fmla="val 1872374"/>
                <a:gd name="f21" fmla="val 1909260"/>
                <a:gd name="f22" fmla="val 1946146"/>
                <a:gd name="f23" fmla="+- 0 0 -90"/>
                <a:gd name="f24" fmla="*/ f3 1 2435382"/>
                <a:gd name="f25" fmla="*/ f4 1 1966868"/>
                <a:gd name="f26" fmla="+- f7 0 f5"/>
                <a:gd name="f27" fmla="+- f6 0 f5"/>
                <a:gd name="f28" fmla="*/ f23 f0 1"/>
                <a:gd name="f29" fmla="*/ f27 1 2435382"/>
                <a:gd name="f30" fmla="*/ f26 1 1966868"/>
                <a:gd name="f31" fmla="*/ 0 f27 1"/>
                <a:gd name="f32" fmla="*/ 196687 f26 1"/>
                <a:gd name="f33" fmla="*/ 57608 f27 1"/>
                <a:gd name="f34" fmla="*/ 57608 f26 1"/>
                <a:gd name="f35" fmla="*/ 196687 f27 1"/>
                <a:gd name="f36" fmla="*/ 0 f26 1"/>
                <a:gd name="f37" fmla="*/ 2238695 f27 1"/>
                <a:gd name="f38" fmla="*/ 2377774 f27 1"/>
                <a:gd name="f39" fmla="*/ 2435382 f27 1"/>
                <a:gd name="f40" fmla="*/ 1770181 f26 1"/>
                <a:gd name="f41" fmla="*/ 1909260 f26 1"/>
                <a:gd name="f42" fmla="*/ 1966868 f26 1"/>
                <a:gd name="f43" fmla="*/ f28 1 f2"/>
                <a:gd name="f44" fmla="*/ f31 1 2435382"/>
                <a:gd name="f45" fmla="*/ f32 1 1966868"/>
                <a:gd name="f46" fmla="*/ f33 1 2435382"/>
                <a:gd name="f47" fmla="*/ f34 1 1966868"/>
                <a:gd name="f48" fmla="*/ f35 1 2435382"/>
                <a:gd name="f49" fmla="*/ f36 1 1966868"/>
                <a:gd name="f50" fmla="*/ f37 1 2435382"/>
                <a:gd name="f51" fmla="*/ f38 1 2435382"/>
                <a:gd name="f52" fmla="*/ f39 1 2435382"/>
                <a:gd name="f53" fmla="*/ f40 1 1966868"/>
                <a:gd name="f54" fmla="*/ f41 1 1966868"/>
                <a:gd name="f55" fmla="*/ f42 1 1966868"/>
                <a:gd name="f56" fmla="*/ f5 1 f29"/>
                <a:gd name="f57" fmla="*/ f6 1 f29"/>
                <a:gd name="f58" fmla="*/ f5 1 f30"/>
                <a:gd name="f59" fmla="*/ f7 1 f30"/>
                <a:gd name="f60" fmla="+- f43 0 f1"/>
                <a:gd name="f61" fmla="*/ f44 1 f29"/>
                <a:gd name="f62" fmla="*/ f45 1 f30"/>
                <a:gd name="f63" fmla="*/ f46 1 f29"/>
                <a:gd name="f64" fmla="*/ f47 1 f30"/>
                <a:gd name="f65" fmla="*/ f48 1 f29"/>
                <a:gd name="f66" fmla="*/ f49 1 f30"/>
                <a:gd name="f67" fmla="*/ f50 1 f29"/>
                <a:gd name="f68" fmla="*/ f51 1 f29"/>
                <a:gd name="f69" fmla="*/ f52 1 f29"/>
                <a:gd name="f70" fmla="*/ f53 1 f30"/>
                <a:gd name="f71" fmla="*/ f54 1 f30"/>
                <a:gd name="f72" fmla="*/ f55 1 f30"/>
                <a:gd name="f73" fmla="*/ f56 f24 1"/>
                <a:gd name="f74" fmla="*/ f57 f24 1"/>
                <a:gd name="f75" fmla="*/ f59 f25 1"/>
                <a:gd name="f76" fmla="*/ f58 f25 1"/>
                <a:gd name="f77" fmla="*/ f61 f24 1"/>
                <a:gd name="f78" fmla="*/ f62 f25 1"/>
                <a:gd name="f79" fmla="*/ f63 f24 1"/>
                <a:gd name="f80" fmla="*/ f64 f25 1"/>
                <a:gd name="f81" fmla="*/ f65 f24 1"/>
                <a:gd name="f82" fmla="*/ f66 f25 1"/>
                <a:gd name="f83" fmla="*/ f67 f24 1"/>
                <a:gd name="f84" fmla="*/ f68 f24 1"/>
                <a:gd name="f85" fmla="*/ f69 f24 1"/>
                <a:gd name="f86" fmla="*/ f70 f25 1"/>
                <a:gd name="f87" fmla="*/ f71 f25 1"/>
                <a:gd name="f88" fmla="*/ f72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0">
                  <a:pos x="f77" y="f78"/>
                </a:cxn>
                <a:cxn ang="f60">
                  <a:pos x="f79" y="f80"/>
                </a:cxn>
                <a:cxn ang="f60">
                  <a:pos x="f81" y="f82"/>
                </a:cxn>
                <a:cxn ang="f60">
                  <a:pos x="f83" y="f82"/>
                </a:cxn>
                <a:cxn ang="f60">
                  <a:pos x="f84" y="f80"/>
                </a:cxn>
                <a:cxn ang="f60">
                  <a:pos x="f85" y="f78"/>
                </a:cxn>
                <a:cxn ang="f60">
                  <a:pos x="f85" y="f86"/>
                </a:cxn>
                <a:cxn ang="f60">
                  <a:pos x="f84" y="f87"/>
                </a:cxn>
                <a:cxn ang="f60">
                  <a:pos x="f83" y="f88"/>
                </a:cxn>
                <a:cxn ang="f60">
                  <a:pos x="f81" y="f88"/>
                </a:cxn>
                <a:cxn ang="f60">
                  <a:pos x="f79" y="f87"/>
                </a:cxn>
                <a:cxn ang="f60">
                  <a:pos x="f77" y="f86"/>
                </a:cxn>
                <a:cxn ang="f60">
                  <a:pos x="f77" y="f78"/>
                </a:cxn>
              </a:cxnLst>
              <a:rect l="f73" t="f76" r="f74" b="f75"/>
              <a:pathLst>
                <a:path w="2435382" h="1966868">
                  <a:moveTo>
                    <a:pt x="f5" y="f8"/>
                  </a:moveTo>
                  <a:cubicBezTo>
                    <a:pt x="f5" y="f9"/>
                    <a:pt x="f10" y="f11"/>
                    <a:pt x="f12" y="f12"/>
                  </a:cubicBezTo>
                  <a:cubicBezTo>
                    <a:pt x="f11" y="f10"/>
                    <a:pt x="f9" y="f5"/>
                    <a:pt x="f8" y="f5"/>
                  </a:cubicBezTo>
                  <a:lnTo>
                    <a:pt x="f13" y="f5"/>
                  </a:lnTo>
                  <a:cubicBezTo>
                    <a:pt x="f14" y="f5"/>
                    <a:pt x="f15" y="f10"/>
                    <a:pt x="f16" y="f12"/>
                  </a:cubicBezTo>
                  <a:cubicBezTo>
                    <a:pt x="f17" y="f11"/>
                    <a:pt x="f6" y="f9"/>
                    <a:pt x="f6" y="f8"/>
                  </a:cubicBezTo>
                  <a:lnTo>
                    <a:pt x="f6" y="f18"/>
                  </a:lnTo>
                  <a:cubicBezTo>
                    <a:pt x="f6" y="f19"/>
                    <a:pt x="f17" y="f20"/>
                    <a:pt x="f16" y="f21"/>
                  </a:cubicBezTo>
                  <a:cubicBezTo>
                    <a:pt x="f15" y="f22"/>
                    <a:pt x="f14" y="f7"/>
                    <a:pt x="f13" y="f7"/>
                  </a:cubicBezTo>
                  <a:lnTo>
                    <a:pt x="f8" y="f7"/>
                  </a:lnTo>
                  <a:cubicBezTo>
                    <a:pt x="f9" y="f7"/>
                    <a:pt x="f11" y="f22"/>
                    <a:pt x="f12" y="f21"/>
                  </a:cubicBezTo>
                  <a:cubicBezTo>
                    <a:pt x="f10" y="f20"/>
                    <a:pt x="f5" y="f19"/>
                    <a:pt x="f5" y="f18"/>
                  </a:cubicBezTo>
                  <a:lnTo>
                    <a:pt x="f5" y="f8"/>
                  </a:lnTo>
                  <a:close/>
                </a:path>
              </a:pathLst>
            </a:custGeom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16200000" scaled="0"/>
            </a:gradFill>
            <a:ln w="19046">
              <a:solidFill>
                <a:srgbClr val="FFFFFF"/>
              </a:solidFill>
              <a:prstDash val="solid"/>
            </a:ln>
          </p:spPr>
          <p:txBody>
            <a:bodyPr vert="horz" wrap="square" lIns="91897" tIns="91897" rIns="91897" bIns="91897" anchor="ctr" anchorCtr="1" compatLnSpc="1"/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Прочие программы – </a:t>
              </a:r>
              <a:r>
                <a:rPr lang="ru-RU" dirty="0" smtClean="0">
                  <a:solidFill>
                    <a:srgbClr val="FFFFFF"/>
                  </a:solidFill>
                  <a:latin typeface="Georgia"/>
                </a:rPr>
                <a:t>59,1</a:t>
              </a:r>
              <a:r>
                <a:rPr lang="ru-RU" sz="1800" b="0" i="0" u="none" strike="noStrike" kern="1200" cap="none" spc="0" baseline="0" dirty="0" smtClean="0">
                  <a:solidFill>
                    <a:srgbClr val="FFFFFF"/>
                  </a:solidFill>
                  <a:uFillTx/>
                  <a:latin typeface="Georgia"/>
                </a:rPr>
                <a:t> </a:t>
              </a:r>
              <a:r>
                <a:rPr lang="ru-RU" sz="1800" b="0" i="0" u="none" strike="noStrike" kern="1200" cap="none" spc="0" baseline="0" dirty="0">
                  <a:solidFill>
                    <a:srgbClr val="FFFFFF"/>
                  </a:solidFill>
                  <a:uFillTx/>
                  <a:latin typeface="Georgia"/>
                </a:rPr>
                <a:t>млн. руб.</a:t>
              </a:r>
            </a:p>
          </p:txBody>
        </p:sp>
      </p:grpSp>
      <p:pic>
        <p:nvPicPr>
          <p:cNvPr id="16" name="Picture 680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26531" y="404667"/>
            <a:ext cx="582609" cy="5810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6801"/>
          <p:cNvSpPr/>
          <p:nvPr/>
        </p:nvSpPr>
        <p:spPr>
          <a:xfrm>
            <a:off x="414363" y="548680"/>
            <a:ext cx="7920039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rgbClr val="003300"/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Trebuchet MS" pitchFamily="34"/>
              </a:rPr>
              <a:t>     </a:t>
            </a: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/>
              </a:rPr>
              <a:t>Структура муниципальных программ </a:t>
            </a:r>
            <a:endParaRPr lang="ru-RU" sz="1800" b="0" i="0" u="none" strike="noStrike" kern="1200" cap="none" spc="0" baseline="0" dirty="0">
              <a:ln cap="rnd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  <a:uFillTx/>
              <a:latin typeface="Georgia"/>
            </a:endParaRPr>
          </a:p>
        </p:txBody>
      </p:sp>
      <p:sp>
        <p:nvSpPr>
          <p:cNvPr id="18" name="Rectangle 6802"/>
          <p:cNvSpPr/>
          <p:nvPr/>
        </p:nvSpPr>
        <p:spPr>
          <a:xfrm>
            <a:off x="846140" y="908054"/>
            <a:ext cx="7435845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Аксайского района на </a:t>
            </a:r>
            <a:r>
              <a:rPr lang="ru-RU" sz="2800" b="1" i="0" u="none" strike="noStrike" kern="1200" cap="none" spc="0" baseline="0" dirty="0" smtClean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50800" dir="5400000" sx="98000" sy="98000" algn="ctr" rotWithShape="0">
                    <a:srgbClr val="000000"/>
                  </a:outerShdw>
                </a:effectLst>
                <a:uFillTx/>
                <a:latin typeface="Georgia" pitchFamily="18"/>
              </a:rPr>
              <a:t>2023</a:t>
            </a:r>
            <a:r>
              <a:rPr lang="ru-RU" sz="2800" b="1" i="0" u="none" strike="noStrike" kern="1200" cap="none" spc="0" baseline="0" dirty="0" smtClean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 </a:t>
            </a:r>
            <a:r>
              <a:rPr lang="ru-RU" sz="2800" b="1" i="0" u="none" strike="noStrike" kern="1200" cap="none" spc="0" baseline="0" dirty="0">
                <a:ln cap="rnd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95000"/>
                    </a:srgbClr>
                  </a:outerShdw>
                </a:effectLst>
                <a:uFillTx/>
                <a:latin typeface="Georgia" pitchFamily="18"/>
              </a:rPr>
              <a:t>год</a:t>
            </a:r>
            <a:endParaRPr lang="ru-RU" sz="1800" b="0" i="0" u="none" strike="noStrike" kern="1200" cap="none" spc="0" baseline="0" dirty="0">
              <a:ln cap="rnd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50800" dir="5400000" algn="ctr" rotWithShape="0">
                  <a:srgbClr val="000000">
                    <a:alpha val="95000"/>
                  </a:srgbClr>
                </a:outerShdw>
              </a:effectLst>
              <a:uFillTx/>
              <a:latin typeface="Georgia" pitchFamily="18"/>
            </a:endParaRPr>
          </a:p>
        </p:txBody>
      </p:sp>
      <p:sp>
        <p:nvSpPr>
          <p:cNvPr id="19" name="Rectangle 6803"/>
          <p:cNvSpPr/>
          <p:nvPr/>
        </p:nvSpPr>
        <p:spPr>
          <a:xfrm>
            <a:off x="7207245" y="958848"/>
            <a:ext cx="142875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i="0" u="none" strike="noStrike" kern="1200" cap="none" spc="0" baseline="0">
                <a:solidFill>
                  <a:srgbClr val="0070C0"/>
                </a:solidFill>
                <a:uFillTx/>
                <a:latin typeface="Trebuchet MS" pitchFamily="34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0" name="Rectangle 6810"/>
          <p:cNvSpPr/>
          <p:nvPr/>
        </p:nvSpPr>
        <p:spPr>
          <a:xfrm>
            <a:off x="5049838" y="3705221"/>
            <a:ext cx="112708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1" name="Rectangle 6812"/>
          <p:cNvSpPr/>
          <p:nvPr/>
        </p:nvSpPr>
        <p:spPr>
          <a:xfrm>
            <a:off x="6011859" y="4070351"/>
            <a:ext cx="112708" cy="4524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3" name="Rectangle 72800"/>
          <p:cNvSpPr/>
          <p:nvPr/>
        </p:nvSpPr>
        <p:spPr>
          <a:xfrm>
            <a:off x="3981453" y="2311402"/>
            <a:ext cx="692145" cy="28575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4" name="Rectangle 6820"/>
          <p:cNvSpPr/>
          <p:nvPr/>
        </p:nvSpPr>
        <p:spPr>
          <a:xfrm>
            <a:off x="5046665" y="2544766"/>
            <a:ext cx="84133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5" name="Rectangle 72804"/>
          <p:cNvSpPr/>
          <p:nvPr/>
        </p:nvSpPr>
        <p:spPr>
          <a:xfrm>
            <a:off x="4470401" y="2819396"/>
            <a:ext cx="523878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6" name="Rectangle 6822"/>
          <p:cNvSpPr/>
          <p:nvPr/>
        </p:nvSpPr>
        <p:spPr>
          <a:xfrm>
            <a:off x="4940302" y="2819396"/>
            <a:ext cx="84133" cy="3397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29" name="Rectangle 6837"/>
          <p:cNvSpPr/>
          <p:nvPr/>
        </p:nvSpPr>
        <p:spPr>
          <a:xfrm>
            <a:off x="6356351" y="5738810"/>
            <a:ext cx="50804" cy="20796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0" name="Rectangle 6847"/>
          <p:cNvSpPr/>
          <p:nvPr/>
        </p:nvSpPr>
        <p:spPr>
          <a:xfrm>
            <a:off x="3043242" y="3105146"/>
            <a:ext cx="60322" cy="2444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1" name="Rectangle 6852"/>
          <p:cNvSpPr/>
          <p:nvPr/>
        </p:nvSpPr>
        <p:spPr>
          <a:xfrm>
            <a:off x="2890839" y="3502023"/>
            <a:ext cx="60322" cy="24447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3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2" name="Rectangle 6861"/>
          <p:cNvSpPr/>
          <p:nvPr/>
        </p:nvSpPr>
        <p:spPr>
          <a:xfrm>
            <a:off x="7392988" y="4886325"/>
            <a:ext cx="65086" cy="26511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3" name="Picture 686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11107" y="1412776"/>
            <a:ext cx="1656184" cy="13681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" name="Rectangle 6885"/>
          <p:cNvSpPr/>
          <p:nvPr/>
        </p:nvSpPr>
        <p:spPr>
          <a:xfrm>
            <a:off x="4395785" y="6051554"/>
            <a:ext cx="55558" cy="2254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36" name="Rectangle 6887"/>
          <p:cNvSpPr/>
          <p:nvPr/>
        </p:nvSpPr>
        <p:spPr>
          <a:xfrm>
            <a:off x="4057650" y="6234114"/>
            <a:ext cx="57150" cy="22542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cs typeface="Arial"/>
              </a:rPr>
              <a:t> </a:t>
            </a: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Прямоугольник 54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39" name="Номер слайда 57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B18192-266B-4AFD-B28E-63CD3A17F21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0" name="Рисунок 29" descr="2013buildi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2475" y="5470627"/>
            <a:ext cx="3090059" cy="13873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30" descr="MVyB07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403" y="1412776"/>
            <a:ext cx="1800200" cy="1008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Picture 6814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774403" y="3645024"/>
            <a:ext cx="1080120" cy="1074040"/>
          </a:xfrm>
          <a:prstGeom prst="ellips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pic>
        <p:nvPicPr>
          <p:cNvPr id="43" name="Picture 683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6679059" y="4077072"/>
            <a:ext cx="1656184" cy="1157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Picture 6877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526931" y="5805263"/>
            <a:ext cx="1530299" cy="1052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blipFill>
          <a:blip r:embed="rId2" r:link="rId3" cstate="print">
            <a:alphaModFix amt="4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6662923-0E0B-4DC3-93A9-B055CE013B8A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260347"/>
            <a:ext cx="268284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15"/>
          <p:cNvSpPr/>
          <p:nvPr/>
        </p:nvSpPr>
        <p:spPr>
          <a:xfrm>
            <a:off x="4302123" y="260347"/>
            <a:ext cx="4591046" cy="28892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Скругленный прямоугольник 16"/>
          <p:cNvSpPr/>
          <p:nvPr/>
        </p:nvSpPr>
        <p:spPr>
          <a:xfrm>
            <a:off x="270347" y="2060848"/>
            <a:ext cx="2143143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cap="sq">
            <a:solidFill>
              <a:schemeClr val="tx1"/>
            </a:solidFill>
            <a:prstDash val="solid"/>
          </a:ln>
          <a:scene3d>
            <a:camera prst="orthographicFront"/>
            <a:lightRig rig="threePt" dir="t"/>
          </a:scene3d>
          <a:sp3d extrusionH="76200">
            <a:bevelB w="165100" prst="coolSlant"/>
            <a:extrusionClr>
              <a:schemeClr val="accent3">
                <a:lumMod val="40000"/>
                <a:lumOff val="60000"/>
              </a:schemeClr>
            </a:extrusionClr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3F1C5E"/>
                </a:solidFill>
                <a:uFillTx/>
                <a:latin typeface="Georgia" pitchFamily="18"/>
                <a:cs typeface="Times New Roman" pitchFamily="18"/>
              </a:rPr>
              <a:t>Прогноз социально-экономического развития Аксайского района </a:t>
            </a:r>
            <a:endParaRPr lang="en-US" sz="1800" b="1" i="0" u="none" strike="noStrike" kern="1200" cap="none" spc="0" baseline="0" dirty="0">
              <a:solidFill>
                <a:srgbClr val="3F1C5E"/>
              </a:solidFill>
              <a:uFillTx/>
              <a:latin typeface="Georgia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3F1C5E"/>
                </a:solidFill>
                <a:uFillTx/>
                <a:latin typeface="Georgia" pitchFamily="18"/>
                <a:cs typeface="Times New Roman" pitchFamily="18"/>
              </a:rPr>
              <a:t>на </a:t>
            </a:r>
            <a:r>
              <a:rPr lang="ru-RU" sz="1800" b="1" i="0" u="none" strike="noStrike" kern="1200" cap="none" spc="0" baseline="0" dirty="0" smtClean="0">
                <a:solidFill>
                  <a:srgbClr val="3F1C5E"/>
                </a:solidFill>
                <a:uFillTx/>
                <a:latin typeface="Georgia" pitchFamily="18"/>
                <a:cs typeface="Times New Roman" pitchFamily="18"/>
              </a:rPr>
              <a:t>2023-2025 </a:t>
            </a:r>
            <a:r>
              <a:rPr lang="ru-RU" sz="1800" b="1" i="0" u="none" strike="noStrike" kern="1200" cap="none" spc="0" baseline="0" dirty="0">
                <a:solidFill>
                  <a:srgbClr val="3F1C5E"/>
                </a:solidFill>
                <a:uFillTx/>
                <a:latin typeface="Georgia" pitchFamily="18"/>
                <a:cs typeface="Times New Roman" pitchFamily="18"/>
              </a:rPr>
              <a:t>годы</a:t>
            </a:r>
            <a:endParaRPr lang="ru-RU" sz="1800" b="1" i="0" u="none" strike="noStrike" kern="1200" cap="none" spc="0" baseline="0" dirty="0">
              <a:solidFill>
                <a:srgbClr val="3F1C5E"/>
              </a:solidFill>
              <a:uFillTx/>
              <a:latin typeface="Georgia" pitchFamily="18"/>
            </a:endParaRPr>
          </a:p>
        </p:txBody>
      </p:sp>
      <p:sp>
        <p:nvSpPr>
          <p:cNvPr id="6" name="Скругленный прямоугольник 17"/>
          <p:cNvSpPr/>
          <p:nvPr/>
        </p:nvSpPr>
        <p:spPr>
          <a:xfrm>
            <a:off x="2502595" y="1988840"/>
            <a:ext cx="2160240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>
              <a:lumMod val="75000"/>
            </a:schemeClr>
          </a:solidFill>
          <a:ln cap="sq">
            <a:solidFill>
              <a:schemeClr val="tx1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 pitchFamily="18"/>
                <a:cs typeface="Times New Roman" pitchFamily="18"/>
              </a:rPr>
              <a:t>Муниципаль -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 pitchFamily="18"/>
                <a:cs typeface="Times New Roman" pitchFamily="18"/>
              </a:rPr>
              <a:t>ные </a:t>
            </a:r>
            <a:r>
              <a:rPr lang="ru-RU" sz="18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Georgia" pitchFamily="18"/>
                <a:cs typeface="Times New Roman" pitchFamily="18"/>
              </a:rPr>
              <a:t>программы Аксайского района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Georgia" pitchFamily="18"/>
                <a:cs typeface="Times New Roman" pitchFamily="18"/>
              </a:rPr>
              <a:t>(изменения в них)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Скругленный прямоугольник 18"/>
          <p:cNvSpPr/>
          <p:nvPr/>
        </p:nvSpPr>
        <p:spPr>
          <a:xfrm>
            <a:off x="6804836" y="1988841"/>
            <a:ext cx="2071701" cy="460851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2"/>
          </a:solidFill>
          <a:ln cap="sq">
            <a:solidFill>
              <a:schemeClr val="tx1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8604F2"/>
              </a:solidFill>
              <a:uFillTx/>
              <a:latin typeface="Georgia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b="1" dirty="0" smtClean="0">
              <a:solidFill>
                <a:srgbClr val="8604F2"/>
              </a:solidFill>
              <a:latin typeface="Georgia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000099"/>
              </a:solidFill>
              <a:uFillTx/>
              <a:latin typeface="Georgia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Основные </a:t>
            </a:r>
            <a:r>
              <a:rPr lang="ru-RU" sz="1800" b="1" i="0" u="none" strike="noStrike" kern="1200" cap="none" spc="0" baseline="0" dirty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направления бюджетной и налоговой политики Аксайского района </a:t>
            </a:r>
            <a:r>
              <a:rPr lang="ru-RU" sz="18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на 2023 год и на плановый период </a:t>
            </a:r>
            <a:endParaRPr lang="en-US" sz="1800" b="1" i="0" u="none" strike="noStrike" kern="1200" cap="none" spc="0" baseline="0" dirty="0">
              <a:solidFill>
                <a:srgbClr val="000099"/>
              </a:solidFill>
              <a:uFillTx/>
              <a:latin typeface="Georgia" pitchFamily="18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 pitchFamily="18"/>
                <a:cs typeface="Times New Roman" pitchFamily="18"/>
              </a:rPr>
              <a:t>2024-2025 годов</a:t>
            </a:r>
            <a:endParaRPr lang="ru-RU" sz="1800" b="1" i="0" u="none" strike="noStrike" kern="1200" cap="none" spc="0" baseline="0" dirty="0">
              <a:solidFill>
                <a:srgbClr val="000099"/>
              </a:solidFill>
              <a:uFillTx/>
              <a:latin typeface="Georgia" pitchFamily="18"/>
            </a:endParaRPr>
          </a:p>
        </p:txBody>
      </p:sp>
      <p:sp>
        <p:nvSpPr>
          <p:cNvPr id="8" name="Скругленный прямоугольник 19"/>
          <p:cNvSpPr/>
          <p:nvPr/>
        </p:nvSpPr>
        <p:spPr>
          <a:xfrm>
            <a:off x="4734843" y="1988840"/>
            <a:ext cx="2016224" cy="464346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5">
              <a:lumMod val="75000"/>
            </a:schemeClr>
          </a:solidFill>
          <a:ln cap="sq">
            <a:solidFill>
              <a:schemeClr val="tx1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3">
                    <a:lumMod val="20000"/>
                    <a:lumOff val="80000"/>
                  </a:schemeClr>
                </a:solidFill>
                <a:uFillTx/>
                <a:latin typeface="Georgia"/>
              </a:rPr>
              <a:t>Проект бюджета Ростовской области на </a:t>
            </a:r>
            <a:r>
              <a:rPr lang="ru-RU" sz="1800" b="1" i="0" u="none" strike="noStrike" kern="1200" cap="none" spc="0" baseline="0" dirty="0" smtClean="0">
                <a:solidFill>
                  <a:schemeClr val="accent3">
                    <a:lumMod val="20000"/>
                    <a:lumOff val="80000"/>
                  </a:schemeClr>
                </a:solidFill>
                <a:uFillTx/>
                <a:latin typeface="Georgia"/>
              </a:rPr>
              <a:t>2023 </a:t>
            </a:r>
            <a:r>
              <a:rPr lang="ru-RU" sz="1800" b="1" i="0" u="none" strike="noStrike" kern="1200" cap="none" spc="0" baseline="0" dirty="0">
                <a:solidFill>
                  <a:schemeClr val="accent3">
                    <a:lumMod val="20000"/>
                    <a:lumOff val="80000"/>
                  </a:schemeClr>
                </a:solidFill>
                <a:uFillTx/>
                <a:latin typeface="Georgia"/>
              </a:rPr>
              <a:t>год и на плановый период </a:t>
            </a:r>
            <a:r>
              <a:rPr lang="ru-RU" sz="1800" b="1" i="0" u="none" strike="noStrike" kern="1200" cap="none" spc="0" baseline="0" dirty="0" smtClean="0">
                <a:solidFill>
                  <a:schemeClr val="accent3">
                    <a:lumMod val="20000"/>
                    <a:lumOff val="80000"/>
                  </a:schemeClr>
                </a:solidFill>
                <a:uFillTx/>
                <a:latin typeface="Georgia"/>
              </a:rPr>
              <a:t>2024 </a:t>
            </a:r>
            <a:r>
              <a:rPr lang="ru-RU" sz="1800" b="1" i="0" u="none" strike="noStrike" kern="1200" cap="none" spc="0" baseline="0" dirty="0">
                <a:solidFill>
                  <a:schemeClr val="accent3">
                    <a:lumMod val="20000"/>
                    <a:lumOff val="80000"/>
                  </a:schemeClr>
                </a:solidFill>
                <a:uFillTx/>
                <a:latin typeface="Georgia"/>
              </a:rPr>
              <a:t>и </a:t>
            </a:r>
            <a:r>
              <a:rPr lang="ru-RU" sz="1800" b="1" i="0" u="none" strike="noStrike" kern="1200" cap="none" spc="0" baseline="0" dirty="0" smtClean="0">
                <a:solidFill>
                  <a:schemeClr val="accent3">
                    <a:lumMod val="20000"/>
                    <a:lumOff val="80000"/>
                  </a:schemeClr>
                </a:solidFill>
                <a:uFillTx/>
                <a:latin typeface="Georgia"/>
              </a:rPr>
              <a:t>2025 </a:t>
            </a:r>
            <a:r>
              <a:rPr lang="ru-RU" sz="1800" b="1" i="0" u="none" strike="noStrike" kern="1200" cap="none" spc="0" baseline="0" dirty="0">
                <a:solidFill>
                  <a:schemeClr val="accent3">
                    <a:lumMod val="20000"/>
                    <a:lumOff val="80000"/>
                  </a:schemeClr>
                </a:solidFill>
                <a:uFillTx/>
                <a:latin typeface="Georgia"/>
              </a:rPr>
              <a:t>годов</a:t>
            </a:r>
          </a:p>
        </p:txBody>
      </p:sp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485775" y="692145"/>
            <a:ext cx="8132765" cy="1022335"/>
          </a:xfrm>
        </p:spPr>
        <p:txBody>
          <a:bodyPr anchorCtr="1"/>
          <a:lstStyle/>
          <a:p>
            <a:pPr lvl="0" algn="ctr" hangingPunct="1"/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rgbClr val="000099"/>
                </a:solidFill>
                <a:latin typeface="Georgia" pitchFamily="18"/>
              </a:rPr>
              <a:t>Основа формирования бюджета Аксайского района на </a:t>
            </a:r>
            <a:r>
              <a:rPr lang="ru-RU" sz="2800" b="1" cap="all" dirty="0" smtClean="0">
                <a:solidFill>
                  <a:srgbClr val="000099"/>
                </a:solidFill>
                <a:latin typeface="Georgia" pitchFamily="18"/>
              </a:rPr>
              <a:t>2023</a:t>
            </a:r>
            <a:r>
              <a:rPr lang="ru-RU" sz="2500" b="1" cap="all" dirty="0" smtClean="0">
                <a:solidFill>
                  <a:srgbClr val="000099"/>
                </a:solidFill>
                <a:latin typeface="Georgia" pitchFamily="18"/>
              </a:rPr>
              <a:t> </a:t>
            </a:r>
            <a:r>
              <a:rPr lang="ru-RU" sz="2500" b="1" cap="all" dirty="0">
                <a:solidFill>
                  <a:srgbClr val="000099"/>
                </a:solidFill>
                <a:latin typeface="Georgia" pitchFamily="18"/>
              </a:rPr>
              <a:t>год и на плановый период</a:t>
            </a:r>
            <a:r>
              <a:rPr lang="ru-RU" sz="2800" b="1" cap="all" dirty="0">
                <a:solidFill>
                  <a:srgbClr val="000099"/>
                </a:solidFill>
                <a:latin typeface="Georgia" pitchFamily="18"/>
              </a:rPr>
              <a:t> </a:t>
            </a:r>
            <a:r>
              <a:rPr lang="ru-RU" sz="2800" b="1" cap="all" dirty="0" smtClean="0">
                <a:solidFill>
                  <a:srgbClr val="000099"/>
                </a:solidFill>
                <a:latin typeface="Georgia" pitchFamily="18"/>
              </a:rPr>
              <a:t>2024 </a:t>
            </a:r>
            <a:r>
              <a:rPr lang="ru-RU" sz="2500" b="1" cap="all" dirty="0">
                <a:solidFill>
                  <a:srgbClr val="000099"/>
                </a:solidFill>
                <a:latin typeface="Georgia" pitchFamily="18"/>
              </a:rPr>
              <a:t>и </a:t>
            </a:r>
            <a:r>
              <a:rPr lang="ru-RU" sz="2800" b="1" cap="all" dirty="0" smtClean="0">
                <a:solidFill>
                  <a:srgbClr val="000099"/>
                </a:solidFill>
                <a:latin typeface="Georgia" pitchFamily="18"/>
              </a:rPr>
              <a:t>2025</a:t>
            </a:r>
            <a:r>
              <a:rPr lang="ru-RU" sz="2500" b="1" cap="all" dirty="0" smtClean="0">
                <a:solidFill>
                  <a:srgbClr val="000099"/>
                </a:solidFill>
                <a:latin typeface="Georgia" pitchFamily="18"/>
              </a:rPr>
              <a:t> </a:t>
            </a:r>
            <a:r>
              <a:rPr lang="ru-RU" sz="2500" b="1" cap="all" dirty="0">
                <a:solidFill>
                  <a:srgbClr val="000099"/>
                </a:solidFill>
                <a:latin typeface="Georgia" pitchFamily="18"/>
              </a:rPr>
              <a:t>годов </a:t>
            </a: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r>
              <a:rPr lang="ru-RU" sz="2500" b="1" cap="all" dirty="0">
                <a:solidFill>
                  <a:srgbClr val="000000"/>
                </a:solidFill>
                <a:latin typeface="Georgia" pitchFamily="18"/>
              </a:rPr>
              <a:t/>
            </a:r>
            <a:br>
              <a:rPr lang="ru-RU" sz="2500" b="1" cap="all" dirty="0">
                <a:solidFill>
                  <a:srgbClr val="000000"/>
                </a:solidFill>
                <a:latin typeface="Georgia" pitchFamily="18"/>
              </a:rPr>
            </a:br>
            <a:endParaRPr lang="ru-RU" sz="2000" b="1" cap="all" dirty="0">
              <a:solidFill>
                <a:srgbClr val="000000"/>
              </a:solidFill>
              <a:latin typeface="Georgia" pitchFamily="18"/>
            </a:endParaRPr>
          </a:p>
        </p:txBody>
      </p:sp>
      <p:sp>
        <p:nvSpPr>
          <p:cNvPr id="10" name="Овал 14"/>
          <p:cNvSpPr/>
          <p:nvPr/>
        </p:nvSpPr>
        <p:spPr>
          <a:xfrm>
            <a:off x="558379" y="2132856"/>
            <a:ext cx="1440160" cy="115212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5" r:link="rId6" cstate="print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1" name="Овал 20"/>
          <p:cNvSpPr/>
          <p:nvPr/>
        </p:nvSpPr>
        <p:spPr>
          <a:xfrm>
            <a:off x="2790627" y="2060848"/>
            <a:ext cx="1512168" cy="128645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7" r:link="rId8" cstate="print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2" name="Овал 23"/>
          <p:cNvSpPr/>
          <p:nvPr/>
        </p:nvSpPr>
        <p:spPr>
          <a:xfrm>
            <a:off x="7111107" y="1988840"/>
            <a:ext cx="1368152" cy="108012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9" r:link="rId10" cstate="print">
              <a:alphaModFix amt="85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13" name="Овал 24"/>
          <p:cNvSpPr/>
          <p:nvPr/>
        </p:nvSpPr>
        <p:spPr>
          <a:xfrm>
            <a:off x="5022875" y="2060848"/>
            <a:ext cx="1440160" cy="11435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1 0"/>
              <a:gd name="f15" fmla="*/ f9 f0 1"/>
              <a:gd name="f16" fmla="*/ f10 f0 1"/>
              <a:gd name="f17" fmla="?: f11 f4 1"/>
              <a:gd name="f18" fmla="?: f12 f5 1"/>
              <a:gd name="f19" fmla="?: f13 f6 1"/>
              <a:gd name="f20" fmla="+- f14 0 f1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1 0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0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0 1"/>
              <a:gd name="f47" fmla="*/ f42 f30 1"/>
              <a:gd name="f48" fmla="*/ f41 f30 1"/>
              <a:gd name="f49" fmla="*/ f46 1 f8"/>
              <a:gd name="f50" fmla="*/ f44 f30 1"/>
              <a:gd name="f51" fmla="+- f49 0 f1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0" swAng="f1"/>
                <a:arcTo wR="f47" hR="f48" stAng="f2" swAng="f1"/>
                <a:arcTo wR="f47" hR="f48" stAng="f7" swAng="f1"/>
                <a:arcTo wR="f47" hR="f48" stAng="f1" swAng="f1"/>
                <a:close/>
              </a:path>
            </a:pathLst>
          </a:custGeom>
          <a:blipFill>
            <a:blip r:embed="rId11" r:link="rId12" cstate="print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DEFC6B-8D6C-4381-AE83-B9097501B6DE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269876" y="1196977"/>
            <a:ext cx="3672879" cy="47705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500" b="1" i="0" u="none" strike="noStrike" kern="1200" cap="none" spc="0" dirty="0" smtClean="0">
                <a:solidFill>
                  <a:srgbClr val="7E0000"/>
                </a:solidFill>
                <a:uFillTx/>
                <a:latin typeface="Times New Roman" pitchFamily="18"/>
                <a:cs typeface="Times New Roman" pitchFamily="18"/>
              </a:rPr>
              <a:t> </a:t>
            </a:r>
            <a:endParaRPr lang="ru-RU" sz="2500" b="1" i="0" u="none" strike="noStrike" kern="1200" cap="none" spc="0" baseline="0" dirty="0">
              <a:solidFill>
                <a:srgbClr val="7E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26330" y="548680"/>
          <a:ext cx="8911307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628" name="Picture 4" descr="https://skesov.ru/wp-content/uploads/2019/04/elektr-koshelki-1-800x7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84643">
            <a:off x="270347" y="5517232"/>
            <a:ext cx="1262072" cy="1133133"/>
          </a:xfrm>
          <a:prstGeom prst="rect">
            <a:avLst/>
          </a:prstGeom>
          <a:noFill/>
          <a:scene3d>
            <a:camera prst="orthographicFront">
              <a:rot lat="21299999" lon="0" rev="0"/>
            </a:camera>
            <a:lightRig rig="threePt" dir="t"/>
          </a:scene3d>
        </p:spPr>
      </p:pic>
      <p:pic>
        <p:nvPicPr>
          <p:cNvPr id="26630" name="Picture 6" descr="https://e7.pngegg.com/pngimages/510/336/png-clipart-silver-colored-gold-colored-and-copper-colored-coins-coin-coins-saving-gold-co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339" y="1412776"/>
            <a:ext cx="1368152" cy="10081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7D73DC-9880-428A-AD9C-295FFD8B7F2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21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375416" y="571481"/>
            <a:ext cx="813276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dirty="0">
                <a:solidFill>
                  <a:schemeClr val="bg2">
                    <a:lumMod val="2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ОБЩЕГОСУДАРСТВЕННЫЕ ВОПРОСЫ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dirty="0">
                <a:solidFill>
                  <a:schemeClr val="bg2">
                    <a:lumMod val="2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БЮДЖЕТА АКСАЙСКОГО РАЙОНА </a:t>
            </a:r>
            <a:r>
              <a:rPr lang="ru-RU" sz="24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132D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447117" y="1571612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13" name="Прямоугольник 9"/>
          <p:cNvSpPr/>
          <p:nvPr/>
        </p:nvSpPr>
        <p:spPr>
          <a:xfrm>
            <a:off x="7615163" y="3356992"/>
            <a:ext cx="114845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</a:t>
            </a:r>
            <a:r>
              <a:rPr lang="ru-RU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  <p:pic>
        <p:nvPicPr>
          <p:cNvPr id="14" name="Рисунок 14" descr="2017-06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355" y="4005062"/>
            <a:ext cx="3242065" cy="2304258"/>
          </a:xfrm>
          <a:prstGeom prst="rect">
            <a:avLst/>
          </a:prstGeom>
          <a:noFill/>
          <a:ln>
            <a:noFill/>
          </a:ln>
          <a:effectLst>
            <a:outerShdw blurRad="304800" dist="50800" dir="5400000" sx="106000" sy="106000" algn="ctr" rotWithShape="0">
              <a:srgbClr val="000000">
                <a:alpha val="72000"/>
              </a:srgbClr>
            </a:outerShdw>
          </a:effectLst>
        </p:spPr>
      </p:pic>
      <p:pic>
        <p:nvPicPr>
          <p:cNvPr id="15" name="Рисунок 19" descr="общегосударственные расходы.jpg"/>
          <p:cNvPicPr>
            <a:picLocks noChangeAspect="1"/>
          </p:cNvPicPr>
          <p:nvPr/>
        </p:nvPicPr>
        <p:blipFill>
          <a:blip r:embed="rId5" cstate="print"/>
          <a:srcRect l="76422" t="6303"/>
          <a:stretch>
            <a:fillRect/>
          </a:stretch>
        </p:blipFill>
        <p:spPr>
          <a:xfrm>
            <a:off x="198339" y="477736"/>
            <a:ext cx="1296144" cy="1276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2" descr="картин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14763" y="1412776"/>
            <a:ext cx="468052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303977" y="1928802"/>
          <a:ext cx="3357586" cy="1785951"/>
        </p:xfrm>
        <a:graphic>
          <a:graphicData uri="http://schemas.openxmlformats.org/drawingml/2006/table">
            <a:tbl>
              <a:tblPr/>
              <a:tblGrid>
                <a:gridCol w="1678793"/>
                <a:gridCol w="1678793"/>
              </a:tblGrid>
              <a:tr h="47915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cap="all" dirty="0">
                          <a:solidFill>
                            <a:srgbClr val="4F6228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7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5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2000" i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222,8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435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2000" i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238,1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  <a:tr h="4355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i="1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2000" i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274,0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rgbClr val="DDEBCF"/>
                        </a:gs>
                        <a:gs pos="50000">
                          <a:srgbClr val="9CB86E"/>
                        </a:gs>
                        <a:gs pos="100000">
                          <a:srgbClr val="156B13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4230787" y="3573017"/>
          <a:ext cx="4176464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Прямоугольник 9"/>
          <p:cNvSpPr/>
          <p:nvPr/>
        </p:nvSpPr>
        <p:spPr>
          <a:xfrm>
            <a:off x="7615163" y="3429000"/>
            <a:ext cx="1148458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рубле</a:t>
            </a:r>
            <a:r>
              <a:rPr lang="ru-RU" sz="14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й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54BC00-51E2-4096-8D5B-E64A6C6BF934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Заголовок 1"/>
          <p:cNvSpPr txBox="1"/>
          <p:nvPr/>
        </p:nvSpPr>
        <p:spPr>
          <a:xfrm>
            <a:off x="0" y="332656"/>
            <a:ext cx="3444996" cy="10573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Заголовок 1"/>
          <p:cNvSpPr txBox="1"/>
          <p:nvPr/>
        </p:nvSpPr>
        <p:spPr>
          <a:xfrm>
            <a:off x="4662835" y="764704"/>
            <a:ext cx="3816424" cy="11521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5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100" b="1" i="0" u="none" strike="noStrike" kern="1200" cap="none" spc="0" baseline="0" dirty="0">
                <a:ln cap="sq">
                  <a:solidFill>
                    <a:schemeClr val="tx1"/>
                  </a:solidFill>
                </a:ln>
                <a:solidFill>
                  <a:srgbClr val="C00000"/>
                </a:solidFill>
                <a:uFillTx/>
                <a:latin typeface="Times New Roman" pitchFamily="18"/>
                <a:cs typeface="Times New Roman" pitchFamily="18"/>
              </a:rPr>
              <a:t>НАЦИОНАЛЬНАЯ БЕЗОПАСНОСТЬ И ПРАВООХРАНИТЕЛЬНАЯ ДЕЯТЕЛЬНОСТЬ </a:t>
            </a:r>
            <a:r>
              <a:rPr lang="ru-RU" sz="21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1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1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9" name="Прямоугольник 13"/>
          <p:cNvSpPr/>
          <p:nvPr/>
        </p:nvSpPr>
        <p:spPr>
          <a:xfrm>
            <a:off x="7471147" y="4293096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</a:t>
            </a: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pic>
        <p:nvPicPr>
          <p:cNvPr id="13" name="Рисунок 22" descr="pozharnaja_tekhnika_4-3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0866" y="2060848"/>
            <a:ext cx="3744417" cy="151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23" descr="85350d14487513b7c7d0d2286a329da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2795" y="3573016"/>
            <a:ext cx="2113068" cy="12282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" name="Диаграмма 17"/>
          <p:cNvGraphicFramePr/>
          <p:nvPr/>
        </p:nvGraphicFramePr>
        <p:xfrm>
          <a:off x="-4104456" y="4221088"/>
          <a:ext cx="410445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" name="Рисунок 19" descr="160117113808_original_ strategiya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371" y="4509120"/>
            <a:ext cx="3744416" cy="2016224"/>
          </a:xfrm>
          <a:prstGeom prst="rect">
            <a:avLst/>
          </a:prstGeom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342354" y="764704"/>
            <a:ext cx="3600401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 smtClean="0">
                <a:ln cap="rnd">
                  <a:solidFill>
                    <a:schemeClr val="tx1"/>
                  </a:solidFill>
                  <a:bevel/>
                </a:ln>
                <a:solidFill>
                  <a:srgbClr val="0000FF"/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НАЦИОНАЛЬНАЯ</a:t>
            </a:r>
            <a:r>
              <a:rPr kumimoji="0" lang="ru-RU" sz="2100" b="1" i="1" u="none" strike="noStrike" kern="1200" cap="none" spc="0" normalizeH="0" noProof="0" dirty="0" smtClean="0">
                <a:ln cap="rnd">
                  <a:solidFill>
                    <a:schemeClr val="tx1"/>
                  </a:solidFill>
                  <a:bevel/>
                </a:ln>
                <a:solidFill>
                  <a:srgbClr val="0000FF"/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ЭКОНОМИКА</a:t>
            </a:r>
            <a:r>
              <a:rPr kumimoji="0" lang="ru-RU" sz="2100" b="1" i="1" u="none" strike="noStrike" kern="1200" cap="none" spc="0" normalizeH="0" baseline="0" noProof="0" dirty="0" smtClean="0">
                <a:ln cap="rnd">
                  <a:solidFill>
                    <a:schemeClr val="tx1"/>
                  </a:solidFill>
                  <a:bevel/>
                </a:ln>
                <a:solidFill>
                  <a:srgbClr val="0000FF"/>
                </a:solidFill>
                <a:effectLst>
                  <a:outerShdw blurRad="50800" dist="50800" dir="5400000" algn="ctr" rotWithShape="0">
                    <a:srgbClr val="000000">
                      <a:alpha val="97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6174D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2100" b="1" i="0" u="none" strike="noStrike" kern="1200" cap="none" spc="0" normalizeH="0" baseline="0" noProof="0" dirty="0" smtClean="0">
              <a:ln>
                <a:noFill/>
              </a:ln>
              <a:solidFill>
                <a:srgbClr val="36174D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4662835" y="4725144"/>
          <a:ext cx="4032448" cy="163825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24577"/>
                <a:gridCol w="2107871"/>
              </a:tblGrid>
              <a:tr h="58669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33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2000" b="1" i="1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32,4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  <a:tr h="333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2000" b="1" i="1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33,7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rgbClr val="FFFFCC"/>
                    </a:solidFill>
                  </a:tcPr>
                </a:tc>
              </a:tr>
              <a:tr h="333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2000" b="1" i="1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303977" y="1857364"/>
          <a:ext cx="3854802" cy="19480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924121"/>
                <a:gridCol w="1930681"/>
              </a:tblGrid>
              <a:tr h="71971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Объем расходов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9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2000" b="1" i="1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215,1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409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2000" b="1" i="1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182,4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  <a:tr h="4094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2000" b="1" i="1" baseline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b="1" i="1" baseline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450,5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27" name="Прямоугольник 13"/>
          <p:cNvSpPr/>
          <p:nvPr/>
        </p:nvSpPr>
        <p:spPr>
          <a:xfrm>
            <a:off x="3006651" y="1484784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млн. </a:t>
            </a:r>
            <a:r>
              <a:rPr lang="ru-RU" sz="14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394169" y="404664"/>
            <a:ext cx="4643469" cy="1152128"/>
          </a:xfrm>
        </p:spPr>
        <p:txBody>
          <a:bodyPr/>
          <a:lstStyle/>
          <a:p>
            <a:pPr lvl="0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Дорожное хозяйство</a:t>
            </a:r>
            <a:endParaRPr lang="ru-RU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4E07E2-9B0A-4D29-A115-1BD0AE9F630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23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8" name="Скругленный прямоугольник 14"/>
          <p:cNvSpPr/>
          <p:nvPr/>
        </p:nvSpPr>
        <p:spPr>
          <a:xfrm>
            <a:off x="5238899" y="1556792"/>
            <a:ext cx="3527249" cy="37770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Georgia"/>
              </a:rPr>
              <a:t>(млн. рублей)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98339" y="2060848"/>
          <a:ext cx="4248472" cy="1325880"/>
        </p:xfrm>
        <a:graphic>
          <a:graphicData uri="http://schemas.openxmlformats.org/drawingml/2006/table">
            <a:tbl>
              <a:tblPr firstRow="1" bandRow="1">
                <a:effectLst>
                  <a:outerShdw blurRad="241300" dist="38100" dir="2700000" algn="tl" rotWithShape="0">
                    <a:schemeClr val="tx1">
                      <a:lumMod val="65000"/>
                      <a:lumOff val="35000"/>
                      <a:alpha val="43000"/>
                    </a:schemeClr>
                  </a:outerShdw>
                </a:effectLst>
                <a:tableStyleId>{3C2FFA5D-87B4-456A-9821-1D502468CF0F}</a:tableStyleId>
              </a:tblPr>
              <a:tblGrid>
                <a:gridCol w="1686146"/>
                <a:gridCol w="2562326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2000" b="1" i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179,0 млн. рублей</a:t>
                      </a:r>
                      <a:endParaRPr lang="ru-RU" sz="2000" b="1" i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2000" b="1" i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144,1 млн. рублей</a:t>
                      </a:r>
                      <a:endParaRPr lang="ru-RU" sz="2000" b="1" i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2000" b="1" i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414,3 млн. рублей</a:t>
                      </a:r>
                      <a:endParaRPr lang="ru-RU" sz="2000" b="1" i="1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17" name="Picture 2" descr="C:\Users\Безроднова\Desktop\ОБсерваторная (7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8339" y="3212976"/>
            <a:ext cx="432048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98339" y="908720"/>
            <a:ext cx="4104456" cy="10801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бюджетных ассигнований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Дорожного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фонда Аксайского района</a:t>
            </a: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4734843" y="1844824"/>
          <a:ext cx="410445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Прямая со стрелкой 20"/>
          <p:cNvSpPr/>
          <p:nvPr/>
        </p:nvSpPr>
        <p:spPr>
          <a:xfrm>
            <a:off x="5742955" y="3501008"/>
            <a:ext cx="576105" cy="504059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2" name="Прямая со стрелкой 21"/>
          <p:cNvSpPr/>
          <p:nvPr/>
        </p:nvSpPr>
        <p:spPr>
          <a:xfrm flipV="1">
            <a:off x="6751067" y="3428998"/>
            <a:ext cx="504056" cy="504057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CD2290B-6222-47F4-8C22-DE736A044F8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Прямоугольник 7"/>
          <p:cNvSpPr/>
          <p:nvPr/>
        </p:nvSpPr>
        <p:spPr>
          <a:xfrm flipH="1">
            <a:off x="7255123" y="4941168"/>
            <a:ext cx="1512167" cy="3231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(млн. </a:t>
            </a:r>
            <a:r>
              <a:rPr lang="ru-RU" sz="1500" b="1" i="0" u="none" strike="noStrike" kern="1200" cap="none" spc="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itchFamily="18"/>
                <a:cs typeface="Times New Roman" pitchFamily="18"/>
              </a:rPr>
              <a:t>рублей)</a:t>
            </a:r>
            <a:endParaRPr lang="ru-RU" sz="1500" b="0" i="0" u="none" strike="noStrike" kern="1200" cap="none" spc="0" baseline="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8"/>
          <p:cNvSpPr/>
          <p:nvPr/>
        </p:nvSpPr>
        <p:spPr>
          <a:xfrm>
            <a:off x="1089791" y="2071673"/>
            <a:ext cx="935732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1278459" y="548680"/>
            <a:ext cx="6624736" cy="773116"/>
          </a:xfrm>
          <a:effectLst>
            <a:outerShdw blurRad="50800" dist="50800" dir="5400000" sx="78000" sy="78000" algn="ctr" rotWithShape="0">
              <a:srgbClr val="000000">
                <a:alpha val="92000"/>
              </a:srgbClr>
            </a:outerShdw>
          </a:effectLst>
        </p:spPr>
        <p:txBody>
          <a:bodyPr anchorCtr="1"/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расходов </a:t>
            </a: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Аксайского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района на образование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958979" y="5373216"/>
          <a:ext cx="2880320" cy="1261872"/>
        </p:xfrm>
        <a:graphic>
          <a:graphicData uri="http://schemas.openxmlformats.org/drawingml/2006/table">
            <a:tbl>
              <a:tblPr>
                <a:effectLst>
                  <a:outerShdw blurRad="609600" dist="50800" dir="5400000" sx="99000" sy="99000" algn="ctr" rotWithShape="0">
                    <a:srgbClr val="000000">
                      <a:alpha val="73000"/>
                    </a:srgbClr>
                  </a:outerShdw>
                </a:effectLst>
              </a:tblPr>
              <a:tblGrid>
                <a:gridCol w="1361978"/>
                <a:gridCol w="1518342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cap="all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800" i="1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800" b="1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8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3 250,6</a:t>
                      </a:r>
                      <a:endParaRPr lang="ru-RU" sz="18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>
                        <a:alpha val="82000"/>
                      </a:srgbClr>
                    </a:solidFill>
                  </a:tcPr>
                </a:tc>
              </a:tr>
              <a:tr h="297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800" b="1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8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2 645,2</a:t>
                      </a:r>
                      <a:endParaRPr lang="ru-RU" sz="18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99FF">
                        <a:alpha val="82000"/>
                      </a:srgbClr>
                    </a:solidFill>
                  </a:tcPr>
                </a:tc>
              </a:tr>
              <a:tr h="2597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1800" b="1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8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99FF">
                        <a:alpha val="8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2 342,2</a:t>
                      </a:r>
                      <a:endParaRPr lang="ru-RU" sz="18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999FF">
                        <a:alpha val="82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26331" y="1484784"/>
          <a:ext cx="864096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530" name="AutoShape 2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6" name="AutoShape 8" descr="https://thumbor.newswave.ru/a3bDg4zCHBUHfGiqytYwPzYKDl8=/fit-in/1200x0/filters:quality(80)/https:/vtruda.ru/media/pictures/v9z8gacrbj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https://papik.pro/uploads/posts/2022-01/1641353221_34-papik-pro-p-vektornii-risunok-prezentatsiya-3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89240"/>
            <a:ext cx="3150667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0" dist="50800" dir="5400000" sx="144000" sy="14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0" name="Рисунок 19" descr="https://avatars.dzeninfra.ru/get-zen_doc/3126430/pub_5fac0815ffb0f80585f42076_5fac7633ffb0f805858dd141/scale_120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61701" y="404664"/>
            <a:ext cx="1926532" cy="214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7550DF-5BAA-4DE9-B5ED-F645FBAE3FD6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25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5" name="Прямоугольник 7"/>
          <p:cNvSpPr/>
          <p:nvPr/>
        </p:nvSpPr>
        <p:spPr>
          <a:xfrm>
            <a:off x="1206451" y="1772816"/>
            <a:ext cx="1419066" cy="3231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(млн. </a:t>
            </a:r>
            <a:r>
              <a:rPr lang="ru-RU" sz="15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рублей)</a:t>
            </a:r>
            <a:endParaRPr lang="ru-RU" sz="1500" b="0" i="0" u="none" strike="noStrike" kern="1200" cap="none" spc="0" baseline="0" dirty="0">
              <a:solidFill>
                <a:srgbClr val="003300"/>
              </a:solidFill>
              <a:uFillTx/>
              <a:latin typeface="Arial"/>
              <a:cs typeface="Arial"/>
            </a:endParaRPr>
          </a:p>
        </p:txBody>
      </p:sp>
      <p:sp>
        <p:nvSpPr>
          <p:cNvPr id="6" name="Прямоугольник 9"/>
          <p:cNvSpPr/>
          <p:nvPr/>
        </p:nvSpPr>
        <p:spPr>
          <a:xfrm>
            <a:off x="2589992" y="1928798"/>
            <a:ext cx="936574" cy="32316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03" cy="773116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rgbClr val="003300"/>
                </a:solidFill>
                <a:latin typeface="Georgia"/>
              </a:rPr>
              <a:t>Динамика и структура расходов Аксайского района по разделу культура, кинематография</a:t>
            </a:r>
            <a:endParaRPr lang="ru-RU" sz="1800" b="1" dirty="0">
              <a:solidFill>
                <a:srgbClr val="003300"/>
              </a:solidFill>
              <a:latin typeface="Georgia"/>
            </a:endParaRPr>
          </a:p>
        </p:txBody>
      </p:sp>
      <p:pic>
        <p:nvPicPr>
          <p:cNvPr id="8" name="Рисунок 19" descr="4857779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379" y="5805264"/>
            <a:ext cx="374441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28" descr="34de869e745e6239a3e5cbf050cd518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1107" y="5661248"/>
            <a:ext cx="1765433" cy="98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9" descr="0_becb0_85ead87_L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9758355">
            <a:off x="-270540" y="1543978"/>
            <a:ext cx="1817300" cy="636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8" descr="9636669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734843" y="5592956"/>
            <a:ext cx="2212868" cy="126504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utoShape 2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5" name="AutoShape 4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AutoShape 6" descr="Картинки по запросу библиотека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22" name="Диаграмма 21"/>
          <p:cNvGraphicFramePr/>
          <p:nvPr/>
        </p:nvGraphicFramePr>
        <p:xfrm>
          <a:off x="126331" y="2132856"/>
          <a:ext cx="489654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Прямая со стрелкой 22"/>
          <p:cNvSpPr/>
          <p:nvPr/>
        </p:nvSpPr>
        <p:spPr>
          <a:xfrm flipV="1">
            <a:off x="1998539" y="3645024"/>
            <a:ext cx="360039" cy="317216"/>
          </a:xfrm>
          <a:prstGeom prst="straightConnector1">
            <a:avLst/>
          </a:prstGeom>
          <a:ln cmpd="sng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50800" dist="50800" dir="5400000" sx="23000" sy="23000" algn="ctr" rotWithShape="0">
              <a:schemeClr val="accent4">
                <a:lumMod val="7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24" name="Прямая со стрелкой 23"/>
          <p:cNvSpPr/>
          <p:nvPr/>
        </p:nvSpPr>
        <p:spPr>
          <a:xfrm flipV="1">
            <a:off x="3222675" y="3140968"/>
            <a:ext cx="360039" cy="317216"/>
          </a:xfrm>
          <a:prstGeom prst="straightConnector1">
            <a:avLst/>
          </a:prstGeom>
          <a:ln cmpd="sng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50800" dist="50800" dir="5400000" sx="23000" sy="23000" algn="ctr" rotWithShape="0">
              <a:schemeClr val="accent4">
                <a:lumMod val="75000"/>
                <a:alpha val="43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2875" y="1268760"/>
            <a:ext cx="4014763" cy="1751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DSC_087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22876" y="2708920"/>
            <a:ext cx="3888432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6E9524-7D8E-4813-9032-2C55858EAA4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26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7" name="Прямоугольник 7"/>
          <p:cNvSpPr/>
          <p:nvPr/>
        </p:nvSpPr>
        <p:spPr>
          <a:xfrm>
            <a:off x="7111107" y="1268760"/>
            <a:ext cx="1512168" cy="3231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500" b="1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(млн. </a:t>
            </a:r>
            <a:r>
              <a:rPr lang="ru-RU" sz="15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Times New Roman" pitchFamily="18"/>
                <a:cs typeface="Times New Roman" pitchFamily="18"/>
              </a:rPr>
              <a:t>рублей)</a:t>
            </a:r>
            <a:endParaRPr lang="ru-RU" sz="15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0" y="549270"/>
            <a:ext cx="8839299" cy="791498"/>
          </a:xfrm>
        </p:spPr>
        <p:txBody>
          <a:bodyPr anchorCtr="1"/>
          <a:lstStyle/>
          <a:p>
            <a:pPr lvl="0"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/>
              </a:rPr>
              <a:t>Динамика и структура расходов Аксайского района на социальную политику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Georgia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5814963" y="1628800"/>
          <a:ext cx="2736304" cy="1086612"/>
        </p:xfrm>
        <a:graphic>
          <a:graphicData uri="http://schemas.openxmlformats.org/drawingml/2006/table">
            <a:tbl>
              <a:tblPr>
                <a:effectLst>
                  <a:outerShdw blurRad="50800" dist="50800" dir="5400000" algn="ctr" rotWithShape="0">
                    <a:srgbClr val="000000">
                      <a:alpha val="78000"/>
                    </a:srgbClr>
                  </a:outerShdw>
                </a:effectLst>
              </a:tblPr>
              <a:tblGrid>
                <a:gridCol w="1485422"/>
                <a:gridCol w="1250882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cap="all" baseline="0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400" baseline="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9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1600" b="1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6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1 201,3</a:t>
                      </a:r>
                      <a:endParaRPr lang="ru-RU" sz="16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1565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1600" b="1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6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1 255,4</a:t>
                      </a:r>
                      <a:endParaRPr lang="ru-RU" sz="16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1565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1600" b="1" i="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6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770,5</a:t>
                      </a:r>
                      <a:endParaRPr lang="ru-RU" sz="1600" b="1" i="0" baseline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486371" y="1340768"/>
          <a:ext cx="748883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Рисунок 10" descr="7438525a1e28b7dh1si.png"/>
          <p:cNvPicPr>
            <a:picLocks noChangeAspect="1"/>
          </p:cNvPicPr>
          <p:nvPr/>
        </p:nvPicPr>
        <p:blipFill>
          <a:blip r:embed="rId5" cstate="print"/>
          <a:srcRect l="28985" r="11225"/>
          <a:stretch>
            <a:fillRect/>
          </a:stretch>
        </p:blipFill>
        <p:spPr>
          <a:xfrm>
            <a:off x="-521741" y="4437112"/>
            <a:ext cx="2428892" cy="270824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</p:pic>
      <p:pic>
        <p:nvPicPr>
          <p:cNvPr id="12" name="Рисунок 11" descr="ecf6689600e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55123" y="3709649"/>
            <a:ext cx="1875613" cy="3148351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86371" y="692697"/>
            <a:ext cx="7920880" cy="936103"/>
          </a:xfrm>
          <a:ln cap="sq">
            <a:round/>
          </a:ln>
          <a:effectLst>
            <a:outerShdw blurRad="50800" dist="50800" dir="5400000" sx="37000" sy="37000" algn="ctr" rotWithShape="0">
              <a:srgbClr val="000000">
                <a:alpha val="43137"/>
              </a:srgbClr>
            </a:outerShdw>
          </a:effectLst>
        </p:spPr>
        <p:txBody>
          <a:bodyPr anchorCtr="1"/>
          <a:lstStyle/>
          <a:p>
            <a:pPr lvl="0" algn="ctr"/>
            <a:r>
              <a:rPr lang="ru-RU" sz="2500" b="1" dirty="0">
                <a:latin typeface="Georgia"/>
                <a:cs typeface="Times New Roman" pitchFamily="18"/>
              </a:rPr>
              <a:t/>
            </a:r>
            <a:br>
              <a:rPr lang="ru-RU" sz="2500" b="1" dirty="0">
                <a:latin typeface="Georgia"/>
                <a:cs typeface="Times New Roman" pitchFamily="18"/>
              </a:rPr>
            </a:br>
            <a:r>
              <a:rPr lang="ru-RU" sz="2500" b="1" dirty="0" smtClean="0">
                <a:latin typeface="Georgia"/>
                <a:cs typeface="Times New Roman" pitchFamily="18"/>
              </a:rPr>
              <a:t/>
            </a:r>
            <a:br>
              <a:rPr lang="ru-RU" sz="2500" b="1" dirty="0" smtClean="0">
                <a:latin typeface="Georgia"/>
                <a:cs typeface="Times New Roman" pitchFamily="18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Обеспечение жильем жителей </a:t>
            </a:r>
            <a:r>
              <a:rPr lang="en-US" sz="2500" b="1" dirty="0" smtClean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/>
            </a:r>
            <a:br>
              <a:rPr lang="en-US" sz="2500" b="1" dirty="0" smtClean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</a:b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Georgia"/>
                <a:cs typeface="Times New Roman" pitchFamily="18"/>
              </a:rPr>
              <a:t>Аксайского района на 2023 год</a:t>
            </a:r>
            <a:r>
              <a:rPr lang="ru-RU" b="1" dirty="0">
                <a:solidFill>
                  <a:srgbClr val="E46C0A"/>
                </a:solidFill>
              </a:rPr>
              <a:t/>
            </a:r>
            <a:br>
              <a:rPr lang="ru-RU" b="1" dirty="0">
                <a:solidFill>
                  <a:srgbClr val="E46C0A"/>
                </a:solidFill>
              </a:rPr>
            </a:br>
            <a:endParaRPr lang="ru-RU" dirty="0">
              <a:solidFill>
                <a:srgbClr val="E46C0A"/>
              </a:solidFill>
            </a:endParaRPr>
          </a:p>
        </p:txBody>
      </p:sp>
      <p:sp>
        <p:nvSpPr>
          <p:cNvPr id="3" name="Номер слайда 3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5D20122-C290-4661-AC75-2FB9E016BDD8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27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8" name="Рисунок 9" descr="pereezdp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8939" y="5445224"/>
            <a:ext cx="3168352" cy="12241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42355" y="1772816"/>
          <a:ext cx="8424936" cy="3589212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50800" dir="5400000" algn="ctr" rotWithShape="0">
                    <a:srgbClr val="000000">
                      <a:alpha val="83000"/>
                    </a:srgbClr>
                  </a:outerShdw>
                </a:effectLst>
                <a:tableStyleId>{21E4AEA4-8DFA-4A89-87EB-49C32662AFE0}</a:tableStyleId>
              </a:tblPr>
              <a:tblGrid>
                <a:gridCol w="6568594"/>
                <a:gridCol w="1856342"/>
              </a:tblGrid>
              <a:tr h="71144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i="0" dirty="0" smtClean="0"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муниципальной программы «Территориальное</a:t>
                      </a:r>
                      <a:r>
                        <a:rPr lang="ru-RU" sz="18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планирование и обеспечение доступным и комфортным жильем граждан Аксайского района»</a:t>
                      </a:r>
                      <a:endParaRPr lang="ru-RU" sz="1800" b="1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5638">
                <a:tc>
                  <a:txBody>
                    <a:bodyPr/>
                    <a:lstStyle/>
                    <a:p>
                      <a:r>
                        <a:rPr lang="ru-RU" dirty="0" smtClean="0"/>
                        <a:t>Обеспечение жильем молодых семей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4,4 млн.рублей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5638">
                <a:tc>
                  <a:txBody>
                    <a:bodyPr/>
                    <a:lstStyle/>
                    <a:p>
                      <a:r>
                        <a:rPr lang="ru-RU" b="0" dirty="0" smtClean="0"/>
                        <a:t>Обеспечение жилыми помещениями детей-сирот</a:t>
                      </a:r>
                      <a:endParaRPr lang="ru-RU" b="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25,5 млн.рублей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05929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рамках муниципальной</a:t>
                      </a:r>
                      <a:r>
                        <a:rPr lang="ru-RU" sz="18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программы «Развитие сельского хозяйства и регулирование рынков сельскохозяйственной продукции, сырья и продовольствия в Аксайском районе»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7200">
                <a:tc>
                  <a:txBody>
                    <a:bodyPr/>
                    <a:lstStyle/>
                    <a:p>
                      <a:r>
                        <a:rPr lang="ru-RU" dirty="0" smtClean="0"/>
                        <a:t>Обеспечение жильем граждан и молодых семей,</a:t>
                      </a:r>
                      <a:r>
                        <a:rPr lang="ru-RU" baseline="0" dirty="0" smtClean="0"/>
                        <a:t> п</a:t>
                      </a:r>
                      <a:r>
                        <a:rPr lang="ru-RU" dirty="0" smtClean="0"/>
                        <a:t>роживающих в сельской местности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 млн.</a:t>
                      </a:r>
                      <a:r>
                        <a:rPr lang="ru-RU" baseline="0" dirty="0" smtClean="0"/>
                        <a:t> рублей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33" name="Picture 13" descr="https://www.dumask.ru/media/k2/items/cache/ffd6bd07526c49b09d394b8c4d03042b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411" y="5517232"/>
            <a:ext cx="4032448" cy="115212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8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A768B0A-18C7-40F8-BD4B-B052CF7DD62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5" name="Заголовок 1"/>
          <p:cNvSpPr txBox="1"/>
          <p:nvPr/>
        </p:nvSpPr>
        <p:spPr>
          <a:xfrm>
            <a:off x="161098" y="2786057"/>
            <a:ext cx="3643335" cy="121444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3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СРЕДСТВА МАССОВОЙ ИНФОРМАЦИИ</a:t>
            </a:r>
            <a:r>
              <a:rPr lang="ru-RU" sz="23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3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3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2947183" y="3929066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sp>
        <p:nvSpPr>
          <p:cNvPr id="9" name="Заголовок 1"/>
          <p:cNvSpPr txBox="1"/>
          <p:nvPr/>
        </p:nvSpPr>
        <p:spPr>
          <a:xfrm>
            <a:off x="4446811" y="764704"/>
            <a:ext cx="3643335" cy="150020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ФИЗИЧЕСКАЯ КУЛЬТУРА И СПОРТ </a:t>
            </a:r>
            <a: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400" b="1" i="0" u="none" strike="noStrike" kern="1200" cap="none" spc="0" baseline="0" dirty="0">
                <a:solidFill>
                  <a:srgbClr val="3617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400" b="1" i="0" u="none" strike="noStrike" kern="1200" cap="none" spc="0" baseline="0" dirty="0">
              <a:solidFill>
                <a:srgbClr val="3617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10" name="Прямоугольник 13"/>
          <p:cNvSpPr/>
          <p:nvPr/>
        </p:nvSpPr>
        <p:spPr>
          <a:xfrm>
            <a:off x="7233463" y="1928802"/>
            <a:ext cx="1156470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млн. </a:t>
            </a:r>
            <a:r>
              <a:rPr lang="ru-RU" sz="1400" b="1" i="0" u="none" strike="noStrike" kern="1200" cap="none" spc="0" baseline="0" dirty="0">
                <a:solidFill>
                  <a:srgbClr val="003300"/>
                </a:solidFill>
                <a:uFillTx/>
                <a:latin typeface="Times New Roman" pitchFamily="18"/>
                <a:cs typeface="Times New Roman" pitchFamily="18"/>
              </a:rPr>
              <a:t>рублей</a:t>
            </a:r>
          </a:p>
        </p:txBody>
      </p:sp>
      <p:pic>
        <p:nvPicPr>
          <p:cNvPr id="12" name="Рисунок 25" descr="228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615163" y="764704"/>
            <a:ext cx="1296144" cy="1357326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14" name="AutoShape 8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5" name="AutoShape 10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6" name="AutoShape 12" descr="Картинки по запросу стадио аксай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4804571" y="2285992"/>
          <a:ext cx="3714776" cy="1719071"/>
        </p:xfrm>
        <a:graphic>
          <a:graphicData uri="http://schemas.openxmlformats.org/drawingml/2006/table">
            <a:tbl>
              <a:tblPr/>
              <a:tblGrid>
                <a:gridCol w="1857388"/>
                <a:gridCol w="1857388"/>
              </a:tblGrid>
              <a:tr h="4407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cap="all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100" baseline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6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5,0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8900000" scaled="0"/>
                    </a:gradFill>
                  </a:tcPr>
                </a:tc>
              </a:tr>
              <a:tr h="426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5,2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8900000" scaled="0"/>
                    </a:gradFill>
                  </a:tcPr>
                </a:tc>
              </a:tr>
              <a:tr h="4261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89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5,3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189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375415" y="4286256"/>
          <a:ext cx="3857652" cy="1963673"/>
        </p:xfrm>
        <a:graphic>
          <a:graphicData uri="http://schemas.openxmlformats.org/drawingml/2006/table">
            <a:tbl>
              <a:tblPr/>
              <a:tblGrid>
                <a:gridCol w="1928826"/>
                <a:gridCol w="1928826"/>
              </a:tblGrid>
              <a:tr h="5000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cap="all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 расходов</a:t>
                      </a:r>
                      <a:endParaRPr lang="ru-RU" sz="1100" baseline="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7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2023 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1,2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7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2024 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1,2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78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2025 </a:t>
                      </a:r>
                      <a:r>
                        <a:rPr lang="ru-RU" sz="20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1,2</a:t>
                      </a:r>
                      <a:endParaRPr lang="ru-RU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gradFill flip="none" rotWithShape="1"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7" name="Рисунок 16" descr="DSC_57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6851" y="4221088"/>
            <a:ext cx="3816424" cy="205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82600" dist="50800" dir="5400000" algn="ctr" rotWithShape="0">
              <a:srgbClr val="000000">
                <a:alpha val="81000"/>
              </a:srgbClr>
            </a:outerShdw>
          </a:effectLst>
        </p:spPr>
      </p:pic>
      <p:pic>
        <p:nvPicPr>
          <p:cNvPr id="20" name="Рисунок 19" descr="bc9bd006-b9dd-4cb5-a0f1-43172bd8f09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355" y="620688"/>
            <a:ext cx="381642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77800" dist="50800" dir="8160000" algn="ctr" rotWithShape="0">
              <a:srgbClr val="000000">
                <a:alpha val="92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7AE060-7B7A-4C16-B897-4E7010B503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342355" y="620688"/>
            <a:ext cx="8132765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6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3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ДИНАМИКА РАСХОДОВ НА ОБСЛУЖИВАНИЕ МУНИЦИПАЛЬНОГО ДОЛГА АКСАЙСКОГО РАЙОНА </a:t>
            </a:r>
            <a:r>
              <a:rPr lang="ru-RU" sz="23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  <a:t/>
            </a:r>
            <a:br>
              <a:rPr lang="ru-RU" sz="2300" b="1" i="0" u="none" strike="noStrike" kern="1200" cap="none" spc="0" baseline="0" dirty="0">
                <a:solidFill>
                  <a:srgbClr val="132D4D"/>
                </a:solidFill>
                <a:uFillTx/>
                <a:latin typeface="Times New Roman" pitchFamily="18"/>
                <a:cs typeface="Times New Roman" pitchFamily="18"/>
              </a:rPr>
            </a:br>
            <a:endParaRPr lang="ru-RU" sz="2300" b="1" i="0" u="none" strike="noStrike" kern="1200" cap="none" spc="0" baseline="0" dirty="0">
              <a:solidFill>
                <a:srgbClr val="132D4D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4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1998539" y="1628800"/>
            <a:ext cx="1353257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</a:t>
            </a:r>
            <a:r>
              <a:rPr lang="ru-RU" sz="14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. </a:t>
            </a:r>
            <a:r>
              <a:rPr lang="ru-RU" sz="14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рублей)</a:t>
            </a:r>
            <a:endParaRPr lang="ru-RU" sz="1400" b="1" i="0" u="none" strike="noStrike" kern="1200" cap="none" spc="0" baseline="0" dirty="0">
              <a:solidFill>
                <a:srgbClr val="000099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7" name="Прямоугольник 9"/>
          <p:cNvSpPr/>
          <p:nvPr/>
        </p:nvSpPr>
        <p:spPr>
          <a:xfrm>
            <a:off x="7660593" y="2571740"/>
            <a:ext cx="1275093" cy="307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</a:t>
            </a:r>
            <a:r>
              <a:rPr lang="ru-RU" sz="14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. </a:t>
            </a:r>
            <a:r>
              <a:rPr lang="ru-RU" sz="14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рублей)</a:t>
            </a:r>
            <a:endParaRPr lang="ru-RU" sz="1400" b="1" i="0" u="none" strike="noStrike" kern="1200" cap="none" spc="0" baseline="0" dirty="0">
              <a:solidFill>
                <a:srgbClr val="000099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pic>
        <p:nvPicPr>
          <p:cNvPr id="8" name="Picture 2" descr="C:\Documents and Settings\Феофанова\Рабочий стол\картинки\для МД\2019\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411" y="5085184"/>
            <a:ext cx="2376266" cy="1581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15" descr="3045e3c7911bf46d697be50f1894e69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869160"/>
            <a:ext cx="1224134" cy="71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16" descr="74_VTB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4723" y="1422266"/>
            <a:ext cx="3096343" cy="145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21" descr="ÐÐ¾ÑÐ¾Ð¶ÐµÐµ Ð¸Ð·Ð¾Ð±ÑÐ°Ð¶ÐµÐ½Ð¸Ðµ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39096" y="1767270"/>
            <a:ext cx="1473080" cy="299127"/>
          </a:xfrm>
          <a:prstGeom prst="rect">
            <a:avLst/>
          </a:prstGeom>
          <a:solidFill>
            <a:srgbClr val="FFFFFF"/>
          </a:solidFill>
          <a:ln w="19046">
            <a:solidFill>
              <a:srgbClr val="4F81BD"/>
            </a:solidFill>
            <a:prstDash val="solid"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3239760" y="2852936"/>
          <a:ext cx="5797878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70347" y="1988841"/>
          <a:ext cx="3143272" cy="2850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1643074"/>
              </a:tblGrid>
              <a:tr h="124749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</a:rPr>
                        <a:t>Объем расходов на обслуживание</a:t>
                      </a:r>
                      <a:r>
                        <a:rPr lang="ru-RU" baseline="0" dirty="0" smtClean="0">
                          <a:latin typeface="Times New Roman" pitchFamily="18" charset="0"/>
                        </a:rPr>
                        <a:t> муниципального долга</a:t>
                      </a:r>
                      <a:endParaRPr lang="ru-RU" dirty="0" smtClean="0">
                        <a:latin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2021</a:t>
                      </a:r>
                      <a:r>
                        <a:rPr lang="ru-RU" sz="1400" b="1" i="0" dirty="0" smtClean="0">
                          <a:latin typeface="Times New Roman" pitchFamily="18" charset="0"/>
                        </a:rPr>
                        <a:t> (факт)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7,7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2022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6,4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2023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6,1</a:t>
                      </a:r>
                      <a:endParaRPr lang="ru-RU" sz="1400" b="1" i="0" baseline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4243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2024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7,2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83844">
                <a:tc>
                  <a:txBody>
                    <a:bodyPr/>
                    <a:lstStyle/>
                    <a:p>
                      <a:r>
                        <a:rPr lang="ru-RU" sz="1400" b="1" i="0" dirty="0" smtClean="0">
                          <a:latin typeface="Times New Roman" pitchFamily="18" charset="0"/>
                        </a:rPr>
                        <a:t>2025</a:t>
                      </a:r>
                      <a:endParaRPr lang="ru-RU" sz="1400" b="1" i="0" dirty="0">
                        <a:latin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1" i="0" baseline="0" dirty="0" smtClean="0">
                          <a:latin typeface="Times New Roman" pitchFamily="18" charset="0"/>
                        </a:rPr>
                        <a:t>4,3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bg>
      <p:bgPr>
        <a:blipFill>
          <a:blip r:embed="rId3" r:link="rId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BAF4C9A-8765-4480-ACD7-2FF17D87993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48296" y="928692"/>
            <a:ext cx="307181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1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18"/>
          <p:cNvSpPr/>
          <p:nvPr/>
        </p:nvSpPr>
        <p:spPr>
          <a:xfrm>
            <a:off x="232541" y="500039"/>
            <a:ext cx="8640759" cy="1022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  <a:cs typeface="David" pitchFamily="34"/>
              </a:rPr>
              <a:t>Основные параметры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  <a:cs typeface="David" pitchFamily="34"/>
              </a:rPr>
              <a:t>Аксайского района на </a:t>
            </a:r>
            <a:r>
              <a:rPr lang="ru-RU" sz="31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/>
                <a:cs typeface="David" pitchFamily="34"/>
              </a:rPr>
              <a:t>2023 </a:t>
            </a: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  <a:cs typeface="David" pitchFamily="34"/>
              </a:rPr>
              <a:t>год</a:t>
            </a:r>
          </a:p>
        </p:txBody>
      </p:sp>
      <p:pic>
        <p:nvPicPr>
          <p:cNvPr id="7" name="Рисунок 20" descr="4_polosa1200_bcgh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90627" y="1714491"/>
            <a:ext cx="2928960" cy="5143509"/>
          </a:xfrm>
          <a:prstGeom prst="rect">
            <a:avLst/>
          </a:prstGeom>
          <a:noFill/>
          <a:ln w="9528">
            <a:solidFill>
              <a:srgbClr val="D7E4BD"/>
            </a:solidFill>
            <a:prstDash val="solid"/>
          </a:ln>
        </p:spPr>
      </p:pic>
      <p:sp>
        <p:nvSpPr>
          <p:cNvPr id="8" name="Прямоугольник 22"/>
          <p:cNvSpPr/>
          <p:nvPr/>
        </p:nvSpPr>
        <p:spPr>
          <a:xfrm>
            <a:off x="126331" y="1916832"/>
            <a:ext cx="2952328" cy="720076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rect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  <a:bevel/>
          </a:ln>
          <a:effectLst>
            <a:outerShdw dist="22997" dir="5400000" algn="tl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Налог на доходы физических лиц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767,2</a:t>
            </a:r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9" name="Прямоугольник 24"/>
          <p:cNvSpPr/>
          <p:nvPr/>
        </p:nvSpPr>
        <p:spPr>
          <a:xfrm>
            <a:off x="126332" y="2708919"/>
            <a:ext cx="2880320" cy="64807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Акцизы на нефтепродукты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28,1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0" name="Прямоугольник 25"/>
          <p:cNvSpPr/>
          <p:nvPr/>
        </p:nvSpPr>
        <p:spPr>
          <a:xfrm>
            <a:off x="126331" y="4149080"/>
            <a:ext cx="2880325" cy="5715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Транспортный налог–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94,4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1" name="Прямоугольник 26"/>
          <p:cNvSpPr/>
          <p:nvPr/>
        </p:nvSpPr>
        <p:spPr>
          <a:xfrm>
            <a:off x="198342" y="4869161"/>
            <a:ext cx="2808314" cy="5715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Государственная пошлина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30,2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2" name="Прямоугольник 27"/>
          <p:cNvSpPr/>
          <p:nvPr/>
        </p:nvSpPr>
        <p:spPr>
          <a:xfrm>
            <a:off x="198342" y="5589242"/>
            <a:ext cx="2808314" cy="55440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Неналоговые доходы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177,0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3" name="Прямоугольник 28"/>
          <p:cNvSpPr/>
          <p:nvPr/>
        </p:nvSpPr>
        <p:spPr>
          <a:xfrm>
            <a:off x="198342" y="6237314"/>
            <a:ext cx="2808314" cy="500067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Безвозмездные поступления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4 761,5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4" name="Прямоугольник 29"/>
          <p:cNvSpPr/>
          <p:nvPr/>
        </p:nvSpPr>
        <p:spPr>
          <a:xfrm>
            <a:off x="5804702" y="1916833"/>
            <a:ext cx="3071835" cy="648072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Социальная политика – </a:t>
            </a:r>
            <a:r>
              <a:rPr lang="ru-RU" kern="0" dirty="0" smtClean="0">
                <a:solidFill>
                  <a:srgbClr val="000000"/>
                </a:solidFill>
                <a:latin typeface="Georgia"/>
              </a:rPr>
              <a:t>1201,3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5" name="Прямоугольник 30"/>
          <p:cNvSpPr/>
          <p:nvPr/>
        </p:nvSpPr>
        <p:spPr>
          <a:xfrm>
            <a:off x="5814963" y="2708920"/>
            <a:ext cx="3071835" cy="648072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Образование – </a:t>
            </a:r>
            <a:r>
              <a:rPr lang="ru-RU" kern="0" dirty="0" smtClean="0">
                <a:solidFill>
                  <a:srgbClr val="000000"/>
                </a:solidFill>
                <a:latin typeface="Georgia"/>
              </a:rPr>
              <a:t>3 250,6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6" name="Прямоугольник 31"/>
          <p:cNvSpPr/>
          <p:nvPr/>
        </p:nvSpPr>
        <p:spPr>
          <a:xfrm>
            <a:off x="5814963" y="3429000"/>
            <a:ext cx="3071835" cy="576064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Жилищно-коммунальное</a:t>
            </a:r>
            <a:r>
              <a:rPr lang="ru-RU" sz="1800" b="0" i="0" u="none" strike="noStrike" kern="1200" cap="none" spc="0" dirty="0" smtClean="0">
                <a:solidFill>
                  <a:srgbClr val="000000"/>
                </a:solidFill>
                <a:uFillTx/>
                <a:latin typeface="Georgia"/>
              </a:rPr>
              <a:t> хозяйство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– 981,1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7" name="Прямоугольник 32"/>
          <p:cNvSpPr/>
          <p:nvPr/>
        </p:nvSpPr>
        <p:spPr>
          <a:xfrm>
            <a:off x="5814963" y="4077072"/>
            <a:ext cx="3071835" cy="576065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Культура,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кинематография – </a:t>
            </a:r>
            <a:r>
              <a:rPr lang="ru-RU" kern="0" dirty="0" smtClean="0">
                <a:solidFill>
                  <a:srgbClr val="000000"/>
                </a:solidFill>
                <a:latin typeface="Georgia"/>
              </a:rPr>
              <a:t>120,1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8" name="Прямоугольник 33"/>
          <p:cNvSpPr/>
          <p:nvPr/>
        </p:nvSpPr>
        <p:spPr>
          <a:xfrm>
            <a:off x="5814963" y="4725144"/>
            <a:ext cx="3071835" cy="504056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Дорожный фонд – </a:t>
            </a:r>
            <a:r>
              <a:rPr lang="ru-RU" kern="0" dirty="0" smtClean="0">
                <a:solidFill>
                  <a:srgbClr val="000000"/>
                </a:solidFill>
                <a:latin typeface="Georgia"/>
              </a:rPr>
              <a:t>179,0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9" name="Прямоугольник 34"/>
          <p:cNvSpPr/>
          <p:nvPr/>
        </p:nvSpPr>
        <p:spPr>
          <a:xfrm>
            <a:off x="5814963" y="6021288"/>
            <a:ext cx="3071835" cy="713809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Иные расходы – </a:t>
            </a:r>
            <a:r>
              <a:rPr lang="ru-RU" kern="0" dirty="0" smtClean="0">
                <a:solidFill>
                  <a:srgbClr val="000000"/>
                </a:solidFill>
                <a:latin typeface="Georgia"/>
              </a:rPr>
              <a:t>292,4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0" name="Прямоугольник 35"/>
          <p:cNvSpPr/>
          <p:nvPr/>
        </p:nvSpPr>
        <p:spPr>
          <a:xfrm>
            <a:off x="5814963" y="5373216"/>
            <a:ext cx="3071835" cy="576064"/>
          </a:xfrm>
          <a:prstGeom prst="rect">
            <a:avLst/>
          </a:prstGeom>
          <a:gradFill flip="none" rotWithShape="1">
            <a:gsLst>
              <a:gs pos="100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Сельское хозяйство – </a:t>
            </a:r>
            <a:r>
              <a:rPr lang="ru-RU" dirty="0" smtClean="0">
                <a:solidFill>
                  <a:srgbClr val="000000"/>
                </a:solidFill>
                <a:latin typeface="Georgia"/>
              </a:rPr>
              <a:t>11,8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1" name="Прямоугольник 36"/>
          <p:cNvSpPr/>
          <p:nvPr/>
        </p:nvSpPr>
        <p:spPr>
          <a:xfrm>
            <a:off x="198339" y="1412776"/>
            <a:ext cx="2773539" cy="428625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38103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tx2"/>
                </a:solidFill>
                <a:uFillTx/>
                <a:latin typeface="Georgia"/>
              </a:rPr>
              <a:t>Доходы – </a:t>
            </a:r>
            <a:r>
              <a:rPr lang="ru-RU" sz="1800" b="1" i="0" u="none" strike="noStrike" kern="1200" cap="none" spc="0" baseline="0" dirty="0" smtClean="0">
                <a:solidFill>
                  <a:schemeClr val="tx2"/>
                </a:solidFill>
                <a:uFillTx/>
                <a:latin typeface="Georgia"/>
              </a:rPr>
              <a:t>6 009,2</a:t>
            </a:r>
            <a:endParaRPr lang="ru-RU" sz="1800" b="1" i="0" u="none" strike="noStrike" kern="1200" cap="none" spc="0" baseline="0" dirty="0">
              <a:solidFill>
                <a:schemeClr val="tx2"/>
              </a:solidFill>
              <a:uFillTx/>
              <a:latin typeface="Georgia"/>
            </a:endParaRPr>
          </a:p>
        </p:txBody>
      </p:sp>
      <p:sp>
        <p:nvSpPr>
          <p:cNvPr id="22" name="Прямоугольник 37"/>
          <p:cNvSpPr/>
          <p:nvPr/>
        </p:nvSpPr>
        <p:spPr>
          <a:xfrm>
            <a:off x="5958979" y="1340768"/>
            <a:ext cx="2773544" cy="648072"/>
          </a:xfrm>
          <a:prstGeom prst="rect">
            <a:avLst/>
          </a:prstGeom>
          <a:noFill/>
          <a:ln>
            <a:noFill/>
            <a:prstDash val="solid"/>
          </a:ln>
          <a:effectLst>
            <a:outerShdw dist="38103" algn="tl">
              <a:srgbClr val="000000">
                <a:alpha val="82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chemeClr val="accent3"/>
                </a:solidFill>
                <a:uFillTx/>
                <a:latin typeface="Georgia"/>
              </a:rPr>
              <a:t>Расходы- </a:t>
            </a:r>
            <a:r>
              <a:rPr lang="ru-RU" sz="2000" b="1" dirty="0" smtClean="0">
                <a:solidFill>
                  <a:schemeClr val="accent3"/>
                </a:solidFill>
                <a:latin typeface="Georgia"/>
              </a:rPr>
              <a:t>6 036,3</a:t>
            </a:r>
            <a:endParaRPr lang="ru-RU" sz="2000" b="1" i="0" u="none" strike="noStrike" kern="1200" cap="none" spc="0" baseline="0" dirty="0">
              <a:solidFill>
                <a:schemeClr val="accent3"/>
              </a:solidFill>
              <a:uFillTx/>
              <a:latin typeface="Georgia"/>
            </a:endParaRPr>
          </a:p>
        </p:txBody>
      </p:sp>
      <p:sp>
        <p:nvSpPr>
          <p:cNvPr id="23" name="Прямоугольник 38"/>
          <p:cNvSpPr/>
          <p:nvPr/>
        </p:nvSpPr>
        <p:spPr>
          <a:xfrm>
            <a:off x="3661559" y="1556792"/>
            <a:ext cx="1508750" cy="58791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3300"/>
                </a:solidFill>
                <a:uFillTx/>
                <a:latin typeface="Georgia"/>
              </a:rPr>
              <a:t>млн. рублей</a:t>
            </a:r>
          </a:p>
        </p:txBody>
      </p:sp>
      <p:sp>
        <p:nvSpPr>
          <p:cNvPr id="24" name="Прямоугольник 40"/>
          <p:cNvSpPr/>
          <p:nvPr/>
        </p:nvSpPr>
        <p:spPr>
          <a:xfrm rot="10800009" flipV="1">
            <a:off x="126331" y="3500981"/>
            <a:ext cx="2880252" cy="576062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  <a:prstDash val="solid"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Налоги на совокупный доход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150,8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pic>
        <p:nvPicPr>
          <p:cNvPr id="25" name="Рисунок 21" descr="0d669d7a790b31998a85d91046796124.jpg"/>
          <p:cNvPicPr>
            <a:picLocks noChangeAspect="1"/>
          </p:cNvPicPr>
          <p:nvPr/>
        </p:nvPicPr>
        <p:blipFill>
          <a:blip r:embed="rId7" cstate="print">
            <a:lum contrast="-40000"/>
          </a:blip>
          <a:stretch>
            <a:fillRect/>
          </a:stretch>
        </p:blipFill>
        <p:spPr>
          <a:xfrm>
            <a:off x="3078659" y="2132857"/>
            <a:ext cx="2592284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bg>
      <p:bgPr>
        <a:blipFill>
          <a:blip r:embed="rId2" r:link="rId3" cstate="print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8433" y="476246"/>
            <a:ext cx="8496842" cy="1068384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СТРУКТУРА МУНИЦИПАЛЬНОГО ДОЛГА АКСАЙСКОГО РАЙОНА на </a:t>
            </a:r>
            <a:r>
              <a:rPr lang="ru-RU" sz="2500" b="1" dirty="0" smtClean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2023-2025 </a:t>
            </a:r>
            <a:r>
              <a:rPr lang="ru-RU" sz="25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годы</a:t>
            </a:r>
          </a:p>
        </p:txBody>
      </p:sp>
      <p:sp>
        <p:nvSpPr>
          <p:cNvPr id="3" name="Номер слайда 5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39874F-7AB2-44A4-82E2-F15CA05B347C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30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5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7"/>
          <p:cNvSpPr/>
          <p:nvPr/>
        </p:nvSpPr>
        <p:spPr>
          <a:xfrm>
            <a:off x="7258204" y="1340768"/>
            <a:ext cx="1432508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</a:t>
            </a:r>
            <a:r>
              <a:rPr lang="ru-RU" sz="16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. </a:t>
            </a:r>
            <a:r>
              <a:rPr lang="ru-RU" sz="16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рублей)</a:t>
            </a:r>
            <a:endParaRPr lang="ru-RU" sz="1600" b="1" i="0" u="none" strike="noStrike" kern="1200" cap="none" spc="0" baseline="0" dirty="0">
              <a:solidFill>
                <a:srgbClr val="000099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42355" y="1733183"/>
          <a:ext cx="8358246" cy="486113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286148"/>
                <a:gridCol w="1714512"/>
                <a:gridCol w="1643074"/>
                <a:gridCol w="1714512"/>
              </a:tblGrid>
              <a:tr h="8181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вида долгового обязательства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долга на 01.01.2024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долга на 01.01.2025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долга на 01.01.2026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9091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долг,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123,0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59,1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323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44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58,7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32,5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16,2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699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Обязательства по бюджетным кредитам из областного бюджета для погашения долговых обязательств муниципального образования по рыночным заимствованиям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64,3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64,3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42,9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02065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 Аксайского района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600" b="1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  <a:endParaRPr lang="ru-RU" sz="1600" b="1" i="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bg>
      <p:bgPr>
        <a:blipFill>
          <a:blip r:embed="rId4" r:link="rId5" cstate="print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342351" y="548676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3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Соблюдение Аксайским районом нормативов Бюджетного кодекса РФ по уровню долговой нагрузки в </a:t>
            </a:r>
            <a:r>
              <a:rPr lang="ru-RU" sz="2300" b="1" dirty="0" smtClean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2023-2025 </a:t>
            </a:r>
            <a:r>
              <a:rPr lang="ru-RU" sz="2300" b="1" dirty="0">
                <a:solidFill>
                  <a:srgbClr val="000099"/>
                </a:solidFill>
                <a:latin typeface="Times New Roman" pitchFamily="18"/>
                <a:cs typeface="Times New Roman" pitchFamily="18"/>
              </a:rPr>
              <a:t>годах</a:t>
            </a:r>
          </a:p>
        </p:txBody>
      </p:sp>
      <p:sp>
        <p:nvSpPr>
          <p:cNvPr id="3" name="Номер слайда 7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1BB5A3-72B8-4AFE-8536-0194F2B81BA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31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4" name="Прямоугольник 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Содержимое 5"/>
          <p:cNvGraphicFramePr>
            <a:graphicFrameLocks noChangeAspect="1"/>
          </p:cNvGraphicFramePr>
          <p:nvPr>
            <p:ph idx="1"/>
          </p:nvPr>
        </p:nvGraphicFramePr>
        <p:xfrm>
          <a:off x="142875" y="2695575"/>
          <a:ext cx="8445500" cy="3322638"/>
        </p:xfrm>
        <a:graphic>
          <a:graphicData uri="http://schemas.openxmlformats.org/presentationml/2006/ole">
            <p:oleObj spid="_x0000_s1026" name="Worksheet" r:id="rId7" imgW="7574432" imgH="2979458" progId="Excel.Sheet.8">
              <p:embed/>
            </p:oleObj>
          </a:graphicData>
        </a:graphic>
      </p:graphicFrame>
      <p:sp>
        <p:nvSpPr>
          <p:cNvPr id="7" name="Прямоугольник 16"/>
          <p:cNvSpPr/>
          <p:nvPr/>
        </p:nvSpPr>
        <p:spPr>
          <a:xfrm>
            <a:off x="2478549" y="4221089"/>
            <a:ext cx="806631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dirty="0" smtClean="0">
                <a:solidFill>
                  <a:srgbClr val="000000"/>
                </a:solidFill>
                <a:latin typeface="Georgia"/>
                <a:cs typeface="Times New Roman" pitchFamily="18"/>
              </a:rPr>
              <a:t>10,3</a:t>
            </a:r>
            <a:r>
              <a:rPr lang="ru-R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%</a:t>
            </a:r>
            <a:endParaRPr lang="ru-RU" sz="16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</p:txBody>
      </p:sp>
      <p:sp>
        <p:nvSpPr>
          <p:cNvPr id="8" name="Прямоугольник 17"/>
          <p:cNvSpPr/>
          <p:nvPr/>
        </p:nvSpPr>
        <p:spPr>
          <a:xfrm>
            <a:off x="3290801" y="4293098"/>
            <a:ext cx="670376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7,5%</a:t>
            </a:r>
            <a:endParaRPr lang="ru-RU" sz="16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</p:txBody>
      </p:sp>
      <p:sp>
        <p:nvSpPr>
          <p:cNvPr id="9" name="Прямоугольник 18"/>
          <p:cNvSpPr/>
          <p:nvPr/>
        </p:nvSpPr>
        <p:spPr>
          <a:xfrm>
            <a:off x="4073272" y="4437107"/>
            <a:ext cx="747320" cy="33855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4,3 </a:t>
            </a:r>
            <a:r>
              <a:rPr lang="ru-RU" sz="16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%</a:t>
            </a:r>
          </a:p>
        </p:txBody>
      </p:sp>
      <p:sp>
        <p:nvSpPr>
          <p:cNvPr id="10" name="Прямоугольник 19"/>
          <p:cNvSpPr/>
          <p:nvPr/>
        </p:nvSpPr>
        <p:spPr>
          <a:xfrm>
            <a:off x="5310908" y="1700811"/>
            <a:ext cx="2290764" cy="8001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100%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Налоговых и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b="1" i="0" u="none" strike="noStrike" kern="1200" cap="none" spc="0" baseline="0" dirty="0">
                <a:solidFill>
                  <a:schemeClr val="accent6">
                    <a:lumMod val="50000"/>
                  </a:schemeClr>
                </a:solidFill>
                <a:uFillTx/>
                <a:latin typeface="Georgia"/>
                <a:cs typeface="Times New Roman" pitchFamily="18"/>
              </a:rPr>
              <a:t>неналоговых доходов</a:t>
            </a:r>
          </a:p>
        </p:txBody>
      </p:sp>
      <p:pic>
        <p:nvPicPr>
          <p:cNvPr id="11" name="Рисунок 10" descr="Mun_pro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83114" y="5589242"/>
            <a:ext cx="1464247" cy="974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bg>
      <p:bgPr>
        <a:blipFill dpi="0" rotWithShape="1">
          <a:blip r:embed="rId2" cstate="print">
            <a:alphaModFix amt="20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270347" y="548680"/>
            <a:ext cx="8292790" cy="648072"/>
          </a:xfrm>
        </p:spPr>
        <p:txBody>
          <a:bodyPr anchorCtr="1"/>
          <a:lstStyle/>
          <a:p>
            <a:pPr lvl="0" algn="ctr"/>
            <a:r>
              <a:rPr lang="ru-RU" sz="23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Оценка долговой устойчивости Аксайского района</a:t>
            </a:r>
            <a:endParaRPr lang="ru-RU" sz="2300" dirty="0">
              <a:solidFill>
                <a:srgbClr val="000099"/>
              </a:solidFill>
              <a:latin typeface="Georgia"/>
            </a:endParaRPr>
          </a:p>
        </p:txBody>
      </p:sp>
      <p:sp>
        <p:nvSpPr>
          <p:cNvPr id="45" name="Текст 44"/>
          <p:cNvSpPr>
            <a:spLocks noGrp="1"/>
          </p:cNvSpPr>
          <p:nvPr>
            <p:ph type="body" idx="2"/>
          </p:nvPr>
        </p:nvSpPr>
        <p:spPr>
          <a:xfrm>
            <a:off x="6679059" y="4149080"/>
            <a:ext cx="2191796" cy="936104"/>
          </a:xfrm>
        </p:spPr>
        <p:txBody>
          <a:bodyPr/>
          <a:lstStyle/>
          <a:p>
            <a:pPr algn="r"/>
            <a:r>
              <a:rPr lang="ru-RU" sz="1050" dirty="0" smtClean="0"/>
              <a:t>Классификация муниципальных образований по уровням долговой устойчивости</a:t>
            </a:r>
            <a:endParaRPr lang="ru-RU" sz="1050" dirty="0"/>
          </a:p>
        </p:txBody>
      </p:sp>
      <p:sp>
        <p:nvSpPr>
          <p:cNvPr id="3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2F186B-3234-426E-AAB2-4F8AAB721D97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32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" name="Прямоугольник 15"/>
          <p:cNvSpPr/>
          <p:nvPr/>
        </p:nvSpPr>
        <p:spPr>
          <a:xfrm>
            <a:off x="198339" y="3645024"/>
            <a:ext cx="4752528" cy="1850507"/>
          </a:xfrm>
          <a:prstGeom prst="rect">
            <a:avLst/>
          </a:prstGeom>
          <a:noFill/>
          <a:ln w="9528">
            <a:noFill/>
            <a:prstDash val="solid"/>
          </a:ln>
          <a:effectLst/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err="1" smtClean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Аксайский</a:t>
            </a:r>
            <a:r>
              <a:rPr lang="ru-RU" sz="1800" b="1" i="0" u="none" strike="noStrike" kern="1200" cap="none" spc="0" baseline="0" dirty="0" smtClean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 </a:t>
            </a:r>
            <a:r>
              <a:rPr lang="ru-RU" sz="18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район отнесен к группе заемщиков с высоким уровнем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долговой </a:t>
            </a:r>
            <a:r>
              <a:rPr lang="ru-RU" sz="1800" b="1" i="0" u="none" strike="noStrike" kern="1200" cap="none" spc="0" baseline="0" dirty="0" smtClean="0">
                <a:solidFill>
                  <a:schemeClr val="accent1">
                    <a:lumMod val="75000"/>
                  </a:schemeClr>
                </a:solidFill>
                <a:uFillTx/>
                <a:latin typeface="Georgia"/>
              </a:rPr>
              <a:t>устойчивости (группа А)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1" i="0" u="none" strike="noStrike" kern="1200" cap="none" spc="0" baseline="0" dirty="0" smtClean="0">
              <a:solidFill>
                <a:srgbClr val="C00000"/>
              </a:solidFill>
              <a:uFillTx/>
              <a:latin typeface="Georgia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400" dirty="0" smtClean="0">
                <a:latin typeface="Georgia"/>
              </a:rPr>
              <a:t>Оценка Минфина Ростовской области в 2022 году</a:t>
            </a:r>
            <a:endParaRPr lang="ru-RU" sz="1400" i="0" u="none" strike="noStrike" kern="1200" cap="none" spc="0" baseline="0" dirty="0">
              <a:uFillTx/>
              <a:latin typeface="Georgia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20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graphicFrame>
        <p:nvGraphicFramePr>
          <p:cNvPr id="33" name="Схема 32"/>
          <p:cNvGraphicFramePr/>
          <p:nvPr/>
        </p:nvGraphicFramePr>
        <p:xfrm>
          <a:off x="3366691" y="3789040"/>
          <a:ext cx="5532826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18"/>
          <p:cNvSpPr/>
          <p:nvPr/>
        </p:nvSpPr>
        <p:spPr>
          <a:xfrm>
            <a:off x="270347" y="1412776"/>
            <a:ext cx="8424936" cy="3024336"/>
          </a:xfrm>
          <a:prstGeom prst="rect">
            <a:avLst/>
          </a:prstGeom>
          <a:noFill/>
          <a:ln w="9528">
            <a:noFill/>
            <a:prstDash val="solid"/>
          </a:ln>
          <a:effectLst/>
        </p:spPr>
        <p:txBody>
          <a:bodyPr vert="horz" wrap="square" lIns="91440" tIns="45720" rIns="91440" bIns="45720" anchor="ctr" anchorCtr="1" compatLnSpc="1"/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проводится </a:t>
            </a: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министерством финансов Ростовской </a:t>
            </a: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области с 1 января 2020 года  </a:t>
            </a: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в </a:t>
            </a: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соответствии с </a:t>
            </a:r>
            <a:r>
              <a:rPr lang="ru-RU" sz="1200" b="1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Бюджетным кодексом </a:t>
            </a: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РФ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 smtClean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                  </a:t>
            </a:r>
            <a:r>
              <a:rPr lang="ru-RU" sz="1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Нормативная база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algn="just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           Постановление Правительства Ростовской области от 28.09.2020 №16 «</a:t>
            </a:r>
            <a:r>
              <a:rPr lang="ru-RU" sz="1200" b="1" dirty="0" smtClean="0">
                <a:solidFill>
                  <a:srgbClr val="000000"/>
                </a:solidFill>
                <a:latin typeface="Georgia"/>
                <a:cs typeface="Times New Roman" pitchFamily="18"/>
              </a:rPr>
              <a:t>О порядке                 осуществления </a:t>
            </a:r>
            <a:r>
              <a:rPr lang="ru-RU" sz="1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  <a:cs typeface="Times New Roman" pitchFamily="18"/>
              </a:rPr>
              <a:t>оценки долговой устойчивости </a:t>
            </a:r>
            <a:r>
              <a:rPr lang="ru-RU" sz="1200" b="1" dirty="0" smtClean="0">
                <a:solidFill>
                  <a:srgbClr val="000000"/>
                </a:solidFill>
                <a:latin typeface="Georgia"/>
                <a:cs typeface="Times New Roman" pitchFamily="18"/>
              </a:rPr>
              <a:t>муниципальных образований Ростовской области 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dirty="0" smtClean="0">
                <a:solidFill>
                  <a:srgbClr val="000000"/>
                </a:solidFill>
                <a:latin typeface="Georgia"/>
                <a:cs typeface="Times New Roman" pitchFamily="18"/>
              </a:rPr>
              <a:t>            Приказ министерства финансов Ростовской  области от 30.09.2020 № 187 «Об осуществлении оценки долговой устойчивости муниципальных образований Ростовской области  </a:t>
            </a: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 smtClean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i="0" u="none" strike="noStrike" kern="1200" cap="none" spc="0" baseline="0" dirty="0" smtClean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1" dirty="0" smtClean="0">
              <a:solidFill>
                <a:srgbClr val="000000"/>
              </a:solidFill>
              <a:latin typeface="Georgia"/>
              <a:cs typeface="Times New Roman" pitchFamily="18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Times New Roman" pitchFamily="18"/>
            </a:endParaRPr>
          </a:p>
        </p:txBody>
      </p:sp>
      <p:pic>
        <p:nvPicPr>
          <p:cNvPr id="38" name="Рисунок 37" descr="0320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4363" y="1916832"/>
            <a:ext cx="519351" cy="35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" name="Рисунок 38" descr="pngeg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371" y="2348880"/>
            <a:ext cx="267504" cy="267504"/>
          </a:xfrm>
          <a:prstGeom prst="rect">
            <a:avLst/>
          </a:prstGeom>
        </p:spPr>
      </p:pic>
      <p:pic>
        <p:nvPicPr>
          <p:cNvPr id="40" name="Рисунок 39" descr="pngeg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371" y="2924944"/>
            <a:ext cx="267504" cy="267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bg>
      <p:bgPr>
        <a:blipFill dpi="0" rotWithShape="1">
          <a:blip r:embed="rId2" cstate="print">
            <a:alphaModFix amt="5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CA77972-A613-482E-80D8-B1BC16F0B34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2466" name="Picture 2" descr="8c81b81a-0188-4f0a-ae66-51333f05cf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331" y="3717032"/>
            <a:ext cx="4104456" cy="2808312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>
            <a:bevelT prst="slope"/>
          </a:sp3d>
        </p:spPr>
      </p:pic>
      <p:pic>
        <p:nvPicPr>
          <p:cNvPr id="62468" name="Picture 4" descr="DSC_59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6811" y="692696"/>
            <a:ext cx="4320480" cy="2880320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</p:pic>
      <p:pic>
        <p:nvPicPr>
          <p:cNvPr id="62470" name="Picture 6" descr="ecedd7ca-9c5d-4693-a11d-637cd0022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331" y="692696"/>
            <a:ext cx="4104456" cy="28803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19046">
            <a:solidFill>
              <a:srgbClr val="FFFFFF">
                <a:alpha val="58000"/>
              </a:srgbClr>
            </a:solidFill>
            <a:prstDash val="solid"/>
          </a:ln>
          <a:scene3d>
            <a:camera prst="obliqueTopLeft"/>
            <a:lightRig rig="threePt" dir="t"/>
          </a:scene3d>
          <a:sp3d prstMaterial="matte">
            <a:bevelT prst="relaxedInset"/>
            <a:bevelB prst="slope"/>
          </a:sp3d>
        </p:spPr>
      </p:pic>
      <p:pic>
        <p:nvPicPr>
          <p:cNvPr id="62474" name="Picture 10" descr="DSC_01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46811" y="3717032"/>
            <a:ext cx="4248472" cy="2808312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 z="-6350"/>
        </p:spPr>
      </p:pic>
      <p:pic>
        <p:nvPicPr>
          <p:cNvPr id="9" name="Picture 10" descr="DSC_01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99211" y="3869432"/>
            <a:ext cx="4248472" cy="2808312"/>
          </a:xfrm>
          <a:prstGeom prst="rect">
            <a:avLst/>
          </a:prstGeom>
          <a:noFill/>
          <a:scene3d>
            <a:camera prst="obliqueTopLeft"/>
            <a:lightRig rig="threePt" dir="t"/>
          </a:scene3d>
          <a:sp3d z="-6350"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C4FD2F-088A-4A5B-82DB-4157ACCDEFD2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34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Рисунок 10" descr="kovyl-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000768"/>
            <a:ext cx="9037636" cy="8572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Капля 19"/>
          <p:cNvSpPr/>
          <p:nvPr/>
        </p:nvSpPr>
        <p:spPr>
          <a:xfrm flipH="1">
            <a:off x="4734845" y="548685"/>
            <a:ext cx="3888430" cy="271464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1"/>
                <a:arcTo wR="f51" hR="f52" stAng="f1" swAng="f1"/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  <a:ln w="19046">
            <a:solidFill>
              <a:srgbClr val="FFFFFF">
                <a:alpha val="28000"/>
              </a:srgb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sp>
        <p:nvSpPr>
          <p:cNvPr id="7" name="Капля 21"/>
          <p:cNvSpPr/>
          <p:nvPr/>
        </p:nvSpPr>
        <p:spPr>
          <a:xfrm rot="16">
            <a:off x="270351" y="548686"/>
            <a:ext cx="4000527" cy="26642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sqrt 2"/>
              <a:gd name="f9" fmla="val 100000"/>
              <a:gd name="f10" fmla="+- 0 0 -180"/>
              <a:gd name="f11" fmla="+- 0 0 -360"/>
              <a:gd name="f12" fmla="abs f3"/>
              <a:gd name="f13" fmla="abs f4"/>
              <a:gd name="f14" fmla="abs f5"/>
              <a:gd name="f15" fmla="+- 2700000 f1 0"/>
              <a:gd name="f16" fmla="*/ f10 f0 1"/>
              <a:gd name="f17" fmla="*/ f11 f0 1"/>
              <a:gd name="f18" fmla="?: f12 f3 1"/>
              <a:gd name="f19" fmla="?: f13 f4 1"/>
              <a:gd name="f20" fmla="?: f14 f5 1"/>
              <a:gd name="f21" fmla="+- f15 0 f1"/>
              <a:gd name="f22" fmla="*/ f16 1 f2"/>
              <a:gd name="f23" fmla="*/ f17 1 f2"/>
              <a:gd name="f24" fmla="*/ f18 1 21600"/>
              <a:gd name="f25" fmla="*/ f19 1 21600"/>
              <a:gd name="f26" fmla="*/ 21600 f18 1"/>
              <a:gd name="f27" fmla="*/ 21600 f19 1"/>
              <a:gd name="f28" fmla="+- f21 f1 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*/ f28 f7 1"/>
              <a:gd name="f35" fmla="val f32"/>
              <a:gd name="f36" fmla="val f33"/>
              <a:gd name="f37" fmla="*/ f34 1 f0"/>
              <a:gd name="f38" fmla="*/ f6 f31 1"/>
              <a:gd name="f39" fmla="+- f36 0 f6"/>
              <a:gd name="f40" fmla="+- f35 0 f6"/>
              <a:gd name="f41" fmla="+- 0 0 f37"/>
              <a:gd name="f42" fmla="*/ f35 f31 1"/>
              <a:gd name="f43" fmla="*/ f39 1 2"/>
              <a:gd name="f44" fmla="*/ f40 1 2"/>
              <a:gd name="f45" fmla="+- 0 0 f41"/>
              <a:gd name="f46" fmla="+- f6 f43 0"/>
              <a:gd name="f47" fmla="+- f6 f44 0"/>
              <a:gd name="f48" fmla="*/ f44 f8 1"/>
              <a:gd name="f49" fmla="*/ f43 f8 1"/>
              <a:gd name="f50" fmla="*/ f45 f0 1"/>
              <a:gd name="f51" fmla="*/ f44 f31 1"/>
              <a:gd name="f52" fmla="*/ f43 f31 1"/>
              <a:gd name="f53" fmla="*/ f48 f9 1"/>
              <a:gd name="f54" fmla="*/ f49 f9 1"/>
              <a:gd name="f55" fmla="*/ f50 1 f7"/>
              <a:gd name="f56" fmla="*/ f46 f31 1"/>
              <a:gd name="f57" fmla="*/ f53 1 100000"/>
              <a:gd name="f58" fmla="*/ f54 1 100000"/>
              <a:gd name="f59" fmla="+- f55 0 f1"/>
              <a:gd name="f60" fmla="cos 1 f59"/>
              <a:gd name="f61" fmla="sin 1 f59"/>
              <a:gd name="f62" fmla="+- 0 0 f60"/>
              <a:gd name="f63" fmla="+- 0 0 f61"/>
              <a:gd name="f64" fmla="+- 0 0 f62"/>
              <a:gd name="f65" fmla="+- 0 0 f63"/>
              <a:gd name="f66" fmla="val f64"/>
              <a:gd name="f67" fmla="val f65"/>
              <a:gd name="f68" fmla="*/ f66 f57 1"/>
              <a:gd name="f69" fmla="*/ f67 f58 1"/>
              <a:gd name="f70" fmla="*/ f66 f44 1"/>
              <a:gd name="f71" fmla="*/ f67 f43 1"/>
              <a:gd name="f72" fmla="+- f47 f68 0"/>
              <a:gd name="f73" fmla="+- f46 0 f69"/>
              <a:gd name="f74" fmla="+- f47 0 f70"/>
              <a:gd name="f75" fmla="+- f47 f70 0"/>
              <a:gd name="f76" fmla="+- f46 0 f71"/>
              <a:gd name="f77" fmla="+- f46 f71 0"/>
              <a:gd name="f78" fmla="+- f47 f72 0"/>
              <a:gd name="f79" fmla="+- f46 f73 0"/>
              <a:gd name="f80" fmla="*/ f74 f31 1"/>
              <a:gd name="f81" fmla="*/ f76 f31 1"/>
              <a:gd name="f82" fmla="*/ f75 f31 1"/>
              <a:gd name="f83" fmla="*/ f77 f31 1"/>
              <a:gd name="f84" fmla="*/ f72 f31 1"/>
              <a:gd name="f85" fmla="*/ f73 f31 1"/>
              <a:gd name="f86" fmla="*/ f78 1 2"/>
              <a:gd name="f87" fmla="*/ f79 1 2"/>
              <a:gd name="f88" fmla="*/ f86 f31 1"/>
              <a:gd name="f89" fmla="*/ f87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82" y="f83"/>
              </a:cxn>
              <a:cxn ang="f29">
                <a:pos x="f80" y="f83"/>
              </a:cxn>
              <a:cxn ang="f30">
                <a:pos x="f80" y="f81"/>
              </a:cxn>
              <a:cxn ang="f30">
                <a:pos x="f84" y="f85"/>
              </a:cxn>
            </a:cxnLst>
            <a:rect l="f80" t="f81" r="f82" b="f83"/>
            <a:pathLst>
              <a:path>
                <a:moveTo>
                  <a:pt x="f38" y="f56"/>
                </a:moveTo>
                <a:arcTo wR="f51" hR="f52" stAng="f0" swAng="f1"/>
                <a:quadBezTo>
                  <a:pt x="f88" y="f38"/>
                  <a:pt x="f84" y="f85"/>
                </a:quadBezTo>
                <a:quadBezTo>
                  <a:pt x="f42" y="f89"/>
                  <a:pt x="f42" y="f56"/>
                </a:quadBezTo>
                <a:arcTo wR="f51" hR="f52" stAng="f6" swAng="f1"/>
                <a:arcTo wR="f51" hR="f52" stAng="f1" swAng="f1"/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  <a:ln w="19046">
            <a:solidFill>
              <a:srgbClr val="FFFFFF">
                <a:alpha val="58000"/>
              </a:srgbClr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Georgia"/>
            </a:endParaRPr>
          </a:p>
        </p:txBody>
      </p:sp>
      <p:pic>
        <p:nvPicPr>
          <p:cNvPr id="9" name="Рисунок 24" descr="4846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4562453" y="3474647"/>
            <a:ext cx="4475183" cy="2980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58e915beeb97430e819064f2 (1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18620" y="2060847"/>
            <a:ext cx="3810003" cy="3810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5ea14cd-72c4-457d-98d7-7125bb9d2c7b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6331" y="3573016"/>
            <a:ext cx="4392488" cy="2694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3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SC_568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355" y="764704"/>
            <a:ext cx="3960440" cy="25571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46">
            <a:solidFill>
              <a:srgbClr val="FFFFFF">
                <a:alpha val="58000"/>
              </a:srgbClr>
            </a:solidFill>
            <a:prstDash val="solid"/>
          </a:ln>
        </p:spPr>
      </p:pic>
      <p:pic>
        <p:nvPicPr>
          <p:cNvPr id="60418" name="Picture 2" descr="G5jAcEu-HT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6811" y="764704"/>
            <a:ext cx="4248472" cy="2520280"/>
          </a:xfrm>
          <a:prstGeom prst="rect">
            <a:avLst/>
          </a:prstGeom>
          <a:noFill/>
          <a:effectLst>
            <a:outerShdw blurRad="431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0420" name="Picture 4" descr="DSC_56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355" y="3501008"/>
            <a:ext cx="3960440" cy="2880320"/>
          </a:xfrm>
          <a:prstGeom prst="rect">
            <a:avLst/>
          </a:prstGeom>
          <a:noFill/>
          <a:effectLst>
            <a:outerShdw blurRad="4318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Рисунок 11" descr="DSC_570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46811" y="3501008"/>
            <a:ext cx="419434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8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bg>
      <p:bgPr>
        <a:blipFill>
          <a:blip r:embed="rId2" r:link="rId3" cstate="print">
            <a:alphaModFix amt="82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EF8982-37F7-42FB-8808-704E7F9494BD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36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86225" y="260347"/>
            <a:ext cx="214317" cy="315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4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2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A2C393-4BB4-4104-ACB7-8948DE6ADC9F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5448296" y="928692"/>
            <a:ext cx="307181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11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sp>
        <p:nvSpPr>
          <p:cNvPr id="6" name="Прямоугольник 18"/>
          <p:cNvSpPr/>
          <p:nvPr/>
        </p:nvSpPr>
        <p:spPr>
          <a:xfrm>
            <a:off x="232541" y="500039"/>
            <a:ext cx="8640759" cy="1022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Основные параметры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Аксайского района на 20</a:t>
            </a:r>
            <a:r>
              <a:rPr lang="en-US" sz="31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/>
              </a:rPr>
              <a:t>2</a:t>
            </a:r>
            <a:r>
              <a:rPr lang="ru-RU" sz="3100" b="1" kern="0" dirty="0" smtClean="0">
                <a:solidFill>
                  <a:srgbClr val="000099"/>
                </a:solidFill>
                <a:latin typeface="Georgia"/>
              </a:rPr>
              <a:t>4</a:t>
            </a:r>
            <a:r>
              <a:rPr lang="en-US" sz="31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/>
              </a:rPr>
              <a:t>-202</a:t>
            </a:r>
            <a:r>
              <a:rPr lang="ru-RU" sz="3100" b="1" kern="0" dirty="0" smtClean="0">
                <a:solidFill>
                  <a:srgbClr val="000099"/>
                </a:solidFill>
                <a:latin typeface="Georgia"/>
              </a:rPr>
              <a:t>5</a:t>
            </a:r>
            <a:r>
              <a:rPr lang="ru-RU" sz="31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/>
              </a:rPr>
              <a:t> </a:t>
            </a: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годы</a:t>
            </a:r>
          </a:p>
        </p:txBody>
      </p:sp>
      <p:sp>
        <p:nvSpPr>
          <p:cNvPr id="7" name="Прямоугольник 36"/>
          <p:cNvSpPr/>
          <p:nvPr/>
        </p:nvSpPr>
        <p:spPr>
          <a:xfrm>
            <a:off x="1566491" y="1500173"/>
            <a:ext cx="1309251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dirty="0">
                <a:solidFill>
                  <a:srgbClr val="166C1E"/>
                </a:solidFill>
                <a:uFillTx/>
                <a:latin typeface="Georgia"/>
              </a:rPr>
              <a:t>Доходы</a:t>
            </a:r>
          </a:p>
        </p:txBody>
      </p:sp>
      <p:sp>
        <p:nvSpPr>
          <p:cNvPr id="8" name="Прямоугольник 37"/>
          <p:cNvSpPr/>
          <p:nvPr/>
        </p:nvSpPr>
        <p:spPr>
          <a:xfrm>
            <a:off x="6102995" y="1484784"/>
            <a:ext cx="1428759" cy="50063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31859C"/>
                </a:solidFill>
                <a:uFillTx/>
                <a:latin typeface="Georgia"/>
              </a:rPr>
              <a:t>Расходы</a:t>
            </a:r>
          </a:p>
        </p:txBody>
      </p:sp>
      <p:sp>
        <p:nvSpPr>
          <p:cNvPr id="9" name="Прямоугольник 38"/>
          <p:cNvSpPr/>
          <p:nvPr/>
        </p:nvSpPr>
        <p:spPr>
          <a:xfrm>
            <a:off x="3875876" y="1571615"/>
            <a:ext cx="150875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млн. рублей</a:t>
            </a:r>
          </a:p>
        </p:txBody>
      </p:sp>
      <p:sp>
        <p:nvSpPr>
          <p:cNvPr id="10" name="Прямоугольник 42"/>
          <p:cNvSpPr/>
          <p:nvPr/>
        </p:nvSpPr>
        <p:spPr>
          <a:xfrm>
            <a:off x="161098" y="2214557"/>
            <a:ext cx="4286277" cy="710388"/>
          </a:xfrm>
          <a:prstGeom prst="rect">
            <a:avLst/>
          </a:prstGeom>
          <a:blipFill>
            <a:blip r:embed="rId4" r:link="rId5" cstate="print">
              <a:alphaModFix amt="28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Налог на доходы физических лиц –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848,1</a:t>
            </a:r>
            <a:r>
              <a:rPr lang="ru-RU" sz="1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Georgia"/>
              </a:rPr>
              <a:t>                          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906,3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1" name="Прямоугольник 43"/>
          <p:cNvSpPr/>
          <p:nvPr/>
        </p:nvSpPr>
        <p:spPr>
          <a:xfrm>
            <a:off x="198339" y="1844824"/>
            <a:ext cx="2016224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dirty="0" smtClean="0">
                <a:solidFill>
                  <a:srgbClr val="217134"/>
                </a:solidFill>
                <a:uFillTx/>
                <a:latin typeface="Georgia"/>
              </a:rPr>
              <a:t>2024 </a:t>
            </a:r>
            <a:r>
              <a:rPr lang="ru-RU" sz="1800" b="1" i="0" u="none" strike="noStrike" kern="1200" cap="none" spc="0" dirty="0">
                <a:solidFill>
                  <a:srgbClr val="217134"/>
                </a:solidFill>
                <a:uFillTx/>
                <a:latin typeface="Georgia"/>
              </a:rPr>
              <a:t>– 4 </a:t>
            </a:r>
            <a:r>
              <a:rPr lang="ru-RU" sz="1800" b="1" i="0" u="none" strike="noStrike" kern="1200" cap="none" spc="0" dirty="0" smtClean="0">
                <a:solidFill>
                  <a:srgbClr val="217134"/>
                </a:solidFill>
                <a:uFillTx/>
                <a:latin typeface="Georgia"/>
              </a:rPr>
              <a:t>933,4</a:t>
            </a:r>
            <a:endParaRPr lang="ru-RU" sz="1800" b="1" i="0" u="none" strike="noStrike" kern="1200" cap="none" spc="0" dirty="0">
              <a:solidFill>
                <a:srgbClr val="217134"/>
              </a:solidFill>
              <a:uFillTx/>
              <a:latin typeface="Georgia"/>
            </a:endParaRPr>
          </a:p>
        </p:txBody>
      </p:sp>
      <p:sp>
        <p:nvSpPr>
          <p:cNvPr id="12" name="Прямоугольник 44"/>
          <p:cNvSpPr/>
          <p:nvPr/>
        </p:nvSpPr>
        <p:spPr>
          <a:xfrm>
            <a:off x="2430584" y="1785923"/>
            <a:ext cx="1944215" cy="56295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dirty="0" smtClean="0">
                <a:solidFill>
                  <a:srgbClr val="1E5C34"/>
                </a:solidFill>
                <a:uFillTx/>
                <a:latin typeface="Georgia"/>
              </a:rPr>
              <a:t>2025 </a:t>
            </a:r>
            <a:r>
              <a:rPr lang="ru-RU" sz="1800" b="1" i="0" u="none" strike="noStrike" kern="1200" cap="none" spc="0" dirty="0">
                <a:solidFill>
                  <a:srgbClr val="1E5C34"/>
                </a:solidFill>
                <a:uFillTx/>
                <a:latin typeface="Georgia"/>
              </a:rPr>
              <a:t>– </a:t>
            </a:r>
            <a:r>
              <a:rPr lang="ru-RU" sz="1800" b="1" i="0" u="none" strike="noStrike" kern="1200" cap="none" spc="0" dirty="0" smtClean="0">
                <a:solidFill>
                  <a:srgbClr val="1E5C34"/>
                </a:solidFill>
                <a:uFillTx/>
                <a:latin typeface="Georgia"/>
              </a:rPr>
              <a:t>4 187,1</a:t>
            </a:r>
            <a:endParaRPr lang="ru-RU" sz="1800" b="1" i="0" u="none" strike="noStrike" kern="1200" cap="none" spc="0" dirty="0">
              <a:solidFill>
                <a:srgbClr val="1E5C34"/>
              </a:solidFill>
              <a:uFillTx/>
              <a:latin typeface="Georgia"/>
            </a:endParaRPr>
          </a:p>
        </p:txBody>
      </p:sp>
      <p:sp>
        <p:nvSpPr>
          <p:cNvPr id="13" name="Прямоугольник 45"/>
          <p:cNvSpPr/>
          <p:nvPr/>
        </p:nvSpPr>
        <p:spPr>
          <a:xfrm>
            <a:off x="161098" y="2996955"/>
            <a:ext cx="4286277" cy="576062"/>
          </a:xfrm>
          <a:prstGeom prst="rect">
            <a:avLst/>
          </a:prstGeom>
          <a:blipFill>
            <a:blip r:embed="rId6" r:link="rId7" cstate="print">
              <a:alphaModFix amt="41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Акцизы на нефтепродукты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29,1                                29,1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4" name="Прямоугольник 46"/>
          <p:cNvSpPr/>
          <p:nvPr/>
        </p:nvSpPr>
        <p:spPr>
          <a:xfrm>
            <a:off x="161098" y="3645026"/>
            <a:ext cx="4286277" cy="576062"/>
          </a:xfrm>
          <a:prstGeom prst="rect">
            <a:avLst/>
          </a:prstGeom>
          <a:blipFill>
            <a:blip r:embed="rId8" r:link="rId9" cstate="print">
              <a:alphaModFix amt="64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Налоги на совокупный доход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157,5                           161,9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5" name="Прямоугольник 47"/>
          <p:cNvSpPr/>
          <p:nvPr/>
        </p:nvSpPr>
        <p:spPr>
          <a:xfrm>
            <a:off x="126333" y="4941170"/>
            <a:ext cx="4321052" cy="488097"/>
          </a:xfrm>
          <a:prstGeom prst="rect">
            <a:avLst/>
          </a:prstGeom>
          <a:blipFill>
            <a:blip r:embed="rId10" r:link="rId11" cstate="print">
              <a:alphaModFix amt="39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Государственная пошлина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30,9                              31,6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6" name="Прямоугольник 48"/>
          <p:cNvSpPr/>
          <p:nvPr/>
        </p:nvSpPr>
        <p:spPr>
          <a:xfrm>
            <a:off x="161098" y="5500701"/>
            <a:ext cx="4286277" cy="642942"/>
          </a:xfrm>
          <a:prstGeom prst="rect">
            <a:avLst/>
          </a:prstGeom>
          <a:blipFill>
            <a:blip r:embed="rId12" r:link="rId13" cstate="print">
              <a:alphaModFix amt="39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Неналоговые доходы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184,7                               193,1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7" name="Прямоугольник 49"/>
          <p:cNvSpPr/>
          <p:nvPr/>
        </p:nvSpPr>
        <p:spPr>
          <a:xfrm>
            <a:off x="161098" y="6215085"/>
            <a:ext cx="4286277" cy="500067"/>
          </a:xfrm>
          <a:prstGeom prst="rect">
            <a:avLst/>
          </a:prstGeom>
          <a:blipFill>
            <a:blip r:embed="rId14" r:link="rId15" cstate="print">
              <a:alphaModFix amt="31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Безвозмездные поступления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3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584,9                          2 763,0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18" name="Прямоугольник 50"/>
          <p:cNvSpPr/>
          <p:nvPr/>
        </p:nvSpPr>
        <p:spPr>
          <a:xfrm>
            <a:off x="4662835" y="2214557"/>
            <a:ext cx="4213702" cy="710387"/>
          </a:xfrm>
          <a:prstGeom prst="rect">
            <a:avLst/>
          </a:prstGeom>
          <a:blipFill>
            <a:blip r:embed="rId16" r:link="rId17" cstate="print">
              <a:alphaModFix amt="44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Georgia"/>
              </a:rPr>
              <a:t>Социальная политика </a:t>
            </a:r>
            <a:r>
              <a:rPr lang="ru-RU" sz="1800" b="0" i="0" u="none" strike="noStrike" kern="1200" cap="none" spc="0" baseline="0" dirty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kern="0" dirty="0" smtClean="0">
                <a:solidFill>
                  <a:schemeClr val="tx2">
                    <a:lumMod val="75000"/>
                  </a:schemeClr>
                </a:solidFill>
                <a:latin typeface="Georgia"/>
              </a:rPr>
              <a:t>1 255,4</a:t>
            </a:r>
            <a:r>
              <a:rPr lang="ru-RU" sz="1800" b="0" i="0" u="none" strike="noStrike" kern="1200" cap="none" spc="0" baseline="0" dirty="0" smtClean="0">
                <a:solidFill>
                  <a:schemeClr val="tx2">
                    <a:lumMod val="75000"/>
                  </a:schemeClr>
                </a:solidFill>
                <a:uFillTx/>
                <a:latin typeface="Georgia"/>
              </a:rPr>
              <a:t>                             770,5</a:t>
            </a:r>
            <a:endParaRPr lang="ru-RU" sz="1800" b="0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Georgia"/>
            </a:endParaRPr>
          </a:p>
        </p:txBody>
      </p:sp>
      <p:sp>
        <p:nvSpPr>
          <p:cNvPr id="19" name="Прямоугольник 51"/>
          <p:cNvSpPr/>
          <p:nvPr/>
        </p:nvSpPr>
        <p:spPr>
          <a:xfrm>
            <a:off x="4518819" y="1785923"/>
            <a:ext cx="1944216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2024 -4 907,2</a:t>
            </a:r>
            <a:endParaRPr lang="ru-RU" sz="18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0" name="Прямоугольник 52"/>
          <p:cNvSpPr/>
          <p:nvPr/>
        </p:nvSpPr>
        <p:spPr>
          <a:xfrm>
            <a:off x="6967091" y="1785923"/>
            <a:ext cx="1838004" cy="42862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 smtClean="0">
                <a:solidFill>
                  <a:srgbClr val="31859C"/>
                </a:solidFill>
                <a:uFillTx/>
                <a:latin typeface="Georgia"/>
              </a:rPr>
              <a:t>2025-4</a:t>
            </a:r>
            <a:r>
              <a:rPr lang="ru-RU" sz="1800" b="1" i="0" u="none" strike="noStrike" kern="1200" cap="none" spc="0" dirty="0" smtClean="0">
                <a:solidFill>
                  <a:srgbClr val="31859C"/>
                </a:solidFill>
                <a:uFillTx/>
                <a:latin typeface="Georgia"/>
              </a:rPr>
              <a:t>  149,4</a:t>
            </a:r>
            <a:endParaRPr lang="ru-RU" sz="1800" b="1" i="0" u="none" strike="noStrike" kern="1200" cap="none" spc="0" baseline="0" dirty="0">
              <a:solidFill>
                <a:srgbClr val="31859C"/>
              </a:solidFill>
              <a:uFillTx/>
              <a:latin typeface="Georgia"/>
            </a:endParaRPr>
          </a:p>
        </p:txBody>
      </p:sp>
      <p:sp>
        <p:nvSpPr>
          <p:cNvPr id="21" name="Прямоугольник 53"/>
          <p:cNvSpPr/>
          <p:nvPr/>
        </p:nvSpPr>
        <p:spPr>
          <a:xfrm>
            <a:off x="4662836" y="2996952"/>
            <a:ext cx="4176464" cy="643512"/>
          </a:xfrm>
          <a:prstGeom prst="rect">
            <a:avLst/>
          </a:prstGeom>
          <a:blipFill>
            <a:blip r:embed="rId18" r:link="rId19" cstate="print">
              <a:alphaModFix amt="28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Образование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kern="0" dirty="0" smtClean="0">
                <a:solidFill>
                  <a:srgbClr val="000000"/>
                </a:solidFill>
                <a:latin typeface="Georgia"/>
              </a:rPr>
              <a:t>2 645,2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2</a:t>
            </a:r>
            <a:r>
              <a:rPr lang="ru-RU" sz="1800" b="0" i="0" u="none" strike="noStrike" kern="1200" cap="none" spc="0" dirty="0" smtClean="0">
                <a:solidFill>
                  <a:srgbClr val="000000"/>
                </a:solidFill>
                <a:uFillTx/>
                <a:latin typeface="Georgia"/>
              </a:rPr>
              <a:t> 342,2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2" name="Прямоугольник 54"/>
          <p:cNvSpPr/>
          <p:nvPr/>
        </p:nvSpPr>
        <p:spPr>
          <a:xfrm>
            <a:off x="4662835" y="3714749"/>
            <a:ext cx="4213702" cy="506339"/>
          </a:xfrm>
          <a:prstGeom prst="rect">
            <a:avLst/>
          </a:prstGeom>
          <a:blipFill>
            <a:blip r:embed="rId20" r:link="rId21" cstate="print">
              <a:alphaModFix amt="47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Жилищно-коммунальное хозяйство 414,1                             130,1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3" name="Прямоугольник 55"/>
          <p:cNvSpPr/>
          <p:nvPr/>
        </p:nvSpPr>
        <p:spPr>
          <a:xfrm>
            <a:off x="4662835" y="4293096"/>
            <a:ext cx="4248472" cy="571500"/>
          </a:xfrm>
          <a:prstGeom prst="rect">
            <a:avLst/>
          </a:prstGeom>
          <a:blipFill>
            <a:blip r:embed="rId22" r:link="rId23" cstate="print">
              <a:alphaModFix amt="58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Культура, кинематография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0000"/>
                </a:solidFill>
                <a:latin typeface="Georgia"/>
              </a:rPr>
              <a:t>124,0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       135,7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4" name="Прямоугольник 56"/>
          <p:cNvSpPr/>
          <p:nvPr/>
        </p:nvSpPr>
        <p:spPr>
          <a:xfrm>
            <a:off x="4662835" y="4941168"/>
            <a:ext cx="4248471" cy="572075"/>
          </a:xfrm>
          <a:prstGeom prst="rect">
            <a:avLst/>
          </a:prstGeom>
          <a:blipFill>
            <a:blip r:embed="rId24" r:link="rId25" cstate="print">
              <a:alphaModFix amt="47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Дорожный фонд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dirty="0" smtClean="0">
                <a:solidFill>
                  <a:srgbClr val="000000"/>
                </a:solidFill>
                <a:latin typeface="Georgia"/>
              </a:rPr>
              <a:t>144,1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     414,3                                     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5" name="Прямоугольник 57"/>
          <p:cNvSpPr/>
          <p:nvPr/>
        </p:nvSpPr>
        <p:spPr>
          <a:xfrm>
            <a:off x="4662835" y="5589240"/>
            <a:ext cx="4215410" cy="572075"/>
          </a:xfrm>
          <a:prstGeom prst="rect">
            <a:avLst/>
          </a:prstGeom>
          <a:blipFill>
            <a:blip r:embed="rId26" r:link="rId27" cstate="print">
              <a:alphaModFix amt="60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Сельское хозяйство 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–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kern="0" dirty="0" smtClean="0">
                <a:solidFill>
                  <a:srgbClr val="000000"/>
                </a:solidFill>
                <a:latin typeface="Georgia"/>
              </a:rPr>
              <a:t>13,2</a:t>
            </a: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                                     10,2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6" name="Прямоугольник 58"/>
          <p:cNvSpPr/>
          <p:nvPr/>
        </p:nvSpPr>
        <p:spPr>
          <a:xfrm>
            <a:off x="4662835" y="6237312"/>
            <a:ext cx="4213702" cy="477839"/>
          </a:xfrm>
          <a:prstGeom prst="rect">
            <a:avLst/>
          </a:prstGeom>
          <a:blipFill>
            <a:blip r:embed="rId28" r:link="rId29" cstate="print">
              <a:alphaModFix amt="60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Иные расходы 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1 118,7                                    332,6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26333" y="4365107"/>
            <a:ext cx="4320475" cy="432044"/>
          </a:xfrm>
          <a:prstGeom prst="rect">
            <a:avLst/>
          </a:prstGeom>
          <a:blipFill>
            <a:blip r:embed="rId30" r:link="rId31" cstate="print">
              <a:alphaModFix amt="39000"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</a:rPr>
              <a:t>Транспортный налог–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 smtClean="0">
                <a:solidFill>
                  <a:srgbClr val="000000"/>
                </a:solidFill>
                <a:uFillTx/>
                <a:latin typeface="Georgia"/>
              </a:rPr>
              <a:t>98,2                             102,1</a:t>
            </a: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9657" y="2492896"/>
            <a:ext cx="1299162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3108" y="2457810"/>
            <a:ext cx="1404024" cy="118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4366" y="2040100"/>
            <a:ext cx="1495290" cy="1676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8799" y="2127983"/>
            <a:ext cx="1495290" cy="158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03432" y="2131518"/>
            <a:ext cx="1443508" cy="15855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49"/>
          <p:cNvSpPr/>
          <p:nvPr/>
        </p:nvSpPr>
        <p:spPr>
          <a:xfrm>
            <a:off x="1121859" y="1700811"/>
            <a:ext cx="1280333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2023 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год</a:t>
            </a:r>
          </a:p>
        </p:txBody>
      </p:sp>
      <p:sp>
        <p:nvSpPr>
          <p:cNvPr id="9" name="Rectangle 50"/>
          <p:cNvSpPr/>
          <p:nvPr/>
        </p:nvSpPr>
        <p:spPr>
          <a:xfrm>
            <a:off x="3798737" y="1700811"/>
            <a:ext cx="1281897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2024 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год</a:t>
            </a:r>
          </a:p>
        </p:txBody>
      </p:sp>
      <p:sp>
        <p:nvSpPr>
          <p:cNvPr id="10" name="Rectangle 51"/>
          <p:cNvSpPr/>
          <p:nvPr/>
        </p:nvSpPr>
        <p:spPr>
          <a:xfrm>
            <a:off x="6679061" y="1628802"/>
            <a:ext cx="1281906" cy="43204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2025 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Arial"/>
                <a:cs typeface="Arial"/>
              </a:rPr>
              <a:t>год</a:t>
            </a:r>
          </a:p>
        </p:txBody>
      </p:sp>
      <p:sp>
        <p:nvSpPr>
          <p:cNvPr id="11" name="Rectangle 52"/>
          <p:cNvSpPr/>
          <p:nvPr/>
        </p:nvSpPr>
        <p:spPr>
          <a:xfrm>
            <a:off x="247902" y="3732215"/>
            <a:ext cx="1514118" cy="115252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6 009,2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80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Доходы</a:t>
            </a:r>
          </a:p>
        </p:txBody>
      </p:sp>
      <p:sp>
        <p:nvSpPr>
          <p:cNvPr id="12" name="Rectangle 53"/>
          <p:cNvSpPr/>
          <p:nvPr/>
        </p:nvSpPr>
        <p:spPr>
          <a:xfrm>
            <a:off x="1724366" y="3644898"/>
            <a:ext cx="1495290" cy="1296984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6 036,3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Расходы</a:t>
            </a:r>
          </a:p>
        </p:txBody>
      </p:sp>
      <p:sp>
        <p:nvSpPr>
          <p:cNvPr id="13" name="Rectangle 54"/>
          <p:cNvSpPr/>
          <p:nvPr/>
        </p:nvSpPr>
        <p:spPr>
          <a:xfrm>
            <a:off x="3119237" y="3684583"/>
            <a:ext cx="1470181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4</a:t>
            </a:r>
            <a:r>
              <a:rPr lang="ru-RU" sz="2000" b="1" i="0" u="none" strike="noStrike" kern="1200" cap="none" spc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 933,4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3E7911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Доходы</a:t>
            </a:r>
          </a:p>
        </p:txBody>
      </p:sp>
      <p:sp>
        <p:nvSpPr>
          <p:cNvPr id="14" name="Rectangle 55"/>
          <p:cNvSpPr/>
          <p:nvPr/>
        </p:nvSpPr>
        <p:spPr>
          <a:xfrm>
            <a:off x="4462336" y="3716341"/>
            <a:ext cx="1496854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4 907,2</a:t>
            </a: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Расходы</a:t>
            </a:r>
          </a:p>
        </p:txBody>
      </p:sp>
      <p:sp>
        <p:nvSpPr>
          <p:cNvPr id="15" name="Rectangle 56"/>
          <p:cNvSpPr/>
          <p:nvPr/>
        </p:nvSpPr>
        <p:spPr>
          <a:xfrm>
            <a:off x="5719133" y="3698876"/>
            <a:ext cx="1702402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4 187,1</a:t>
            </a:r>
            <a:endParaRPr lang="ru-RU" sz="2000" b="1" i="0" u="none" strike="noStrike" kern="1200" cap="none" spc="0" baseline="0" dirty="0">
              <a:solidFill>
                <a:srgbClr val="000066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3E7911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Доходы</a:t>
            </a:r>
          </a:p>
        </p:txBody>
      </p:sp>
      <p:sp>
        <p:nvSpPr>
          <p:cNvPr id="16" name="Rectangle 57"/>
          <p:cNvSpPr/>
          <p:nvPr/>
        </p:nvSpPr>
        <p:spPr>
          <a:xfrm>
            <a:off x="7077913" y="3681410"/>
            <a:ext cx="1694556" cy="1225552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 smtClean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4 149,4</a:t>
            </a:r>
            <a:endParaRPr lang="ru-RU" sz="2000" b="1" i="0" u="none" strike="noStrike" kern="1200" cap="none" spc="0" baseline="0" dirty="0">
              <a:solidFill>
                <a:srgbClr val="000066"/>
              </a:solidFill>
              <a:effectLst>
                <a:outerShdw dist="38096" dir="2700000">
                  <a:srgbClr val="C0C0C0"/>
                </a:outerShdw>
              </a:effectLst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млн.руб.</a:t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/>
            </a:r>
            <a:br>
              <a:rPr lang="ru-RU" sz="2000" b="1" i="0" u="none" strike="noStrike" kern="1200" cap="none" spc="0" baseline="0" dirty="0">
                <a:solidFill>
                  <a:srgbClr val="000066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</a:br>
            <a:r>
              <a:rPr lang="ru-RU" sz="2000" b="1" i="0" u="none" strike="noStrike" kern="1200" cap="none" spc="0" baseline="0" dirty="0">
                <a:solidFill>
                  <a:srgbClr val="FF6600"/>
                </a:solidFill>
                <a:effectLst>
                  <a:outerShdw dist="38096" dir="2700000">
                    <a:srgbClr val="C0C0C0"/>
                  </a:outerShdw>
                </a:effectLst>
                <a:uFillTx/>
                <a:latin typeface="Georgia"/>
                <a:cs typeface="Arial"/>
              </a:rPr>
              <a:t>Расходы</a:t>
            </a:r>
          </a:p>
        </p:txBody>
      </p:sp>
      <p:sp>
        <p:nvSpPr>
          <p:cNvPr id="17" name="Line 58"/>
          <p:cNvSpPr/>
          <p:nvPr/>
        </p:nvSpPr>
        <p:spPr>
          <a:xfrm>
            <a:off x="0" y="4941893"/>
            <a:ext cx="9037636" cy="7143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180"/>
              <a:gd name="f8" fmla="+- 0 0 -360"/>
              <a:gd name="f9" fmla="abs f3"/>
              <a:gd name="f10" fmla="abs f4"/>
              <a:gd name="f11" fmla="abs f5"/>
              <a:gd name="f12" fmla="*/ f7 f0 1"/>
              <a:gd name="f13" fmla="*/ f8 f0 1"/>
              <a:gd name="f14" fmla="?: f9 f3 1"/>
              <a:gd name="f15" fmla="?: f10 f4 1"/>
              <a:gd name="f16" fmla="?: f11 f5 1"/>
              <a:gd name="f17" fmla="*/ f12 1 f2"/>
              <a:gd name="f18" fmla="*/ f13 1 f2"/>
              <a:gd name="f19" fmla="*/ f14 1 21600"/>
              <a:gd name="f20" fmla="*/ f15 1 21600"/>
              <a:gd name="f21" fmla="*/ 21600 f14 1"/>
              <a:gd name="f22" fmla="*/ 21600 f15 1"/>
              <a:gd name="f23" fmla="+- f17 0 f1"/>
              <a:gd name="f24" fmla="+- f18 0 f1"/>
              <a:gd name="f25" fmla="min f20 f19"/>
              <a:gd name="f26" fmla="*/ f21 1 f16"/>
              <a:gd name="f27" fmla="*/ f22 1 f16"/>
              <a:gd name="f28" fmla="val f26"/>
              <a:gd name="f29" fmla="val f27"/>
              <a:gd name="f30" fmla="*/ f6 f25 1"/>
              <a:gd name="f31" fmla="*/ f28 f25 1"/>
              <a:gd name="f32" fmla="*/ f29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30" y="f30"/>
              </a:cxn>
              <a:cxn ang="f24">
                <a:pos x="f31" y="f32"/>
              </a:cxn>
            </a:cxnLst>
            <a:rect l="f30" t="f30" r="f31" b="f32"/>
            <a:pathLst>
              <a:path>
                <a:moveTo>
                  <a:pt x="f30" y="f30"/>
                </a:moveTo>
                <a:lnTo>
                  <a:pt x="f31" y="f32"/>
                </a:lnTo>
              </a:path>
            </a:pathLst>
          </a:custGeom>
          <a:noFill/>
          <a:ln w="60322">
            <a:solidFill>
              <a:srgbClr val="EEECE1"/>
            </a:solidFill>
            <a:prstDash val="solid"/>
            <a:round/>
          </a:ln>
        </p:spPr>
        <p:txBody>
          <a:bodyPr vert="horz" wrap="non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sp>
        <p:nvSpPr>
          <p:cNvPr id="18" name="AutoShape 61"/>
          <p:cNvSpPr/>
          <p:nvPr/>
        </p:nvSpPr>
        <p:spPr>
          <a:xfrm>
            <a:off x="50209" y="4973641"/>
            <a:ext cx="2668932" cy="914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9803"/>
            </a:srgbClr>
          </a:solidFill>
          <a:ln w="9528">
            <a:solidFill>
              <a:srgbClr val="EEECE1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FF"/>
              </a:solidFill>
              <a:uFillTx/>
              <a:latin typeface="Arial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dirty="0">
                <a:solidFill>
                  <a:srgbClr val="0000FF"/>
                </a:solidFill>
                <a:uFillTx/>
                <a:latin typeface="Georgia"/>
                <a:cs typeface="Times New Roman" pitchFamily="18"/>
              </a:rPr>
              <a:t>Дефицит</a:t>
            </a:r>
            <a:r>
              <a:rPr lang="ru-RU" sz="2000" b="1" i="0" u="none" strike="noStrike" kern="1200" cap="none" spc="0" baseline="0" dirty="0">
                <a:solidFill>
                  <a:srgbClr val="0000FF"/>
                </a:solidFill>
                <a:uFillTx/>
                <a:latin typeface="Georgia"/>
                <a:cs typeface="Times New Roman" pitchFamily="18"/>
              </a:rPr>
              <a:t> </a:t>
            </a:r>
            <a:r>
              <a:rPr lang="ru-RU" sz="2000" b="1" dirty="0" smtClean="0">
                <a:solidFill>
                  <a:srgbClr val="0000FF"/>
                </a:solidFill>
                <a:latin typeface="Georgia"/>
                <a:cs typeface="Times New Roman" pitchFamily="18"/>
              </a:rPr>
              <a:t>27,1</a:t>
            </a:r>
            <a:endParaRPr lang="ru-RU" sz="2000" b="1" i="0" u="none" strike="noStrike" kern="1200" cap="none" spc="0" dirty="0">
              <a:solidFill>
                <a:srgbClr val="0000FF"/>
              </a:solidFill>
              <a:uFillTx/>
              <a:latin typeface="Georgia"/>
              <a:cs typeface="Times New Roman" pitchFamily="18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uFillTx/>
                <a:latin typeface="Georgia"/>
                <a:cs typeface="Times New Roman" pitchFamily="18"/>
              </a:rPr>
              <a:t>млн.рублей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 dirty="0">
              <a:solidFill>
                <a:srgbClr val="000066"/>
              </a:solidFill>
              <a:uFillTx/>
              <a:latin typeface="Arial"/>
              <a:cs typeface="Arial"/>
            </a:endParaRPr>
          </a:p>
        </p:txBody>
      </p:sp>
      <p:sp>
        <p:nvSpPr>
          <p:cNvPr id="19" name="AutoShape 62"/>
          <p:cNvSpPr/>
          <p:nvPr/>
        </p:nvSpPr>
        <p:spPr>
          <a:xfrm>
            <a:off x="2795979" y="4976814"/>
            <a:ext cx="2847798" cy="9144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9803"/>
            </a:srgbClr>
          </a:solidFill>
          <a:ln w="9528">
            <a:solidFill>
              <a:srgbClr val="EEECE1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1" i="0" u="none" strike="noStrike" kern="1200" cap="none" spc="0" baseline="0" dirty="0">
              <a:solidFill>
                <a:srgbClr val="0000FF"/>
              </a:solidFill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FF"/>
                </a:solidFill>
                <a:uFillTx/>
                <a:latin typeface="Georgia"/>
                <a:cs typeface="Arial"/>
              </a:rPr>
              <a:t>Профицит </a:t>
            </a:r>
            <a:r>
              <a:rPr lang="ru-RU" sz="2000" b="1" kern="0" dirty="0" smtClean="0">
                <a:solidFill>
                  <a:srgbClr val="0000FF"/>
                </a:solidFill>
                <a:latin typeface="Georgia"/>
                <a:cs typeface="Arial"/>
              </a:rPr>
              <a:t>26,2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Arial"/>
              </a:rPr>
              <a:t>млн.рублей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 b="1" i="0" u="none" strike="noStrike" kern="1200" cap="none" spc="0" baseline="0" dirty="0">
              <a:solidFill>
                <a:srgbClr val="0000FF"/>
              </a:solidFill>
              <a:uFillTx/>
              <a:latin typeface="Arial"/>
              <a:cs typeface="Arial"/>
            </a:endParaRPr>
          </a:p>
        </p:txBody>
      </p:sp>
      <p:sp>
        <p:nvSpPr>
          <p:cNvPr id="20" name="AutoShape 63"/>
          <p:cNvSpPr/>
          <p:nvPr/>
        </p:nvSpPr>
        <p:spPr>
          <a:xfrm>
            <a:off x="5719133" y="5008561"/>
            <a:ext cx="2989009" cy="86359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105146"/>
              <a:gd name="f9" fmla="val 110557"/>
              <a:gd name="f10" fmla="+- 0 0 -270"/>
              <a:gd name="f11" fmla="+- 0 0 -180"/>
              <a:gd name="f12" fmla="+- 0 0 -90"/>
              <a:gd name="f13" fmla="abs f3"/>
              <a:gd name="f14" fmla="abs f4"/>
              <a:gd name="f15" fmla="abs f5"/>
              <a:gd name="f16" fmla="+- 1080000 f1 0"/>
              <a:gd name="f17" fmla="+- 18360000 f1 0"/>
              <a:gd name="f18" fmla="*/ f10 f0 1"/>
              <a:gd name="f19" fmla="*/ f11 f0 1"/>
              <a:gd name="f20" fmla="*/ f12 f0 1"/>
              <a:gd name="f21" fmla="?: f13 f3 1"/>
              <a:gd name="f22" fmla="?: f14 f4 1"/>
              <a:gd name="f23" fmla="?: f15 f5 1"/>
              <a:gd name="f24" fmla="+- f16 0 f1"/>
              <a:gd name="f25" fmla="+- f17 0 f1"/>
              <a:gd name="f26" fmla="*/ f18 1 f2"/>
              <a:gd name="f27" fmla="*/ f19 1 f2"/>
              <a:gd name="f28" fmla="*/ f20 1 f2"/>
              <a:gd name="f29" fmla="*/ f21 1 21600"/>
              <a:gd name="f30" fmla="*/ f22 1 21600"/>
              <a:gd name="f31" fmla="*/ 21600 f21 1"/>
              <a:gd name="f32" fmla="*/ 21600 f22 1"/>
              <a:gd name="f33" fmla="+- f24 f1 0"/>
              <a:gd name="f34" fmla="+- f25 f1 0"/>
              <a:gd name="f35" fmla="+- f26 0 f1"/>
              <a:gd name="f36" fmla="+- f27 0 f1"/>
              <a:gd name="f37" fmla="+- f28 0 f1"/>
              <a:gd name="f38" fmla="min f30 f29"/>
              <a:gd name="f39" fmla="*/ f31 1 f23"/>
              <a:gd name="f40" fmla="*/ f32 1 f23"/>
              <a:gd name="f41" fmla="*/ f33 f7 1"/>
              <a:gd name="f42" fmla="*/ f34 f7 1"/>
              <a:gd name="f43" fmla="val f39"/>
              <a:gd name="f44" fmla="val f40"/>
              <a:gd name="f45" fmla="*/ f41 1 f0"/>
              <a:gd name="f46" fmla="*/ f42 1 f0"/>
              <a:gd name="f47" fmla="*/ f6 f38 1"/>
              <a:gd name="f48" fmla="+- f44 0 f6"/>
              <a:gd name="f49" fmla="+- f43 0 f6"/>
              <a:gd name="f50" fmla="+- 0 0 f45"/>
              <a:gd name="f51" fmla="+- 0 0 f46"/>
              <a:gd name="f52" fmla="*/ f48 1 2"/>
              <a:gd name="f53" fmla="*/ f49 1 2"/>
              <a:gd name="f54" fmla="+- 0 0 f50"/>
              <a:gd name="f55" fmla="+- 0 0 f51"/>
              <a:gd name="f56" fmla="+- f6 f52 0"/>
              <a:gd name="f57" fmla="+- f6 f53 0"/>
              <a:gd name="f58" fmla="*/ f53 f8 1"/>
              <a:gd name="f59" fmla="*/ f52 f9 1"/>
              <a:gd name="f60" fmla="*/ f54 f0 1"/>
              <a:gd name="f61" fmla="*/ f55 f0 1"/>
              <a:gd name="f62" fmla="*/ f58 1 100000"/>
              <a:gd name="f63" fmla="*/ f59 1 100000"/>
              <a:gd name="f64" fmla="*/ f56 f9 1"/>
              <a:gd name="f65" fmla="*/ f60 1 f7"/>
              <a:gd name="f66" fmla="*/ f61 1 f7"/>
              <a:gd name="f67" fmla="*/ f57 f38 1"/>
              <a:gd name="f68" fmla="*/ f64 1 100000"/>
              <a:gd name="f69" fmla="+- f65 0 f1"/>
              <a:gd name="f70" fmla="+- f66 0 f1"/>
              <a:gd name="f71" fmla="cos 1 f69"/>
              <a:gd name="f72" fmla="cos 1 f70"/>
              <a:gd name="f73" fmla="sin 1 f69"/>
              <a:gd name="f74" fmla="sin 1 f70"/>
              <a:gd name="f75" fmla="+- 0 0 f71"/>
              <a:gd name="f76" fmla="+- 0 0 f72"/>
              <a:gd name="f77" fmla="+- 0 0 f73"/>
              <a:gd name="f78" fmla="+- 0 0 f74"/>
              <a:gd name="f79" fmla="+- 0 0 f75"/>
              <a:gd name="f80" fmla="+- 0 0 f76"/>
              <a:gd name="f81" fmla="+- 0 0 f77"/>
              <a:gd name="f82" fmla="+- 0 0 f78"/>
              <a:gd name="f83" fmla="val f79"/>
              <a:gd name="f84" fmla="val f80"/>
              <a:gd name="f85" fmla="val f81"/>
              <a:gd name="f86" fmla="val f82"/>
              <a:gd name="f87" fmla="*/ f83 f62 1"/>
              <a:gd name="f88" fmla="*/ f84 f62 1"/>
              <a:gd name="f89" fmla="*/ f85 f63 1"/>
              <a:gd name="f90" fmla="*/ f86 f63 1"/>
              <a:gd name="f91" fmla="+- f57 0 f87"/>
              <a:gd name="f92" fmla="+- f57 0 f88"/>
              <a:gd name="f93" fmla="+- f57 f88 0"/>
              <a:gd name="f94" fmla="+- f57 f87 0"/>
              <a:gd name="f95" fmla="+- f68 0 f89"/>
              <a:gd name="f96" fmla="+- f68 0 f90"/>
              <a:gd name="f97" fmla="*/ f95 f88 1"/>
              <a:gd name="f98" fmla="*/ f92 f38 1"/>
              <a:gd name="f99" fmla="*/ f93 f38 1"/>
              <a:gd name="f100" fmla="*/ f96 f38 1"/>
              <a:gd name="f101" fmla="*/ f91 f38 1"/>
              <a:gd name="f102" fmla="*/ f95 f38 1"/>
              <a:gd name="f103" fmla="*/ f94 f38 1"/>
              <a:gd name="f104" fmla="*/ f97 1 f87"/>
              <a:gd name="f105" fmla="*/ f104 f3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5">
                <a:pos x="f101" y="f102"/>
              </a:cxn>
              <a:cxn ang="f36">
                <a:pos x="f98" y="f100"/>
              </a:cxn>
              <a:cxn ang="f36">
                <a:pos x="f99" y="f100"/>
              </a:cxn>
              <a:cxn ang="f37">
                <a:pos x="f103" y="f102"/>
              </a:cxn>
            </a:cxnLst>
            <a:rect l="f98" t="f105" r="f99" b="f100"/>
            <a:pathLst>
              <a:path>
                <a:moveTo>
                  <a:pt x="f101" y="f102"/>
                </a:moveTo>
                <a:lnTo>
                  <a:pt x="f67" y="f47"/>
                </a:lnTo>
                <a:lnTo>
                  <a:pt x="f103" y="f102"/>
                </a:lnTo>
                <a:lnTo>
                  <a:pt x="f99" y="f100"/>
                </a:lnTo>
                <a:lnTo>
                  <a:pt x="f98" y="f100"/>
                </a:lnTo>
                <a:close/>
              </a:path>
            </a:pathLst>
          </a:custGeom>
          <a:solidFill>
            <a:srgbClr val="F8F7F3">
              <a:alpha val="89803"/>
            </a:srgbClr>
          </a:solidFill>
          <a:ln w="9528">
            <a:solidFill>
              <a:srgbClr val="EEECE1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0" u="none" strike="noStrike" kern="1200" cap="none" spc="0" baseline="0" dirty="0">
                <a:solidFill>
                  <a:srgbClr val="0000FF"/>
                </a:solidFill>
                <a:uFillTx/>
                <a:latin typeface="Georgia"/>
                <a:cs typeface="Arial"/>
              </a:rPr>
              <a:t>Профицит </a:t>
            </a:r>
            <a:r>
              <a:rPr lang="ru-RU" sz="2000" b="1" i="0" u="none" strike="noStrike" kern="1200" cap="none" spc="0" baseline="0" dirty="0" smtClean="0">
                <a:solidFill>
                  <a:srgbClr val="0000FF"/>
                </a:solidFill>
                <a:uFillTx/>
                <a:latin typeface="Georgia"/>
                <a:cs typeface="Arial"/>
              </a:rPr>
              <a:t>37,7</a:t>
            </a:r>
            <a:endParaRPr lang="ru-RU" sz="2000" b="0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Arial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 dirty="0">
                <a:solidFill>
                  <a:srgbClr val="000000"/>
                </a:solidFill>
                <a:uFillTx/>
                <a:latin typeface="Georgia"/>
                <a:cs typeface="Arial"/>
              </a:rPr>
              <a:t>млн.рублей</a:t>
            </a:r>
            <a:endParaRPr lang="ru-RU" sz="2000" b="1" i="0" u="none" strike="noStrike" kern="1200" cap="none" spc="0" baseline="0" dirty="0">
              <a:solidFill>
                <a:srgbClr val="000000"/>
              </a:solidFill>
              <a:uFillTx/>
              <a:latin typeface="Georgia"/>
              <a:cs typeface="Arial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74800" y="188640"/>
            <a:ext cx="4464493" cy="27699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Times New Roman" pitchFamily="18"/>
                <a:cs typeface="Times New Roman" pitchFamily="18"/>
              </a:rPr>
              <a:t>Финансовое управление Администрации Аксайского района</a:t>
            </a:r>
            <a:endParaRPr lang="ru-RU" sz="12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cs typeface="Times New Roman" pitchFamily="18"/>
            </a:endParaRPr>
          </a:p>
        </p:txBody>
      </p:sp>
      <p:sp>
        <p:nvSpPr>
          <p:cNvPr id="2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FFFFFF"/>
                </a:solidFill>
                <a:uFillTx/>
                <a:latin typeface="Arial"/>
              </a:rPr>
              <a:t>5</a:t>
            </a:r>
          </a:p>
        </p:txBody>
      </p:sp>
      <p:pic>
        <p:nvPicPr>
          <p:cNvPr id="23" name="Picture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158782" y="188640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Прямоугольник 23"/>
          <p:cNvSpPr/>
          <p:nvPr/>
        </p:nvSpPr>
        <p:spPr>
          <a:xfrm>
            <a:off x="198433" y="620713"/>
            <a:ext cx="8640759" cy="1022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Основные характеристики бюджета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Аксайского района на </a:t>
            </a:r>
            <a:r>
              <a:rPr lang="ru-RU" sz="31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/>
              </a:rPr>
              <a:t>2023 </a:t>
            </a: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- </a:t>
            </a:r>
            <a:r>
              <a:rPr lang="ru-RU" sz="3100" b="1" i="0" u="none" strike="noStrike" kern="1200" cap="none" spc="0" baseline="0" dirty="0" smtClean="0">
                <a:solidFill>
                  <a:srgbClr val="000099"/>
                </a:solidFill>
                <a:uFillTx/>
                <a:latin typeface="Georgia"/>
              </a:rPr>
              <a:t>2025 </a:t>
            </a:r>
            <a:r>
              <a:rPr lang="ru-RU" sz="31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годы</a:t>
            </a:r>
          </a:p>
        </p:txBody>
      </p:sp>
      <p:pic>
        <p:nvPicPr>
          <p:cNvPr id="25" name="Picture 4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4363" y="2348880"/>
            <a:ext cx="1390162" cy="12961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blipFill>
          <a:blip r:embed="rId3" r:link="rId4" cstate="print">
            <a:alphaModFix amt="3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F99201-655D-4570-B91F-30999604477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</a:t>
            </a:fld>
            <a:endParaRPr lang="ru-RU" sz="1800" b="0" i="0" u="none" strike="noStrike" kern="1200" cap="none" spc="0" baseline="0" dirty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558798" y="548676"/>
            <a:ext cx="7681910" cy="936107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</a:rPr>
              <a:t>Динамика доходов консолидированного и районного бюджетов Аксайского района</a:t>
            </a:r>
          </a:p>
        </p:txBody>
      </p:sp>
      <p:sp>
        <p:nvSpPr>
          <p:cNvPr id="4" name="Text Box 12"/>
          <p:cNvSpPr txBox="1"/>
          <p:nvPr/>
        </p:nvSpPr>
        <p:spPr>
          <a:xfrm rot="1200014">
            <a:off x="6715133" y="4025950"/>
            <a:ext cx="844548" cy="3047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1" i="0" u="none" strike="noStrike" kern="1200" cap="none" spc="0" baseline="0">
              <a:solidFill>
                <a:srgbClr val="6600CC"/>
              </a:solidFill>
              <a:uFillTx/>
              <a:latin typeface="Times New Roman" pitchFamily="18"/>
              <a:cs typeface="Arial"/>
            </a:endParaRPr>
          </a:p>
        </p:txBody>
      </p:sp>
      <p:sp>
        <p:nvSpPr>
          <p:cNvPr id="5" name="Прямоугольник 6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19"/>
          <p:cNvSpPr/>
          <p:nvPr/>
        </p:nvSpPr>
        <p:spPr>
          <a:xfrm>
            <a:off x="6319016" y="1556793"/>
            <a:ext cx="1234970" cy="28734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млн. рублей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270347" y="1916832"/>
          <a:ext cx="8568952" cy="4714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 advTm="7000"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bg>
      <p:bgPr>
        <a:blipFill>
          <a:blip r:embed="rId3" r:link="rId4" cstate="print">
            <a:alphaModFix amt="3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Grp="1"/>
          </p:cNvSpPr>
          <p:nvPr>
            <p:ph type="title"/>
          </p:nvPr>
        </p:nvSpPr>
        <p:spPr>
          <a:xfrm>
            <a:off x="518291" y="428606"/>
            <a:ext cx="8132765" cy="1143000"/>
          </a:xfrm>
        </p:spPr>
        <p:txBody>
          <a:bodyPr anchorCtr="1"/>
          <a:lstStyle/>
          <a:p>
            <a:pPr lvl="0" algn="ctr" hangingPunct="1"/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Структура собственных доходов бюджета </a:t>
            </a:r>
            <a:r>
              <a:rPr lang="en-US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/>
            </a:r>
            <a:br>
              <a:rPr lang="en-US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</a:br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Аксайского района в </a:t>
            </a:r>
            <a:r>
              <a:rPr lang="ru-RU" sz="2500" b="1" dirty="0" smtClean="0">
                <a:solidFill>
                  <a:srgbClr val="000099"/>
                </a:solidFill>
                <a:latin typeface="Georgia"/>
                <a:cs typeface="Times New Roman" pitchFamily="18"/>
              </a:rPr>
              <a:t>2023 </a:t>
            </a:r>
            <a:r>
              <a:rPr lang="ru-RU" sz="2500" b="1" dirty="0">
                <a:solidFill>
                  <a:srgbClr val="000099"/>
                </a:solidFill>
                <a:latin typeface="Georgia"/>
                <a:cs typeface="Times New Roman" pitchFamily="18"/>
              </a:rPr>
              <a:t>году</a:t>
            </a:r>
          </a:p>
        </p:txBody>
      </p:sp>
      <p:sp>
        <p:nvSpPr>
          <p:cNvPr id="4" name="Номер слайда 4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8CD370-BDF1-4547-969C-011B2BA33D4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7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7" name="Рисунок 15" descr="img-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0827" y="1412775"/>
            <a:ext cx="2531370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16" descr="ФНС России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333" y="1282994"/>
            <a:ext cx="1506126" cy="125510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Диаграмма 10"/>
          <p:cNvGraphicFramePr>
            <a:graphicFrameLocks/>
          </p:cNvGraphicFramePr>
          <p:nvPr/>
        </p:nvGraphicFramePr>
        <p:xfrm>
          <a:off x="126332" y="2492896"/>
          <a:ext cx="891130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</p:cSld>
  <p:clrMapOvr>
    <a:masterClrMapping/>
  </p:clrMapOvr>
  <p:transition spd="slow" advTm="7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blipFill>
          <a:blip r:embed="rId2" r:link="rId3" cstate="print">
            <a:alphaModFix amt="5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9C0310-29A4-4267-8A05-ABD41FBCB82B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2"/>
          <p:cNvSpPr txBox="1"/>
          <p:nvPr/>
        </p:nvSpPr>
        <p:spPr>
          <a:xfrm>
            <a:off x="558798" y="692145"/>
            <a:ext cx="7681910" cy="5762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900" b="1" i="0" u="none" strike="noStrike" kern="1200" cap="none" spc="0" baseline="0" dirty="0">
                <a:solidFill>
                  <a:srgbClr val="000099"/>
                </a:solidFill>
                <a:uFillTx/>
                <a:latin typeface="Georgia"/>
              </a:rPr>
              <a:t>Налоговые и неналоговые доходы бюджета Аксайского района</a:t>
            </a:r>
          </a:p>
        </p:txBody>
      </p:sp>
      <p:sp>
        <p:nvSpPr>
          <p:cNvPr id="6" name="Прямоугольник 8"/>
          <p:cNvSpPr/>
          <p:nvPr/>
        </p:nvSpPr>
        <p:spPr>
          <a:xfrm>
            <a:off x="7111105" y="1916829"/>
            <a:ext cx="1586712" cy="36933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1" i="0" u="none" strike="noStrike" kern="1200" cap="none" spc="0" baseline="0" dirty="0">
                <a:solidFill>
                  <a:srgbClr val="000099"/>
                </a:solidFill>
                <a:uFillTx/>
                <a:latin typeface="Times New Roman" pitchFamily="18"/>
                <a:cs typeface="Times New Roman" pitchFamily="18"/>
              </a:rPr>
              <a:t>(млн. рублей)</a:t>
            </a:r>
            <a:endParaRPr lang="ru-RU" sz="1800" b="0" i="0" u="none" strike="noStrike" kern="1200" cap="none" spc="0" baseline="0" dirty="0">
              <a:solidFill>
                <a:srgbClr val="000099"/>
              </a:solidFill>
              <a:uFillTx/>
              <a:latin typeface="Arial"/>
              <a:cs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558378" y="2129244"/>
            <a:ext cx="1587672" cy="1449561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100" b="0" i="0" u="none" strike="noStrike" kern="0" cap="none" spc="0" baseline="0">
              <a:solidFill>
                <a:srgbClr val="000000"/>
              </a:solidFill>
              <a:uFillTx/>
              <a:latin typeface="Georgia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198339" y="2780928"/>
          <a:ext cx="856895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 txBox="1"/>
          <p:nvPr/>
        </p:nvSpPr>
        <p:spPr>
          <a:xfrm>
            <a:off x="8080379" y="1591"/>
            <a:ext cx="752478" cy="3667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39DAB1-B490-496A-AEFD-C9894102E133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</a:t>
            </a:fld>
            <a:endParaRPr lang="ru-RU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014792" y="188915"/>
            <a:ext cx="269876" cy="39687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159248" y="333371"/>
            <a:ext cx="4751386" cy="142875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b="0" i="0" u="none" strike="noStrike" kern="1200" cap="none" spc="0" baseline="0" dirty="0">
                <a:solidFill>
                  <a:srgbClr val="FFFFFF"/>
                </a:solidFill>
                <a:uFillTx/>
                <a:latin typeface="Georgia"/>
              </a:rPr>
              <a:t>Финансовое управление Администрации Аксайского района</a:t>
            </a:r>
          </a:p>
        </p:txBody>
      </p:sp>
      <p:pic>
        <p:nvPicPr>
          <p:cNvPr id="5" name="Рисунок 19" descr="2277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85" y="642612"/>
            <a:ext cx="2769889" cy="1847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21" descr="ku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339" y="4869160"/>
            <a:ext cx="3530654" cy="1599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6077" y="3284984"/>
            <a:ext cx="3661561" cy="68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24" descr="87c49119f3e60258fac3e087fea6269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58779" y="5996809"/>
            <a:ext cx="2664295" cy="861191"/>
          </a:xfrm>
          <a:prstGeom prst="rect">
            <a:avLst/>
          </a:prstGeom>
          <a:noFill/>
          <a:ln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9" name="Рисунок 26" descr="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68683" y="785789"/>
            <a:ext cx="3338114" cy="250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15" descr="2018-prpdexpo-ugrussi-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419" y="2420888"/>
            <a:ext cx="396844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8" descr="951c886e3cea7c2e169ca52279622fb7_thumb_450_30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22675" y="764704"/>
            <a:ext cx="1440160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20" descr="logo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437112"/>
            <a:ext cx="1592942" cy="95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7" descr="00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22875" y="4509120"/>
            <a:ext cx="3879067" cy="1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13181</TotalTime>
  <Words>1525</Words>
  <Application>Microsoft Office PowerPoint</Application>
  <PresentationFormat>Произвольный</PresentationFormat>
  <Paragraphs>538</Paragraphs>
  <Slides>36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Городская</vt:lpstr>
      <vt:lpstr>Worksheet</vt:lpstr>
      <vt:lpstr>Слайд 1</vt:lpstr>
      <vt:lpstr>  Основа формирования бюджета Аксайского района на 2023 год и на плановый период 2024 и 2025 годов   </vt:lpstr>
      <vt:lpstr>Слайд 3</vt:lpstr>
      <vt:lpstr>Слайд 4</vt:lpstr>
      <vt:lpstr>Слайд 5</vt:lpstr>
      <vt:lpstr>Динамика доходов консолидированного и районного бюджетов Аксайского района</vt:lpstr>
      <vt:lpstr>Структура собственных доходов бюджета  Аксайского района в 2023 году</vt:lpstr>
      <vt:lpstr>Слайд 8</vt:lpstr>
      <vt:lpstr>Слайд 9</vt:lpstr>
      <vt:lpstr>ДИНАМИКА ПОСТУПЛЕНИЙ НАЛОГА НА ДОХОДЫ ФИЗИЧЕСКИХ ЛИЦ</vt:lpstr>
      <vt:lpstr>ДИНАМИКА ПОСТУПЛЕНИЙ АКЦИЗОВ  НА НЕФТЕПРОДУКТЫ</vt:lpstr>
      <vt:lpstr>ДИНАМИКА ПОСТУПЛЕНИЙ НАЛОГА, ВЗИМАЕМОГО В СВЯЗИ С ПРИМЕНЕНИЕМ УПРОЩЁННОЙ СИСТЕМЫ НАЛОГООБЛОЖЕНИЯ</vt:lpstr>
      <vt:lpstr>Слайд 13</vt:lpstr>
      <vt:lpstr>ДИНАМИКА ПОСТУПЛЕНИЙ НАЛОГА, ВЗИМАЕМОГО В СВЯЗИ С ПРИМЕНЕНИЕМ ПАТЕНТНОЙ СИСТЕМЫ НАЛОГООБЛОЖЕНИЯ</vt:lpstr>
      <vt:lpstr>ДИНАМИКА ПОСТУПЛЕНИЙ ГОСУДАРСТВЕННОЙ ПОШЛИНЫ</vt:lpstr>
      <vt:lpstr>БЕЗВОЗМЕЗДНЫЕ ПОСТУПЛЕНИЯ БЮДЖЕТА АКСАЙСКОГО РАЙОНА</vt:lpstr>
      <vt:lpstr>Структура расходов по разделам бюджетной классификации</vt:lpstr>
      <vt:lpstr>Структура расходов бюджета  Аксайского района в 2023 году по разделам</vt:lpstr>
      <vt:lpstr>Слайд 19</vt:lpstr>
      <vt:lpstr>Слайд 20</vt:lpstr>
      <vt:lpstr>Слайд 21</vt:lpstr>
      <vt:lpstr>Слайд 22</vt:lpstr>
      <vt:lpstr>Дорожное хозяйство</vt:lpstr>
      <vt:lpstr> Структура расходов  Аксайского района на образование</vt:lpstr>
      <vt:lpstr>Динамика и структура расходов Аксайского района по разделу культура, кинематография</vt:lpstr>
      <vt:lpstr>Динамика и структура расходов Аксайского района на социальную политику</vt:lpstr>
      <vt:lpstr>  Обеспечение жильем жителей  Аксайского района на 2023 год </vt:lpstr>
      <vt:lpstr>Слайд 28</vt:lpstr>
      <vt:lpstr>Слайд 29</vt:lpstr>
      <vt:lpstr>СТРУКТУРА МУНИЦИПАЛЬНОГО ДОЛГА АКСАЙСКОГО РАЙОНА на 2023-2025 годы</vt:lpstr>
      <vt:lpstr>Соблюдение Аксайским районом нормативов Бюджетного кодекса РФ по уровню долговой нагрузки в 2023-2025 годах</vt:lpstr>
      <vt:lpstr>Оценка долговой устойчивости Аксайского района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бюджета на 2014 год и на плановый период 2015 и 2016 годов направлен на решение следующих ключевых задач:</dc:title>
  <dc:creator>Luda</dc:creator>
  <cp:lastModifiedBy>Мирошниченко</cp:lastModifiedBy>
  <cp:revision>1522</cp:revision>
  <cp:lastPrinted>2013-12-02T17:09:54Z</cp:lastPrinted>
  <dcterms:created xsi:type="dcterms:W3CDTF">2013-12-01T13:39:32Z</dcterms:created>
  <dcterms:modified xsi:type="dcterms:W3CDTF">2025-03-12T06:01:28Z</dcterms:modified>
</cp:coreProperties>
</file>