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62" r:id="rId2"/>
  </p:sldMasterIdLst>
  <p:notesMasterIdLst>
    <p:notesMasterId r:id="rId40"/>
  </p:notesMasterIdLst>
  <p:sldIdLst>
    <p:sldId id="403" r:id="rId3"/>
    <p:sldId id="337" r:id="rId4"/>
    <p:sldId id="336" r:id="rId5"/>
    <p:sldId id="411" r:id="rId6"/>
    <p:sldId id="429" r:id="rId7"/>
    <p:sldId id="307" r:id="rId8"/>
    <p:sldId id="427" r:id="rId9"/>
    <p:sldId id="374" r:id="rId10"/>
    <p:sldId id="428" r:id="rId11"/>
    <p:sldId id="377" r:id="rId12"/>
    <p:sldId id="379" r:id="rId13"/>
    <p:sldId id="424" r:id="rId14"/>
    <p:sldId id="401" r:id="rId15"/>
    <p:sldId id="425" r:id="rId16"/>
    <p:sldId id="380" r:id="rId17"/>
    <p:sldId id="329" r:id="rId18"/>
    <p:sldId id="420" r:id="rId19"/>
    <p:sldId id="422" r:id="rId20"/>
    <p:sldId id="391" r:id="rId21"/>
    <p:sldId id="421" r:id="rId22"/>
    <p:sldId id="413" r:id="rId23"/>
    <p:sldId id="414" r:id="rId24"/>
    <p:sldId id="416" r:id="rId25"/>
    <p:sldId id="419" r:id="rId26"/>
    <p:sldId id="418" r:id="rId27"/>
    <p:sldId id="404" r:id="rId28"/>
    <p:sldId id="415" r:id="rId29"/>
    <p:sldId id="417" r:id="rId30"/>
    <p:sldId id="410" r:id="rId31"/>
    <p:sldId id="426" r:id="rId32"/>
    <p:sldId id="332" r:id="rId33"/>
    <p:sldId id="334" r:id="rId34"/>
    <p:sldId id="412" r:id="rId35"/>
    <p:sldId id="387" r:id="rId36"/>
    <p:sldId id="398" r:id="rId37"/>
    <p:sldId id="399" r:id="rId38"/>
    <p:sldId id="400" r:id="rId39"/>
  </p:sldIdLst>
  <p:sldSz cx="9037638" cy="6858000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FFFF99"/>
    <a:srgbClr val="FFFFCC"/>
    <a:srgbClr val="FFCC00"/>
    <a:srgbClr val="CC6600"/>
    <a:srgbClr val="FF5050"/>
    <a:srgbClr val="FFCC99"/>
    <a:srgbClr val="FF9966"/>
    <a:srgbClr val="CCEC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8" autoAdjust="0"/>
    <p:restoredTop sz="91653" autoAdjust="0"/>
  </p:normalViewPr>
  <p:slideViewPr>
    <p:cSldViewPr>
      <p:cViewPr varScale="1">
        <p:scale>
          <a:sx n="91" d="100"/>
          <a:sy n="91" d="100"/>
        </p:scale>
        <p:origin x="-1050" y="-114"/>
      </p:cViewPr>
      <p:guideLst>
        <p:guide orient="horz" pos="2160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obmen\&#1047;&#1072;&#1084;&#1096;&#1080;&#1085;&#1072;%20&#1053;.&#1053;\&#1041;&#1070;&#1044;&#1046;&#1045;&#1058;%20&#1085;&#1072;%202017%20&#1075;&#1086;&#1076;\&#1055;&#1088;&#1077;&#1079;&#1077;&#1085;&#1090;&#1072;&#1094;&#1080;&#1103;\&#1087;&#1088;&#1077;&#1079;&#1077;&#1085;&#1090;&#1072;&#1094;&#1080;&#1103;%20&#1088;&#1072;&#1089;&#1093;&#1086;&#1076;&#1099;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obmen\&#1047;&#1072;&#1084;&#1096;&#1080;&#1085;&#1072;%20&#1053;.&#1053;\&#1041;&#1070;&#1044;&#1046;&#1045;&#1058;%20&#1085;&#1072;%202017%20&#1075;&#1086;&#1076;\&#1055;&#1088;&#1077;&#1079;&#1077;&#1085;&#1090;&#1072;&#1094;&#1080;&#1103;\&#1087;&#1088;&#1077;&#1079;&#1077;&#1085;&#1090;&#1072;&#1094;&#1080;&#1103;%20&#1088;&#1072;&#1089;&#1093;&#1086;&#1076;&#1099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5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 2022 год </c:v>
                </c:pt>
                <c:pt idx="3">
                  <c:v>2023 год 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4713.5</c:v>
                </c:pt>
                <c:pt idx="1">
                  <c:v>3474.4</c:v>
                </c:pt>
                <c:pt idx="2">
                  <c:v>2963.7</c:v>
                </c:pt>
                <c:pt idx="3">
                  <c:v>2538.1999999999998</c:v>
                </c:pt>
              </c:numCache>
            </c:numRef>
          </c:val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 2022 год </c:v>
                </c:pt>
                <c:pt idx="3">
                  <c:v>2023 год 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4658.8</c:v>
                </c:pt>
                <c:pt idx="1">
                  <c:v>4650.2</c:v>
                </c:pt>
                <c:pt idx="2">
                  <c:v>3612</c:v>
                </c:pt>
                <c:pt idx="3">
                  <c:v>3205.4</c:v>
                </c:pt>
              </c:numCache>
            </c:numRef>
          </c:val>
        </c:ser>
        <c:shape val="box"/>
        <c:axId val="66647168"/>
        <c:axId val="66648704"/>
        <c:axId val="0"/>
      </c:bar3DChart>
      <c:catAx>
        <c:axId val="66647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6648704"/>
        <c:crosses val="autoZero"/>
        <c:auto val="1"/>
        <c:lblAlgn val="ctr"/>
        <c:lblOffset val="100"/>
      </c:catAx>
      <c:valAx>
        <c:axId val="66648704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crossAx val="66647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581033946741682"/>
          <c:y val="0.722481117234961"/>
          <c:w val="0.22150149025587479"/>
          <c:h val="0.25330494467476738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'% разделы'!$A$6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4,2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5,3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6,8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разделы'!$B$6:$D$6</c:f>
              <c:numCache>
                <c:formatCode>0.0</c:formatCode>
                <c:ptCount val="3"/>
                <c:pt idx="0">
                  <c:v>4.1580578512396675</c:v>
                </c:pt>
                <c:pt idx="1">
                  <c:v>5.2642262670004607</c:v>
                </c:pt>
                <c:pt idx="2">
                  <c:v>6.7965779467680605</c:v>
                </c:pt>
              </c:numCache>
            </c:numRef>
          </c:val>
        </c:ser>
        <c:ser>
          <c:idx val="1"/>
          <c:order val="1"/>
          <c:tx>
            <c:strRef>
              <c:f>'% разделы'!$A$7</c:f>
              <c:strCache>
                <c:ptCount val="1"/>
                <c:pt idx="0">
                  <c:v>Национальная безопасность и правоохранительная деятельность 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0,6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0,8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0,9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разделы'!$B$7:$D$7</c:f>
              <c:numCache>
                <c:formatCode>0.0</c:formatCode>
                <c:ptCount val="3"/>
                <c:pt idx="0">
                  <c:v>0.64566115702479576</c:v>
                </c:pt>
                <c:pt idx="1">
                  <c:v>0.76121523783747391</c:v>
                </c:pt>
                <c:pt idx="2">
                  <c:v>0.89115969581749066</c:v>
                </c:pt>
              </c:numCache>
            </c:numRef>
          </c:val>
        </c:ser>
        <c:ser>
          <c:idx val="2"/>
          <c:order val="2"/>
          <c:tx>
            <c:strRef>
              <c:f>'% разделы'!$A$8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6,2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5,3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7,0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разделы'!$B$8:$D$8</c:f>
              <c:numCache>
                <c:formatCode>0.0</c:formatCode>
                <c:ptCount val="3"/>
                <c:pt idx="0">
                  <c:v>6.2184343434343443</c:v>
                </c:pt>
                <c:pt idx="1">
                  <c:v>5.3386562013668053</c:v>
                </c:pt>
                <c:pt idx="2">
                  <c:v>6.978770595690758</c:v>
                </c:pt>
              </c:numCache>
            </c:numRef>
          </c:val>
        </c:ser>
        <c:ser>
          <c:idx val="3"/>
          <c:order val="3"/>
          <c:tx>
            <c:strRef>
              <c:f>'% разделы'!$A$9</c:f>
              <c:strCache>
                <c:ptCount val="1"/>
                <c:pt idx="0">
                  <c:v>Жилищно-коммунальное хозяйство </c:v>
                </c:pt>
              </c:strCache>
            </c:strRef>
          </c:tx>
          <c:spPr>
            <a:solidFill>
              <a:srgbClr val="FF7C8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7,9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5,8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2,7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разделы'!$B$9:$D$9</c:f>
              <c:numCache>
                <c:formatCode>0.0</c:formatCode>
                <c:ptCount val="3"/>
                <c:pt idx="0">
                  <c:v>7.9315886134067952</c:v>
                </c:pt>
                <c:pt idx="1">
                  <c:v>5.8224507747479368</c:v>
                </c:pt>
                <c:pt idx="2">
                  <c:v>2.7408111533586821</c:v>
                </c:pt>
              </c:numCache>
            </c:numRef>
          </c:val>
        </c:ser>
        <c:ser>
          <c:idx val="4"/>
          <c:order val="4"/>
          <c:tx>
            <c:strRef>
              <c:f>'% разделы'!$A$10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rgbClr val="66FFCC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53,6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50,0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56,0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разделы'!$B$10:$D$10</c:f>
              <c:numCache>
                <c:formatCode>0.0</c:formatCode>
                <c:ptCount val="3"/>
                <c:pt idx="0">
                  <c:v>53.587006427915405</c:v>
                </c:pt>
                <c:pt idx="1">
                  <c:v>50.020299073008999</c:v>
                </c:pt>
                <c:pt idx="2">
                  <c:v>55.956907477819897</c:v>
                </c:pt>
              </c:numCache>
            </c:numRef>
          </c:val>
        </c:ser>
        <c:ser>
          <c:idx val="5"/>
          <c:order val="5"/>
          <c:tx>
            <c:strRef>
              <c:f>'% разделы'!$A$11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-2.089863814929559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1,6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2,2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разделы'!$B$11:$D$11</c:f>
              <c:numCache>
                <c:formatCode>0.0</c:formatCode>
                <c:ptCount val="3"/>
                <c:pt idx="0">
                  <c:v>1.5983700642791561</c:v>
                </c:pt>
                <c:pt idx="1">
                  <c:v>1.8675147168279318</c:v>
                </c:pt>
                <c:pt idx="2">
                  <c:v>2.1981939163498101</c:v>
                </c:pt>
              </c:numCache>
            </c:numRef>
          </c:val>
        </c:ser>
        <c:ser>
          <c:idx val="6"/>
          <c:order val="6"/>
          <c:tx>
            <c:strRef>
              <c:f>'% разделы'!$A$12</c:f>
              <c:strCache>
                <c:ptCount val="1"/>
                <c:pt idx="0">
                  <c:v>Здравоохранение  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2.507836577915484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3.970741248366174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1,4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1,8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разделы'!$B$12:$D$12</c:f>
              <c:numCache>
                <c:formatCode>0.0</c:formatCode>
                <c:ptCount val="3"/>
                <c:pt idx="0">
                  <c:v>1.0732323232323231</c:v>
                </c:pt>
                <c:pt idx="1">
                  <c:v>1.4310846471344409</c:v>
                </c:pt>
                <c:pt idx="2">
                  <c:v>1.78628010139417</c:v>
                </c:pt>
              </c:numCache>
            </c:numRef>
          </c:val>
        </c:ser>
        <c:ser>
          <c:idx val="7"/>
          <c:order val="7"/>
          <c:tx>
            <c:strRef>
              <c:f>'% разделы'!$A$13</c:f>
              <c:strCache>
                <c:ptCount val="1"/>
                <c:pt idx="0">
                  <c:v>Социальная политика </c:v>
                </c:pt>
              </c:strCache>
            </c:strRef>
          </c:tx>
          <c:spPr>
            <a:solidFill>
              <a:srgbClr val="CC66FF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24,3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28,9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22,0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разделы'!$B$13:$D$13</c:f>
              <c:numCache>
                <c:formatCode>0.0</c:formatCode>
                <c:ptCount val="3"/>
                <c:pt idx="0">
                  <c:v>24.262511478420524</c:v>
                </c:pt>
                <c:pt idx="1">
                  <c:v>28.902496785980055</c:v>
                </c:pt>
                <c:pt idx="2">
                  <c:v>22.005703422053227</c:v>
                </c:pt>
              </c:numCache>
            </c:numRef>
          </c:val>
        </c:ser>
        <c:ser>
          <c:idx val="8"/>
          <c:order val="8"/>
          <c:tx>
            <c:strRef>
              <c:f>'% разделы'!$A$14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dLbls>
            <c:dLbl>
              <c:idx val="0"/>
              <c:layout>
                <c:manualLayout>
                  <c:x val="1.6718910519436473E-2"/>
                  <c:y val="-4.20531767191743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6.2695914447887021E-3"/>
                  <c:y val="-4.20531767191743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2.0898638149295591E-3"/>
                  <c:y val="-3.95794604415758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разделы'!$B$14:$D$14</c:f>
              <c:numCache>
                <c:formatCode>0.0</c:formatCode>
                <c:ptCount val="3"/>
                <c:pt idx="0">
                  <c:v>0.10617539026629975</c:v>
                </c:pt>
                <c:pt idx="1">
                  <c:v>0.12517761688882867</c:v>
                </c:pt>
                <c:pt idx="2">
                  <c:v>0.14654626108998772</c:v>
                </c:pt>
              </c:numCache>
            </c:numRef>
          </c:val>
        </c:ser>
        <c:ser>
          <c:idx val="9"/>
          <c:order val="9"/>
          <c:tx>
            <c:strRef>
              <c:f>'% разделы'!$A$15</c:f>
              <c:strCache>
                <c:ptCount val="1"/>
                <c:pt idx="0">
                  <c:v>Средства  массовой информации </c:v>
                </c:pt>
              </c:strCache>
            </c:strRef>
          </c:tx>
          <c:dLbls>
            <c:delete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разделы'!$B$15:$D$15</c:f>
              <c:numCache>
                <c:formatCode>0.0</c:formatCode>
                <c:ptCount val="3"/>
                <c:pt idx="0">
                  <c:v>2.0087235996326995E-2</c:v>
                </c:pt>
                <c:pt idx="1">
                  <c:v>2.3682251843832405E-2</c:v>
                </c:pt>
                <c:pt idx="2">
                  <c:v>2.7724968314321956E-2</c:v>
                </c:pt>
              </c:numCache>
            </c:numRef>
          </c:val>
        </c:ser>
        <c:ser>
          <c:idx val="10"/>
          <c:order val="10"/>
          <c:tx>
            <c:strRef>
              <c:f>'% разделы'!$A$16</c:f>
              <c:strCache>
                <c:ptCount val="1"/>
                <c:pt idx="0">
                  <c:v>Обслуживание государственного  и муниципального долга </c:v>
                </c:pt>
              </c:strCache>
            </c:strRef>
          </c:tx>
          <c:spPr>
            <a:solidFill>
              <a:srgbClr val="00FF00"/>
            </a:solidFill>
          </c:spPr>
          <c:dLbls>
            <c:dLbl>
              <c:idx val="0"/>
              <c:layout>
                <c:manualLayout>
                  <c:x val="5.433645918816879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0,4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2.9258093409013856E-2"/>
                  <c:y val="7.421148832795483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0,4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3.7617548668732091E-2"/>
                  <c:y val="4.94743255519698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0,5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разделы'!$B$16:$D$16</c:f>
              <c:numCache>
                <c:formatCode>0.0</c:formatCode>
                <c:ptCount val="3"/>
                <c:pt idx="0">
                  <c:v>0.39887511478420729</c:v>
                </c:pt>
                <c:pt idx="1">
                  <c:v>0.44319642736315046</c:v>
                </c:pt>
                <c:pt idx="2">
                  <c:v>0.47132446134347483</c:v>
                </c:pt>
              </c:numCache>
            </c:numRef>
          </c:val>
        </c:ser>
        <c:ser>
          <c:idx val="11"/>
          <c:order val="11"/>
          <c:tx>
            <c:strRef>
              <c:f>'% разделы'!$A$17</c:f>
              <c:strCache>
                <c:ptCount val="1"/>
                <c:pt idx="0">
                  <c:v>Межбюджетные трансферты общего характера бюджетам бюджетной системы РФ</c:v>
                </c:pt>
              </c:strCache>
            </c:strRef>
          </c:tx>
          <c:dLbls>
            <c:delete val="1"/>
          </c:dLbls>
          <c:cat>
            <c:strRef>
              <c:f>'% разделы'!$B$4:$D$5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'% разделы'!$B$17:$D$17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Val val="1"/>
        </c:dLbls>
        <c:shape val="box"/>
        <c:axId val="70477312"/>
        <c:axId val="70478848"/>
        <c:axId val="0"/>
      </c:bar3DChart>
      <c:catAx>
        <c:axId val="70477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 i="1"/>
            </a:pPr>
            <a:endParaRPr lang="ru-RU"/>
          </a:p>
        </c:txPr>
        <c:crossAx val="70478848"/>
        <c:crosses val="autoZero"/>
        <c:auto val="1"/>
        <c:lblAlgn val="ctr"/>
        <c:lblOffset val="100"/>
      </c:catAx>
      <c:valAx>
        <c:axId val="7047884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7047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158835573958062"/>
          <c:y val="9.9088893286607034E-3"/>
          <c:w val="0.34587246137084504"/>
          <c:h val="0.99007689167226165"/>
        </c:manualLayout>
      </c:layout>
      <c:txPr>
        <a:bodyPr/>
        <a:lstStyle/>
        <a:p>
          <a:pPr>
            <a:defRPr sz="1000" b="1" i="1"/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1058914909838088E-3"/>
          <c:y val="3.0394367427689598E-2"/>
          <c:w val="0.68092043890297682"/>
          <c:h val="0.95302304182277631"/>
        </c:manualLayout>
      </c:layout>
      <c:pie3DChart>
        <c:varyColors val="1"/>
        <c:ser>
          <c:idx val="0"/>
          <c:order val="0"/>
          <c:explosion val="23"/>
          <c:dPt>
            <c:idx val="0"/>
            <c:spPr>
              <a:solidFill>
                <a:srgbClr val="0000FF"/>
              </a:solidFill>
            </c:spPr>
          </c:dPt>
          <c:dPt>
            <c:idx val="2"/>
            <c:spPr>
              <a:solidFill>
                <a:srgbClr val="008080"/>
              </a:solidFill>
            </c:spPr>
          </c:dPt>
          <c:dPt>
            <c:idx val="3"/>
            <c:spPr>
              <a:solidFill>
                <a:srgbClr val="6600FF"/>
              </a:solidFill>
            </c:spPr>
          </c:dPt>
          <c:dPt>
            <c:idx val="4"/>
            <c:spPr>
              <a:solidFill>
                <a:srgbClr val="0099CC"/>
              </a:solidFill>
            </c:spPr>
          </c:dPt>
          <c:dPt>
            <c:idx val="5"/>
            <c:spPr>
              <a:solidFill>
                <a:srgbClr val="FF6600"/>
              </a:solidFill>
            </c:spPr>
          </c:dPt>
          <c:dPt>
            <c:idx val="8"/>
            <c:spPr>
              <a:solidFill>
                <a:srgbClr val="00CC00"/>
              </a:solidFill>
            </c:spPr>
          </c:dPt>
          <c:dLbls>
            <c:dLbl>
              <c:idx val="1"/>
              <c:delete val="1"/>
            </c:dLbl>
            <c:dLbl>
              <c:idx val="3"/>
              <c:layout>
                <c:manualLayout>
                  <c:x val="-8.887566132498724E-2"/>
                  <c:y val="4.3968953245747004E-2"/>
                </c:manualLayout>
              </c:layout>
              <c:showPercent val="1"/>
            </c:dLbl>
            <c:dLbl>
              <c:idx val="4"/>
              <c:layout>
                <c:manualLayout>
                  <c:x val="3.3387813231480004E-2"/>
                  <c:y val="-0.28806470958784236"/>
                </c:manualLayout>
              </c:layout>
              <c:showPercent val="1"/>
            </c:dLbl>
            <c:dLbl>
              <c:idx val="5"/>
              <c:layout>
                <c:manualLayout>
                  <c:x val="3.2863984940370614E-2"/>
                  <c:y val="-3.5855555514730401E-2"/>
                </c:manualLayout>
              </c:layout>
              <c:showPercent val="1"/>
            </c:dLbl>
            <c:dLbl>
              <c:idx val="7"/>
              <c:layout>
                <c:manualLayout>
                  <c:x val="1.5455658183573546E-4"/>
                  <c:y val="-8.6775816943033185E-2"/>
                </c:manualLayout>
              </c:layout>
              <c:showPercent val="1"/>
            </c:dLbl>
            <c:dLbl>
              <c:idx val="8"/>
              <c:layout>
                <c:manualLayout>
                  <c:x val="7.975347087871526E-2"/>
                  <c:y val="8.1875452478070765E-2"/>
                </c:manualLayout>
              </c:layout>
              <c:showPercent val="1"/>
            </c:dLbl>
            <c:dLbl>
              <c:idx val="9"/>
              <c:delete val="1"/>
            </c:dLbl>
            <c:dLbl>
              <c:idx val="10"/>
              <c:tx>
                <c:rich>
                  <a:bodyPr/>
                  <a:lstStyle/>
                  <a:p>
                    <a:r>
                      <a:rPr lang="ru-RU" b="1" i="1" smtClean="0"/>
                      <a:t>0</a:t>
                    </a:r>
                    <a:r>
                      <a:rPr lang="ru-RU" smtClean="0"/>
                      <a:t>,3%</a:t>
                    </a:r>
                    <a:endParaRPr lang="en-US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'расходы (р,пр)'!$A$8:$A$17</c:f>
              <c:strCache>
                <c:ptCount val="10"/>
                <c:pt idx="0">
                  <c:v>Общегосударственные вопросы </c:v>
                </c:pt>
                <c:pt idx="1">
                  <c:v>Средства  массовой информации </c:v>
                </c:pt>
                <c:pt idx="2">
                  <c:v>Национальная экономика </c:v>
                </c:pt>
                <c:pt idx="3">
                  <c:v>Жилищно-коммунальное хозяйство 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Национальная безопасность и правоохранительная деятельность </c:v>
                </c:pt>
                <c:pt idx="7">
                  <c:v>Здравоохранение  </c:v>
                </c:pt>
                <c:pt idx="8">
                  <c:v>Социальная политика </c:v>
                </c:pt>
                <c:pt idx="9">
                  <c:v>Обслуживание государственного  и муниципального долга </c:v>
                </c:pt>
              </c:strCache>
            </c:strRef>
          </c:cat>
          <c:val>
            <c:numRef>
              <c:f>'расходы (р,пр)'!$B$8:$B$17</c:f>
              <c:numCache>
                <c:formatCode>#,##0.0</c:formatCode>
                <c:ptCount val="10"/>
                <c:pt idx="0">
                  <c:v>144.9</c:v>
                </c:pt>
                <c:pt idx="1">
                  <c:v>0.70000000000000062</c:v>
                </c:pt>
                <c:pt idx="2">
                  <c:v>216.7</c:v>
                </c:pt>
                <c:pt idx="3">
                  <c:v>276.39999999999969</c:v>
                </c:pt>
                <c:pt idx="4">
                  <c:v>1867.4</c:v>
                </c:pt>
                <c:pt idx="5">
                  <c:v>55.7</c:v>
                </c:pt>
                <c:pt idx="6">
                  <c:v>22.5</c:v>
                </c:pt>
                <c:pt idx="7">
                  <c:v>37.4</c:v>
                </c:pt>
                <c:pt idx="8">
                  <c:v>845.5</c:v>
                </c:pt>
                <c:pt idx="9">
                  <c:v>13.9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413711086897477"/>
          <c:y val="1.4448637709624698E-2"/>
          <c:w val="0.31586288913102867"/>
          <c:h val="0.96054543493585065"/>
        </c:manualLayout>
      </c:layout>
      <c:txPr>
        <a:bodyPr/>
        <a:lstStyle/>
        <a:p>
          <a:pPr>
            <a:defRPr sz="1200" b="1" i="1"/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perspective val="30"/>
    </c:view3D>
    <c:floor>
      <c:spPr>
        <a:blipFill dpi="0" rotWithShape="1">
          <a:blip xmlns:r="http://schemas.openxmlformats.org/officeDocument/2006/relationships" r:embed="rId1">
            <a:alphaModFix amt="21000"/>
          </a:blip>
          <a:srcRect/>
          <a:stretch>
            <a:fillRect/>
          </a:stretch>
        </a:blipFill>
      </c:spPr>
    </c:floor>
    <c:sideWall>
      <c:spPr>
        <a:ln>
          <a:solidFill>
            <a:schemeClr val="bg1"/>
          </a:solidFill>
        </a:ln>
      </c:spPr>
    </c:sideWall>
    <c:backWall>
      <c:spPr>
        <a:ln>
          <a:solidFill>
            <a:schemeClr val="bg1"/>
          </a:solidFill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1"/>
            <c:spPr>
              <a:solidFill>
                <a:srgbClr val="6B57FB"/>
              </a:solidFill>
            </c:spPr>
          </c:dPt>
          <c:dPt>
            <c:idx val="1"/>
            <c:bubble3D val="1"/>
            <c:spPr>
              <a:solidFill>
                <a:srgbClr val="3BCCFF"/>
              </a:solidFill>
            </c:spPr>
          </c:dPt>
          <c:dPt>
            <c:idx val="2"/>
            <c:bubble3D val="1"/>
            <c:spPr>
              <a:solidFill>
                <a:srgbClr val="A568D2"/>
              </a:solidFill>
            </c:spPr>
          </c:dPt>
          <c:dLbls>
            <c:dLbl>
              <c:idx val="0"/>
              <c:layout>
                <c:manualLayout>
                  <c:x val="9.481343732991282E-3"/>
                  <c:y val="-6.43461069708389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144,9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6.9423528068132513E-3"/>
                  <c:y val="-5.47749113919541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155,6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2.3281721850152604E-3"/>
                  <c:y val="-1.896428453296626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171,6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 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144.9</c:v>
                </c:pt>
                <c:pt idx="1">
                  <c:v>155.6</c:v>
                </c:pt>
                <c:pt idx="2">
                  <c:v>171.6</c:v>
                </c:pt>
              </c:numCache>
            </c:numRef>
          </c:val>
          <c:bubble3D val="1"/>
        </c:ser>
        <c:shape val="cylinder"/>
        <c:axId val="90310144"/>
        <c:axId val="99546624"/>
        <c:axId val="0"/>
      </c:bar3DChart>
      <c:catAx>
        <c:axId val="90310144"/>
        <c:scaling>
          <c:orientation val="minMax"/>
        </c:scaling>
        <c:axPos val="b"/>
        <c:numFmt formatCode="General" sourceLinked="1"/>
        <c:tickLblPos val="nextTo"/>
        <c:crossAx val="99546624"/>
        <c:crosses val="autoZero"/>
        <c:auto val="1"/>
        <c:lblAlgn val="ctr"/>
        <c:lblOffset val="100"/>
      </c:catAx>
      <c:valAx>
        <c:axId val="99546624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90310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10"/>
      <c:perspective val="30"/>
    </c:view3D>
    <c:plotArea>
      <c:layout/>
      <c:bar3DChart>
        <c:barDir val="col"/>
        <c:grouping val="clustered"/>
        <c:shape val="box"/>
        <c:axId val="70914048"/>
        <c:axId val="70915584"/>
        <c:axId val="0"/>
      </c:bar3DChart>
      <c:catAx>
        <c:axId val="70914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500" b="0"/>
            </a:pPr>
            <a:endParaRPr lang="ru-RU"/>
          </a:p>
        </c:txPr>
        <c:crossAx val="70915584"/>
        <c:crosses val="autoZero"/>
        <c:auto val="1"/>
        <c:lblAlgn val="ctr"/>
        <c:lblOffset val="100"/>
      </c:catAx>
      <c:valAx>
        <c:axId val="70915584"/>
        <c:scaling>
          <c:orientation val="minMax"/>
        </c:scaling>
        <c:axPos val="l"/>
        <c:majorGridlines>
          <c:spPr>
            <a:ln>
              <a:solidFill>
                <a:prstClr val="white">
                  <a:lumMod val="85000"/>
                  <a:alpha val="70000"/>
                </a:prstClr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7091404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1"/>
  <c:chart>
    <c:autoTitleDeleted val="1"/>
    <c:plotArea>
      <c:layout>
        <c:manualLayout>
          <c:layoutTarget val="inner"/>
          <c:xMode val="edge"/>
          <c:yMode val="edge"/>
          <c:x val="0.29251040596147881"/>
          <c:y val="0.16366928504992123"/>
          <c:w val="0.70748961177688263"/>
          <c:h val="0.7258161369154196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3.7656563835584992E-3"/>
                  <c:y val="-0.39838395828644979"/>
                </c:manualLayout>
              </c:layout>
              <c:tx>
                <c:rich>
                  <a:bodyPr/>
                  <a:lstStyle/>
                  <a:p>
                    <a:r>
                      <a:rPr lang="ru-RU" b="1" i="1" dirty="0" smtClean="0"/>
                      <a:t>1</a:t>
                    </a:r>
                    <a:r>
                      <a:rPr lang="ru-RU" dirty="0" smtClean="0"/>
                      <a:t>90,3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6484845753378065E-3"/>
                  <c:y val="-0.32566332597079101"/>
                </c:manualLayout>
              </c:layout>
              <c:showVal val="1"/>
            </c:dLbl>
            <c:dLbl>
              <c:idx val="2"/>
              <c:layout>
                <c:manualLayout>
                  <c:x val="3.7656563835584979E-3"/>
                  <c:y val="-0.34463374169224331"/>
                </c:manualLayout>
              </c:layout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190.3</c:v>
                </c:pt>
                <c:pt idx="1">
                  <c:v>136.9</c:v>
                </c:pt>
                <c:pt idx="2">
                  <c:v>153.69999999999999</c:v>
                </c:pt>
              </c:numCache>
            </c:numRef>
          </c:val>
        </c:ser>
        <c:overlap val="100"/>
        <c:axId val="70941312"/>
        <c:axId val="70943104"/>
      </c:barChart>
      <c:catAx>
        <c:axId val="70941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 i="1"/>
            </a:pPr>
            <a:endParaRPr lang="ru-RU"/>
          </a:p>
        </c:txPr>
        <c:crossAx val="70943104"/>
        <c:crosses val="autoZero"/>
        <c:auto val="1"/>
        <c:lblAlgn val="ctr"/>
        <c:lblOffset val="100"/>
      </c:catAx>
      <c:valAx>
        <c:axId val="709431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09413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9622010333020994E-2"/>
          <c:y val="5.939782857539283E-2"/>
          <c:w val="0.61410391697187683"/>
          <c:h val="0.84382300230092722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8</a:t>
                    </a:r>
                    <a:r>
                      <a:rPr lang="ru-RU" dirty="0" smtClean="0"/>
                      <a:t>03,0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4</a:t>
                    </a:r>
                    <a:r>
                      <a:rPr lang="ru-RU" dirty="0" smtClean="0"/>
                      <a:t>28,1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4</a:t>
                    </a:r>
                    <a:r>
                      <a:rPr lang="ru-RU" dirty="0" smtClean="0"/>
                      <a:t>15,6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803002.9</c:v>
                </c:pt>
                <c:pt idx="1">
                  <c:v>428143.3</c:v>
                </c:pt>
                <c:pt idx="2">
                  <c:v>415579.7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8</a:t>
                    </a:r>
                    <a:r>
                      <a:rPr lang="ru-RU" dirty="0" smtClean="0"/>
                      <a:t>84,9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8</a:t>
                    </a:r>
                    <a:r>
                      <a:rPr lang="ru-RU" dirty="0" smtClean="0"/>
                      <a:t>68,5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8</a:t>
                    </a:r>
                    <a:r>
                      <a:rPr lang="ru-RU" dirty="0" smtClean="0"/>
                      <a:t>15,4</a:t>
                    </a:r>
                    <a:endParaRPr lang="en-US" dirty="0"/>
                  </a:p>
                </c:rich>
              </c:tx>
              <c:showVal val="1"/>
            </c:dLbl>
            <c:spPr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884935.6</c:v>
                </c:pt>
                <c:pt idx="1">
                  <c:v>868517.4</c:v>
                </c:pt>
                <c:pt idx="2">
                  <c:v>815357.1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1</a:t>
                    </a:r>
                    <a:r>
                      <a:rPr lang="ru-RU" dirty="0" smtClean="0"/>
                      <a:t>29,6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1</a:t>
                    </a:r>
                    <a:r>
                      <a:rPr lang="ru-RU" dirty="0" smtClean="0"/>
                      <a:t>32,2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i="1" dirty="0" smtClean="0"/>
                      <a:t>1</a:t>
                    </a:r>
                    <a:r>
                      <a:rPr lang="ru-RU" dirty="0" smtClean="0"/>
                      <a:t>32,2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129552</c:v>
                </c:pt>
                <c:pt idx="1">
                  <c:v>132181.29999999999</c:v>
                </c:pt>
                <c:pt idx="2">
                  <c:v>132181.29999999999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Профессиональная подготовка, переподготовка и повышение квалификации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237</c:v>
                </c:pt>
                <c:pt idx="1">
                  <c:v>214.5</c:v>
                </c:pt>
                <c:pt idx="2">
                  <c:v>217.3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Лист1!$F$2:$F$4</c:f>
              <c:numCache>
                <c:formatCode>#,##0.00</c:formatCode>
                <c:ptCount val="3"/>
                <c:pt idx="0">
                  <c:v>18574.7</c:v>
                </c:pt>
                <c:pt idx="1">
                  <c:v>18574.7</c:v>
                </c:pt>
                <c:pt idx="2">
                  <c:v>18574.7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Лист1!$G$2:$G$4</c:f>
              <c:numCache>
                <c:formatCode>#,##0.00</c:formatCode>
                <c:ptCount val="3"/>
                <c:pt idx="0">
                  <c:v>31079.9</c:v>
                </c:pt>
                <c:pt idx="1">
                  <c:v>30866.5</c:v>
                </c:pt>
                <c:pt idx="2">
                  <c:v>30931.5</c:v>
                </c:pt>
              </c:numCache>
            </c:numRef>
          </c:val>
        </c:ser>
        <c:overlap val="100"/>
        <c:axId val="134316800"/>
        <c:axId val="134318336"/>
      </c:barChart>
      <c:catAx>
        <c:axId val="134316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 i="1"/>
            </a:pPr>
            <a:endParaRPr lang="ru-RU"/>
          </a:p>
        </c:txPr>
        <c:crossAx val="134318336"/>
        <c:crosses val="autoZero"/>
        <c:auto val="1"/>
        <c:lblAlgn val="ctr"/>
        <c:lblOffset val="100"/>
      </c:catAx>
      <c:valAx>
        <c:axId val="134318336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34316800"/>
        <c:crosses val="autoZero"/>
        <c:crossBetween val="between"/>
      </c:valAx>
      <c:spPr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>
        <c:manualLayout>
          <c:xMode val="edge"/>
          <c:yMode val="edge"/>
          <c:x val="0.65545960892499133"/>
          <c:y val="1.7687051233133425E-2"/>
          <c:w val="0.33315090248552731"/>
          <c:h val="0.96615121347717214"/>
        </c:manualLayout>
      </c:layout>
      <c:txPr>
        <a:bodyPr/>
        <a:lstStyle/>
        <a:p>
          <a:pPr>
            <a:defRPr sz="1200" b="1" i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1"/>
          <c:order val="0"/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3.3603312369086445E-2"/>
                  <c:y val="-0.42002924004612513"/>
                </c:manualLayout>
              </c:layout>
              <c:tx>
                <c:rich>
                  <a:bodyPr/>
                  <a:lstStyle/>
                  <a:p>
                    <a:pPr>
                      <a:defRPr sz="1600" i="1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defRPr>
                    </a:pPr>
                    <a:r>
                      <a:rPr lang="en-US" sz="1600" b="1" i="1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5</a:t>
                    </a:r>
                    <a:r>
                      <a:rPr lang="en-US" sz="1600" b="1" i="1"/>
                      <a:t>5,7</a:t>
                    </a:r>
                  </a:p>
                </c:rich>
              </c:tx>
              <c:numFmt formatCode="#,##0.0" sourceLinked="0"/>
              <c:spPr/>
              <c:showVal val="1"/>
            </c:dLbl>
            <c:dLbl>
              <c:idx val="1"/>
              <c:layout>
                <c:manualLayout>
                  <c:x val="2.7777777777777936E-2"/>
                  <c:y val="-0.2270270546349745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600" b="1" i="1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3.0555555555555582E-2"/>
                  <c:y val="-0.3521235949440436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600" b="1" i="1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defRPr>
                  </a:pPr>
                  <a:endParaRPr lang="ru-RU"/>
                </a:p>
              </c:txPr>
              <c:showVal val="1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defRPr>
                </a:pPr>
                <a:endParaRPr lang="ru-RU"/>
              </a:p>
            </c:txPr>
            <c:showVal val="1"/>
          </c:dLbls>
          <c:val>
            <c:numRef>
              <c:f>'расходы (р,пр)'!$C$27:$C$29</c:f>
              <c:numCache>
                <c:formatCode>General</c:formatCode>
                <c:ptCount val="3"/>
                <c:pt idx="0">
                  <c:v>55.7</c:v>
                </c:pt>
                <c:pt idx="1">
                  <c:v>55.2</c:v>
                </c:pt>
                <c:pt idx="2">
                  <c:v>55.5</c:v>
                </c:pt>
              </c:numCache>
            </c:numRef>
          </c:val>
        </c:ser>
        <c:shape val="box"/>
        <c:axId val="71035520"/>
        <c:axId val="71041792"/>
        <c:axId val="0"/>
      </c:bar3DChart>
      <c:catAx>
        <c:axId val="7103552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800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defRPr>
                </a:pPr>
                <a:r>
                  <a:rPr lang="ru-RU" sz="1800" i="1" baseline="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</a:t>
                </a:r>
                <a:r>
                  <a:rPr lang="en-US" sz="1800" i="1" baseline="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2021</a:t>
                </a:r>
                <a:r>
                  <a:rPr lang="ru-RU" sz="1800" i="1" baseline="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2022                2023</a:t>
                </a:r>
                <a:endParaRPr lang="en-US" sz="1800" i="1" baseline="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c:rich>
          </c:tx>
          <c:layout>
            <c:manualLayout>
              <c:xMode val="edge"/>
              <c:yMode val="edge"/>
              <c:x val="0.10833552369519919"/>
              <c:y val="0.86272310739420011"/>
            </c:manualLayout>
          </c:layout>
        </c:title>
        <c:tickLblPos val="none"/>
        <c:crossAx val="71041792"/>
        <c:crosses val="autoZero"/>
        <c:auto val="1"/>
        <c:lblAlgn val="ctr"/>
        <c:lblOffset val="100"/>
      </c:catAx>
      <c:valAx>
        <c:axId val="7104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1035520"/>
        <c:crosses val="autoZero"/>
        <c:crossBetween val="between"/>
      </c:valAx>
    </c:plotArea>
    <c:plotVisOnly val="1"/>
  </c:chart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otY val="90"/>
      <c:rAngAx val="1"/>
    </c:view3D>
    <c:plotArea>
      <c:layout>
        <c:manualLayout>
          <c:layoutTarget val="inner"/>
          <c:xMode val="edge"/>
          <c:yMode val="edge"/>
          <c:x val="3.1712369511685816E-4"/>
          <c:y val="1.2612611865679931E-3"/>
          <c:w val="0.77953820883474267"/>
          <c:h val="0.92519881704686369"/>
        </c:manualLayout>
      </c:layout>
      <c:bar3DChart>
        <c:barDir val="col"/>
        <c:grouping val="stacked"/>
        <c:ser>
          <c:idx val="0"/>
          <c:order val="0"/>
          <c:tx>
            <c:strRef>
              <c:f>'расходы (р,пр)'!$B$23</c:f>
              <c:strCache>
                <c:ptCount val="1"/>
                <c:pt idx="0">
                  <c:v>Стационарная медицинская помощь</c:v>
                </c:pt>
              </c:strCache>
            </c:strRef>
          </c:tx>
          <c:spPr>
            <a:solidFill>
              <a:srgbClr val="002060"/>
            </a:solidFill>
          </c:spPr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2.934114915501655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7426980687096682E-2"/>
                  <c:y val="-3.7736271425894796E-3"/>
                </c:manualLayout>
              </c:layout>
              <c:showVal val="1"/>
            </c:dLbl>
            <c:dLbl>
              <c:idx val="2"/>
              <c:layout>
                <c:manualLayout>
                  <c:x val="3.6357247225695132E-2"/>
                  <c:y val="-1.0529509988110804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'расходы (р,пр)'!$C$22:$F$22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'расходы (р,пр)'!$C$23:$F$23</c:f>
              <c:numCache>
                <c:formatCode>General</c:formatCode>
                <c:ptCount val="3"/>
                <c:pt idx="0">
                  <c:v>33</c:v>
                </c:pt>
                <c:pt idx="1">
                  <c:v>35</c:v>
                </c:pt>
                <c:pt idx="2">
                  <c:v>40.1</c:v>
                </c:pt>
              </c:numCache>
            </c:numRef>
          </c:val>
        </c:ser>
        <c:ser>
          <c:idx val="1"/>
          <c:order val="1"/>
          <c:tx>
            <c:strRef>
              <c:f>'расходы (р,пр)'!$B$24</c:f>
              <c:strCache>
                <c:ptCount val="1"/>
                <c:pt idx="0">
                  <c:v>Амбулаторная помощь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1732936846679577E-2"/>
                  <c:y val="-7.8971324910830833E-3"/>
                </c:manualLayout>
              </c:layout>
              <c:showVal val="1"/>
            </c:dLbl>
            <c:dLbl>
              <c:idx val="1"/>
              <c:layout>
                <c:manualLayout>
                  <c:x val="2.9580046661482048E-2"/>
                  <c:y val="-5.2647549940553874E-3"/>
                </c:manualLayout>
              </c:layout>
              <c:showVal val="1"/>
            </c:dLbl>
            <c:dLbl>
              <c:idx val="2"/>
              <c:layout>
                <c:manualLayout>
                  <c:x val="4.2975182785597504E-2"/>
                  <c:y val="-7.8971324910830833E-3"/>
                </c:manualLayout>
              </c:layout>
              <c:showVal val="1"/>
            </c:dLbl>
            <c:txPr>
              <a:bodyPr/>
              <a:lstStyle/>
              <a:p>
                <a:pPr>
                  <a:defRPr b="1" i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'расходы (р,пр)'!$C$22:$F$22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'расходы (р,пр)'!$C$24:$F$24</c:f>
              <c:numCache>
                <c:formatCode>General</c:formatCode>
                <c:ptCount val="3"/>
                <c:pt idx="0">
                  <c:v>2.9</c:v>
                </c:pt>
                <c:pt idx="1">
                  <c:v>5.9</c:v>
                </c:pt>
                <c:pt idx="2">
                  <c:v>4.2</c:v>
                </c:pt>
              </c:numCache>
            </c:numRef>
          </c:val>
        </c:ser>
        <c:ser>
          <c:idx val="2"/>
          <c:order val="2"/>
          <c:tx>
            <c:strRef>
              <c:f>'расходы (р,пр)'!$B$25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tx>
          <c:spPr>
            <a:solidFill>
              <a:srgbClr val="CC99FF"/>
            </a:solidFill>
          </c:spPr>
          <c:dLbls>
            <c:dLbl>
              <c:idx val="0"/>
              <c:layout>
                <c:manualLayout>
                  <c:x val="4.5207529683762279E-2"/>
                  <c:y val="-3.72945709183225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1653480133712289E-2"/>
                  <c:y val="-3.0188809866897044E-2"/>
                </c:manualLayout>
              </c:layout>
              <c:showVal val="1"/>
            </c:dLbl>
            <c:dLbl>
              <c:idx val="2"/>
              <c:layout>
                <c:manualLayout>
                  <c:x val="3.1653480133712289E-2"/>
                  <c:y val="-3.2030023198085782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'расходы (р,пр)'!$C$22:$F$22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'расходы (р,пр)'!$C$25:$F$25</c:f>
              <c:numCache>
                <c:formatCode>General</c:formatCode>
                <c:ptCount val="3"/>
                <c:pt idx="0">
                  <c:v>1.6</c:v>
                </c:pt>
                <c:pt idx="1">
                  <c:v>1.6</c:v>
                </c:pt>
                <c:pt idx="2">
                  <c:v>0.8</c:v>
                </c:pt>
              </c:numCache>
            </c:numRef>
          </c:val>
        </c:ser>
        <c:shape val="cylinder"/>
        <c:axId val="70615040"/>
        <c:axId val="70616576"/>
        <c:axId val="0"/>
      </c:bar3DChart>
      <c:catAx>
        <c:axId val="70615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1">
                <a:latin typeface="Arial Black" pitchFamily="34" charset="0"/>
              </a:defRPr>
            </a:pPr>
            <a:endParaRPr lang="ru-RU"/>
          </a:p>
        </c:txPr>
        <c:crossAx val="70616576"/>
        <c:crosses val="autoZero"/>
        <c:auto val="1"/>
        <c:lblAlgn val="ctr"/>
        <c:lblOffset val="100"/>
      </c:catAx>
      <c:valAx>
        <c:axId val="7061657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0615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817030878425598"/>
          <c:y val="7.4876630623131726E-2"/>
          <c:w val="0.31173698702957153"/>
          <c:h val="0.77996412504746548"/>
        </c:manualLayout>
      </c:layout>
      <c:txPr>
        <a:bodyPr/>
        <a:lstStyle/>
        <a:p>
          <a:pPr>
            <a:defRPr sz="1400" b="1" i="1"/>
          </a:pPr>
          <a:endParaRPr lang="ru-RU"/>
        </a:p>
      </c:txPr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7.3157125667769357E-2"/>
          <c:y val="1.7101600583192426E-2"/>
          <c:w val="0.5796764107189597"/>
          <c:h val="0.92007090536363545"/>
        </c:manualLayout>
      </c:layout>
      <c:bar3DChart>
        <c:barDir val="col"/>
        <c:grouping val="stacked"/>
        <c:shape val="box"/>
        <c:axId val="71068672"/>
        <c:axId val="75116544"/>
        <c:axId val="0"/>
      </c:bar3DChart>
      <c:catAx>
        <c:axId val="71068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5116544"/>
        <c:crosses val="autoZero"/>
        <c:auto val="1"/>
        <c:lblAlgn val="ctr"/>
        <c:lblOffset val="100"/>
      </c:catAx>
      <c:valAx>
        <c:axId val="751165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1068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95799313826265"/>
          <c:y val="0"/>
          <c:w val="0.3320264654418339"/>
          <c:h val="0.76575957117906401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соцполитика!$B$6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3,7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3,8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3,8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соцполитика!$C$6:$E$6</c:f>
              <c:numCache>
                <c:formatCode>#,##0.00</c:formatCode>
                <c:ptCount val="3"/>
                <c:pt idx="0">
                  <c:v>3.7</c:v>
                </c:pt>
                <c:pt idx="1">
                  <c:v>3.8</c:v>
                </c:pt>
                <c:pt idx="2">
                  <c:v>3.8</c:v>
                </c:pt>
              </c:numCache>
            </c:numRef>
          </c:val>
        </c:ser>
        <c:ser>
          <c:idx val="1"/>
          <c:order val="1"/>
          <c:tx>
            <c:strRef>
              <c:f>соцполитика!$B$7</c:f>
              <c:strCache>
                <c:ptCount val="1"/>
                <c:pt idx="0">
                  <c:v>Социальное обслуживание населения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104,5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104,5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104,5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соцполитика!$C$7:$E$7</c:f>
              <c:numCache>
                <c:formatCode>#,##0.00</c:formatCode>
                <c:ptCount val="3"/>
                <c:pt idx="0">
                  <c:v>104.5</c:v>
                </c:pt>
                <c:pt idx="1">
                  <c:v>104.5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соцполитика!$B$8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rgbClr val="66FFFF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309,4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306,2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262,8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соцполитика!$C$8:$E$8</c:f>
              <c:numCache>
                <c:formatCode>#,##0.00</c:formatCode>
                <c:ptCount val="3"/>
                <c:pt idx="0">
                  <c:v>309.39999999999969</c:v>
                </c:pt>
                <c:pt idx="1">
                  <c:v>306.2</c:v>
                </c:pt>
                <c:pt idx="2">
                  <c:v>262.8</c:v>
                </c:pt>
              </c:numCache>
            </c:numRef>
          </c:val>
        </c:ser>
        <c:ser>
          <c:idx val="3"/>
          <c:order val="3"/>
          <c:tx>
            <c:strRef>
              <c:f>соцполитика!$B$9</c:f>
              <c:strCache>
                <c:ptCount val="1"/>
                <c:pt idx="0">
                  <c:v>Охрана семьи и детства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408,7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420,6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165,4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соцполитика!$C$9:$E$9</c:f>
              <c:numCache>
                <c:formatCode>#,##0.00</c:formatCode>
                <c:ptCount val="3"/>
                <c:pt idx="0">
                  <c:v>408.7</c:v>
                </c:pt>
                <c:pt idx="1">
                  <c:v>420.6</c:v>
                </c:pt>
                <c:pt idx="2">
                  <c:v>165.4</c:v>
                </c:pt>
              </c:numCache>
            </c:numRef>
          </c:val>
        </c:ser>
        <c:ser>
          <c:idx val="4"/>
          <c:order val="4"/>
          <c:tx>
            <c:strRef>
              <c:f>соцполитика!$B$10</c:f>
              <c:strCache>
                <c:ptCount val="1"/>
                <c:pt idx="0">
                  <c:v>Другие вопросы в области социальной политики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19,3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19,1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19,1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соцполитика!$C$10:$E$10</c:f>
              <c:numCache>
                <c:formatCode>#,##0.00</c:formatCode>
                <c:ptCount val="3"/>
                <c:pt idx="0">
                  <c:v>19.3</c:v>
                </c:pt>
                <c:pt idx="1">
                  <c:v>19.100000000000001</c:v>
                </c:pt>
                <c:pt idx="2">
                  <c:v>19.100000000000001</c:v>
                </c:pt>
              </c:numCache>
            </c:numRef>
          </c:val>
        </c:ser>
        <c:dLbls>
          <c:showVal val="1"/>
        </c:dLbls>
        <c:shape val="box"/>
        <c:axId val="75084544"/>
        <c:axId val="75086080"/>
        <c:axId val="0"/>
      </c:bar3DChart>
      <c:catAx>
        <c:axId val="7508454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 i="1"/>
            </a:pPr>
            <a:endParaRPr lang="ru-RU"/>
          </a:p>
        </c:txPr>
        <c:crossAx val="75086080"/>
        <c:crosses val="autoZero"/>
        <c:auto val="1"/>
        <c:lblAlgn val="ctr"/>
        <c:lblOffset val="100"/>
      </c:catAx>
      <c:valAx>
        <c:axId val="75086080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75084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31478999875138"/>
          <c:y val="6.6918582837541055E-2"/>
          <c:w val="0.31932046881713338"/>
          <c:h val="0.83070920655339753"/>
        </c:manualLayout>
      </c:layout>
      <c:txPr>
        <a:bodyPr/>
        <a:lstStyle/>
        <a:p>
          <a:pPr>
            <a:defRPr sz="1600" b="1" i="1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4.3162687805930848E-2"/>
          <c:y val="5.2896903103874023E-2"/>
          <c:w val="0.61145844269466365"/>
          <c:h val="0.939814814814819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30"/>
          <c:dPt>
            <c:idx val="0"/>
            <c:explosion val="16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1.7229353134432308E-2"/>
                  <c:y val="-9.3545844632928046E-2"/>
                </c:manualLayout>
              </c:layout>
              <c:showPercent val="1"/>
            </c:dLbl>
            <c:dLbl>
              <c:idx val="3"/>
              <c:layout>
                <c:manualLayout>
                  <c:x val="-8.1455118432219066E-3"/>
                  <c:y val="3.7795891531177801E-2"/>
                </c:manualLayout>
              </c:layout>
              <c:showPercent val="1"/>
            </c:dLbl>
            <c:numFmt formatCode="0.00%" sourceLinked="0"/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'!$A$5:$A$12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Транспортный налог</c:v>
                </c:pt>
                <c:pt idx="4">
                  <c:v>Государственная пошлина</c:v>
                </c:pt>
                <c:pt idx="5">
                  <c:v>Доходы от использования имущества, находящегося в гос. и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'Структура '!$B$5:$B$12</c:f>
              <c:numCache>
                <c:formatCode>General</c:formatCode>
                <c:ptCount val="8"/>
                <c:pt idx="0">
                  <c:v>444.4</c:v>
                </c:pt>
                <c:pt idx="1">
                  <c:v>22.4</c:v>
                </c:pt>
                <c:pt idx="2">
                  <c:v>114.6</c:v>
                </c:pt>
                <c:pt idx="3">
                  <c:v>74.400000000000006</c:v>
                </c:pt>
                <c:pt idx="4">
                  <c:v>23.2</c:v>
                </c:pt>
                <c:pt idx="5">
                  <c:v>125.7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137635304066311"/>
          <c:y val="0"/>
          <c:w val="0.31990452679429415"/>
          <c:h val="1"/>
        </c:manualLayout>
      </c:layout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perspective val="30"/>
    </c:view3D>
    <c:floor>
      <c:spPr>
        <a:blipFill dpi="0" rotWithShape="1">
          <a:blip xmlns:r="http://schemas.openxmlformats.org/officeDocument/2006/relationships" r:embed="rId1">
            <a:alphaModFix amt="21000"/>
          </a:blip>
          <a:srcRect/>
          <a:stretch>
            <a:fillRect/>
          </a:stretch>
        </a:blipFill>
      </c:spPr>
    </c:floor>
    <c:sideWall>
      <c:spPr>
        <a:ln>
          <a:solidFill>
            <a:schemeClr val="bg1"/>
          </a:solidFill>
        </a:ln>
      </c:spPr>
    </c:sideWall>
    <c:backWall>
      <c:spPr>
        <a:ln>
          <a:solidFill>
            <a:schemeClr val="bg1"/>
          </a:solidFill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chemeClr val="accent1"/>
            </a:solidFill>
          </c:spPr>
          <c:dPt>
            <c:idx val="1"/>
            <c:bubble3D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1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1.7491571916483949E-2"/>
                  <c:y val="-6.0377200020918065E-2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ru-RU" sz="1800" dirty="0" smtClean="0"/>
                      <a:t>11,2</a:t>
                    </a:r>
                    <a:endParaRPr lang="en-US" sz="1800" dirty="0"/>
                  </a:p>
                </c:rich>
              </c:tx>
              <c:spPr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13,1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11,9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2020 (факт) 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10350</c:v>
                </c:pt>
                <c:pt idx="1">
                  <c:v>13833.6</c:v>
                </c:pt>
                <c:pt idx="2">
                  <c:v>13117.1</c:v>
                </c:pt>
                <c:pt idx="3">
                  <c:v>11854.5</c:v>
                </c:pt>
              </c:numCache>
            </c:numRef>
          </c:val>
          <c:bubble3D val="1"/>
        </c:ser>
        <c:shape val="cylinder"/>
        <c:axId val="134635904"/>
        <c:axId val="134637440"/>
        <c:axId val="0"/>
      </c:bar3DChart>
      <c:catAx>
        <c:axId val="134635904"/>
        <c:scaling>
          <c:orientation val="minMax"/>
        </c:scaling>
        <c:axPos val="b"/>
        <c:numFmt formatCode="General" sourceLinked="1"/>
        <c:tickLblPos val="nextTo"/>
        <c:crossAx val="134637440"/>
        <c:crosses val="autoZero"/>
        <c:auto val="1"/>
        <c:lblAlgn val="ctr"/>
        <c:lblOffset val="100"/>
      </c:catAx>
      <c:valAx>
        <c:axId val="134637440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346359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41CE32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flat">
              <a:bevelT w="152400" h="50800" prst="softRound"/>
              <a:bevelB w="152400" h="50800" prst="softRound"/>
            </a:sp3d>
          </c:spPr>
          <c:dLbls>
            <c:dLbl>
              <c:idx val="0"/>
              <c:layout>
                <c:manualLayout>
                  <c:x val="1.4820948932844978E-3"/>
                  <c:y val="-3.5273858460171864E-2"/>
                </c:manualLayout>
              </c:layout>
              <c:showVal val="1"/>
            </c:dLbl>
            <c:dLbl>
              <c:idx val="1"/>
              <c:layout>
                <c:manualLayout>
                  <c:x val="1.4820948932844885E-2"/>
                  <c:y val="-4.3112493673542522E-2"/>
                </c:manualLayout>
              </c:layout>
              <c:showVal val="1"/>
            </c:dLbl>
            <c:dLbl>
              <c:idx val="2"/>
              <c:layout>
                <c:manualLayout>
                  <c:x val="2.2231423399267494E-2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1.3338854039560631E-2"/>
                  <c:y val="-3.5273858460171545E-2"/>
                </c:manualLayout>
              </c:layout>
              <c:showVal val="1"/>
            </c:dLbl>
            <c:dLbl>
              <c:idx val="4"/>
              <c:layout>
                <c:manualLayout>
                  <c:x val="1.7785022019028807E-2"/>
                  <c:y val="-3.135454085348541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'Налоговые и неналоговые'!$A$6:$A$10</c:f>
              <c:strCache>
                <c:ptCount val="5"/>
                <c:pt idx="0">
                  <c:v>Факт 2019 </c:v>
                </c:pt>
                <c:pt idx="1">
                  <c:v>Прогноз  2020 </c:v>
                </c:pt>
                <c:pt idx="2">
                  <c:v>План на 2021</c:v>
                </c:pt>
                <c:pt idx="3">
                  <c:v>План на 2022</c:v>
                </c:pt>
                <c:pt idx="4">
                  <c:v>План на 2023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0.0</c:formatCode>
                <c:ptCount val="5"/>
                <c:pt idx="0" formatCode="General">
                  <c:v>833.8</c:v>
                </c:pt>
                <c:pt idx="1">
                  <c:v>799</c:v>
                </c:pt>
                <c:pt idx="2" formatCode="General">
                  <c:v>729.9</c:v>
                </c:pt>
                <c:pt idx="3" formatCode="General">
                  <c:v>753.1</c:v>
                </c:pt>
                <c:pt idx="4" formatCode="General">
                  <c:v>767.3</c:v>
                </c:pt>
              </c:numCache>
            </c:numRef>
          </c:val>
        </c:ser>
        <c:shape val="box"/>
        <c:axId val="65578112"/>
        <c:axId val="65579648"/>
        <c:axId val="0"/>
      </c:bar3DChart>
      <c:catAx>
        <c:axId val="655781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0" i="0" baseline="0"/>
            </a:pPr>
            <a:endParaRPr lang="ru-RU"/>
          </a:p>
        </c:txPr>
        <c:crossAx val="65579648"/>
        <c:crosses val="autoZero"/>
        <c:auto val="1"/>
        <c:lblAlgn val="ctr"/>
        <c:lblOffset val="100"/>
      </c:catAx>
      <c:valAx>
        <c:axId val="65579648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0" i="0" baseline="0"/>
            </a:pPr>
            <a:endParaRPr lang="ru-RU"/>
          </a:p>
        </c:txPr>
        <c:crossAx val="65578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42CB8"/>
            </a:solidFill>
            <a:scene3d>
              <a:camera prst="orthographicFront"/>
              <a:lightRig rig="threePt" dir="t"/>
            </a:scene3d>
            <a:sp3d prstMaterial="flat">
              <a:bevelT w="101600" prst="riblet"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</c:dLbl>
            <c:dLbl>
              <c:idx val="2"/>
              <c:layout>
                <c:manualLayout>
                  <c:x val="2.2046161537606992E-2"/>
                  <c:y val="-3.5273858460171857E-2"/>
                </c:manualLayout>
              </c:layout>
              <c:showVal val="1"/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НДФЛ'!$A$3:$A$7</c:f>
              <c:strCache>
                <c:ptCount val="5"/>
                <c:pt idx="0">
                  <c:v>Факт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НДФЛ'!$B$3:$B$7</c:f>
              <c:numCache>
                <c:formatCode>#,##0.0</c:formatCode>
                <c:ptCount val="5"/>
                <c:pt idx="0" formatCode="General">
                  <c:v>432.6</c:v>
                </c:pt>
                <c:pt idx="1">
                  <c:v>464.4</c:v>
                </c:pt>
                <c:pt idx="2" formatCode="General">
                  <c:v>450.3</c:v>
                </c:pt>
                <c:pt idx="3" formatCode="General">
                  <c:v>488.9</c:v>
                </c:pt>
                <c:pt idx="4" formatCode="General">
                  <c:v>494.9</c:v>
                </c:pt>
              </c:numCache>
            </c:numRef>
          </c:val>
        </c:ser>
        <c:shape val="box"/>
        <c:axId val="67111936"/>
        <c:axId val="67146496"/>
        <c:axId val="0"/>
      </c:bar3DChart>
      <c:catAx>
        <c:axId val="67111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67146496"/>
        <c:crosses val="autoZero"/>
        <c:auto val="1"/>
        <c:lblAlgn val="ctr"/>
        <c:lblOffset val="100"/>
      </c:catAx>
      <c:valAx>
        <c:axId val="67146496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67111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544"/>
          <c:h val="0.64614027928521722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softEdge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7.1818548156786823E-3"/>
                  <c:y val="-0.24643604187104545"/>
                </c:manualLayout>
              </c:layout>
              <c:showVal val="1"/>
            </c:dLbl>
            <c:dLbl>
              <c:idx val="1"/>
              <c:layout>
                <c:manualLayout>
                  <c:x val="2.8671203646196852E-2"/>
                  <c:y val="-0.29013398802786688"/>
                </c:manualLayout>
              </c:layout>
              <c:showVal val="1"/>
            </c:dLbl>
            <c:dLbl>
              <c:idx val="2"/>
              <c:layout>
                <c:manualLayout>
                  <c:x val="3.2018905570945437E-2"/>
                  <c:y val="-0.34818375403018226"/>
                </c:manualLayout>
              </c:layout>
              <c:showVal val="1"/>
            </c:dLbl>
            <c:dLbl>
              <c:idx val="3"/>
              <c:layout>
                <c:manualLayout>
                  <c:x val="3.2935141260606496E-2"/>
                  <c:y val="-0.35052944439905703"/>
                </c:manualLayout>
              </c:layout>
              <c:showVal val="1"/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акцизов'!$A$5:$A$9</c:f>
              <c:strCache>
                <c:ptCount val="5"/>
                <c:pt idx="0">
                  <c:v>Факт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23.3</c:v>
                </c:pt>
                <c:pt idx="1">
                  <c:v>21.3</c:v>
                </c:pt>
                <c:pt idx="2">
                  <c:v>25.7</c:v>
                </c:pt>
                <c:pt idx="3">
                  <c:v>26.9</c:v>
                </c:pt>
                <c:pt idx="4">
                  <c:v>26.9</c:v>
                </c:pt>
              </c:numCache>
            </c:numRef>
          </c:val>
        </c:ser>
        <c:shape val="box"/>
        <c:axId val="67336064"/>
        <c:axId val="67337600"/>
        <c:axId val="0"/>
      </c:bar3DChart>
      <c:catAx>
        <c:axId val="67336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67337600"/>
        <c:crosses val="autoZero"/>
        <c:auto val="1"/>
        <c:lblAlgn val="ctr"/>
        <c:lblOffset val="100"/>
      </c:catAx>
      <c:valAx>
        <c:axId val="67337600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67336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49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3611058885195093"/>
          <c:y val="3.8949297535678752E-2"/>
          <c:w val="0.86087458536354111"/>
          <c:h val="0.83404066020571765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ЕНВД'!$B$3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249AFC"/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9596588033428678E-2"/>
                  <c:y val="-2.0925170272982848E-2"/>
                </c:manualLayout>
              </c:layout>
              <c:showVal val="1"/>
            </c:dLbl>
            <c:dLbl>
              <c:idx val="1"/>
              <c:layout>
                <c:manualLayout>
                  <c:x val="9.0445790923515609E-3"/>
                  <c:y val="-2.9893100389976137E-2"/>
                </c:manualLayout>
              </c:layout>
              <c:showVal val="1"/>
            </c:dLbl>
            <c:dLbl>
              <c:idx val="2"/>
              <c:layout>
                <c:manualLayout>
                  <c:x val="1.2059438789802085E-2"/>
                  <c:y val="-2.9893100389976137E-2"/>
                </c:manualLayout>
              </c:layout>
              <c:showVal val="1"/>
            </c:dLbl>
            <c:dLbl>
              <c:idx val="3"/>
              <c:layout>
                <c:manualLayout>
                  <c:x val="1.3566868638527713E-2"/>
                  <c:y val="-2.0925170272982793E-2"/>
                </c:manualLayout>
              </c:layout>
              <c:showVal val="1"/>
            </c:dLbl>
            <c:dLbl>
              <c:idx val="4"/>
              <c:layout>
                <c:manualLayout>
                  <c:x val="1.5074298487252715E-2"/>
                  <c:y val="-2.690379035097801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ЕНВД'!$A$4:$A$8</c:f>
              <c:strCache>
                <c:ptCount val="5"/>
                <c:pt idx="0">
                  <c:v>Факт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ЕНВД'!$B$4:$B$8</c:f>
              <c:numCache>
                <c:formatCode>General</c:formatCode>
                <c:ptCount val="5"/>
                <c:pt idx="0">
                  <c:v>116.1</c:v>
                </c:pt>
                <c:pt idx="1">
                  <c:v>95</c:v>
                </c:pt>
                <c:pt idx="2">
                  <c:v>23.4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hape val="cylinder"/>
        </c:ser>
        <c:shape val="box"/>
        <c:axId val="69435392"/>
        <c:axId val="69436928"/>
        <c:axId val="0"/>
      </c:bar3DChart>
      <c:catAx>
        <c:axId val="694353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436928"/>
        <c:crosses val="autoZero"/>
        <c:auto val="1"/>
        <c:lblAlgn val="ctr"/>
        <c:lblOffset val="100"/>
      </c:catAx>
      <c:valAx>
        <c:axId val="69436928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9435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7F51C"/>
            </a:solidFill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</c:dLbl>
            <c:dLbl>
              <c:idx val="1"/>
              <c:layout>
                <c:manualLayout>
                  <c:x val="1.4575974570318633E-2"/>
                  <c:y val="-3.2771535580524903E-2"/>
                </c:manualLayout>
              </c:layout>
              <c:showVal val="1"/>
            </c:dLbl>
            <c:dLbl>
              <c:idx val="2"/>
              <c:layout>
                <c:manualLayout>
                  <c:x val="1.4575974570318633E-2"/>
                  <c:y val="-3.2771535580524917E-2"/>
                </c:manualLayout>
              </c:layout>
              <c:showVal val="1"/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ЕСХН'!$A$4:$A$8</c:f>
              <c:strCache>
                <c:ptCount val="5"/>
                <c:pt idx="0">
                  <c:v>Факт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4</c:v>
                </c:pt>
                <c:pt idx="1">
                  <c:v>6.6</c:v>
                </c:pt>
                <c:pt idx="2">
                  <c:v>4.7</c:v>
                </c:pt>
                <c:pt idx="3">
                  <c:v>4.9000000000000004</c:v>
                </c:pt>
                <c:pt idx="4">
                  <c:v>5.0999999999999996</c:v>
                </c:pt>
              </c:numCache>
            </c:numRef>
          </c:val>
        </c:ser>
        <c:shape val="cylinder"/>
        <c:axId val="67280896"/>
        <c:axId val="67282432"/>
        <c:axId val="0"/>
      </c:bar3DChart>
      <c:catAx>
        <c:axId val="67280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7282432"/>
        <c:crosses val="autoZero"/>
        <c:auto val="1"/>
        <c:lblAlgn val="ctr"/>
        <c:lblOffset val="100"/>
      </c:catAx>
      <c:valAx>
        <c:axId val="6728243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67280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view3D>
      <c:rAngAx val="1"/>
    </c:view3D>
    <c:floor>
      <c:spPr>
        <a:gradFill>
          <a:gsLst>
            <a:gs pos="0">
              <a:srgbClr val="4F81BD">
                <a:lumMod val="60000"/>
                <a:lumOff val="40000"/>
                <a:alpha val="1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4724390087625361E-3"/>
          <c:y val="2.9315401014143095E-3"/>
          <c:w val="0.98419557931007873"/>
          <c:h val="0.83765763314435038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4.3146127269864248E-3"/>
                  <c:y val="-2.8345064834066038E-2"/>
                </c:manualLayout>
              </c:layout>
              <c:showVal val="1"/>
            </c:dLbl>
            <c:dLbl>
              <c:idx val="1"/>
              <c:layout>
                <c:manualLayout>
                  <c:x val="1.6110736013104313E-2"/>
                  <c:y val="-3.666171301042060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519561318583649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-4.3146127269864248E-3"/>
                  <c:y val="-3.14945164822958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патента'!$A$4:$A$8</c:f>
              <c:strCache>
                <c:ptCount val="5"/>
                <c:pt idx="0">
                  <c:v>Факт 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патента'!$B$4:$B$8</c:f>
              <c:numCache>
                <c:formatCode>#,##0.0</c:formatCode>
                <c:ptCount val="5"/>
                <c:pt idx="0">
                  <c:v>6.1</c:v>
                </c:pt>
                <c:pt idx="1">
                  <c:v>5</c:v>
                </c:pt>
                <c:pt idx="2">
                  <c:v>15.5</c:v>
                </c:pt>
                <c:pt idx="3">
                  <c:v>18.3</c:v>
                </c:pt>
                <c:pt idx="4">
                  <c:v>18.600000000000001</c:v>
                </c:pt>
              </c:numCache>
            </c:numRef>
          </c:val>
        </c:ser>
        <c:shape val="cylinder"/>
        <c:axId val="68125056"/>
        <c:axId val="68126592"/>
        <c:axId val="0"/>
      </c:bar3DChart>
      <c:catAx>
        <c:axId val="68125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8126592"/>
        <c:crosses val="autoZero"/>
        <c:auto val="1"/>
        <c:lblAlgn val="ctr"/>
        <c:lblOffset val="100"/>
      </c:catAx>
      <c:valAx>
        <c:axId val="6812659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one"/>
        <c:crossAx val="68125056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1913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686E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</c:dLbl>
            <c:dLbl>
              <c:idx val="2"/>
              <c:layout>
                <c:manualLayout>
                  <c:x val="1.9313586804531303E-2"/>
                  <c:y val="-2.7063232290429919E-2"/>
                </c:manualLayout>
              </c:layout>
              <c:showVal val="1"/>
            </c:dLbl>
            <c:dLbl>
              <c:idx val="3"/>
              <c:layout>
                <c:manualLayout>
                  <c:x val="1.2163399469024515E-2"/>
                  <c:y val="-2.9847111004760687E-2"/>
                </c:manualLayout>
              </c:layout>
              <c:showVal val="1"/>
            </c:dLbl>
            <c:dLbl>
              <c:idx val="4"/>
              <c:layout>
                <c:manualLayout>
                  <c:x val="1.3683824402652903E-2"/>
                  <c:y val="-3.798723218787752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госпошлины'!$A$4:$A$8</c:f>
              <c:strCache>
                <c:ptCount val="5"/>
                <c:pt idx="0">
                  <c:v>Факт 2019 года</c:v>
                </c:pt>
                <c:pt idx="1">
                  <c:v>Прогноз 2020 года</c:v>
                </c:pt>
                <c:pt idx="2">
                  <c:v>План на 2021 год</c:v>
                </c:pt>
                <c:pt idx="3">
                  <c:v>План на 2022 год</c:v>
                </c:pt>
                <c:pt idx="4">
                  <c:v>План на 2023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27.8</c:v>
                </c:pt>
                <c:pt idx="1">
                  <c:v>25.5</c:v>
                </c:pt>
                <c:pt idx="2">
                  <c:v>24.3</c:v>
                </c:pt>
                <c:pt idx="3">
                  <c:v>24.8</c:v>
                </c:pt>
                <c:pt idx="4">
                  <c:v>25.4</c:v>
                </c:pt>
              </c:numCache>
            </c:numRef>
          </c:val>
        </c:ser>
        <c:shape val="box"/>
        <c:axId val="69822720"/>
        <c:axId val="69824512"/>
        <c:axId val="0"/>
      </c:bar3DChart>
      <c:catAx>
        <c:axId val="69822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69824512"/>
        <c:crosses val="autoZero"/>
        <c:auto val="1"/>
        <c:lblAlgn val="ctr"/>
        <c:lblOffset val="100"/>
      </c:catAx>
      <c:valAx>
        <c:axId val="69824512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69822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B3896-D378-49A3-B5DB-738A96E2DAC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6B1E3A-93F6-4B94-B6F3-C95FAF22AECA}">
      <dgm:prSet phldrT="[Текст]" custT="1"/>
      <dgm:spPr>
        <a:solidFill>
          <a:srgbClr val="990033">
            <a:alpha val="83000"/>
          </a:srgbClr>
        </a:solidFill>
      </dgm:spPr>
      <dgm:t>
        <a:bodyPr/>
        <a:lstStyle/>
        <a:p>
          <a:r>
            <a:rPr lang="ru-RU" sz="2800" dirty="0" smtClean="0"/>
            <a:t>Всего</a:t>
          </a:r>
        </a:p>
        <a:p>
          <a:r>
            <a:rPr lang="ru-RU" sz="2800" dirty="0" smtClean="0"/>
            <a:t> 3 355,8</a:t>
          </a:r>
        </a:p>
        <a:p>
          <a:r>
            <a:rPr lang="ru-RU" sz="2800" dirty="0" smtClean="0"/>
            <a:t>млн. руб.</a:t>
          </a:r>
          <a:endParaRPr lang="ru-RU" sz="2800" dirty="0"/>
        </a:p>
      </dgm:t>
    </dgm:pt>
    <dgm:pt modelId="{D359C18B-40DB-4C04-8091-231E164197B6}" type="parTrans" cxnId="{50C4DEAA-0100-4D8D-A4E0-EA6CD5196FFA}">
      <dgm:prSet/>
      <dgm:spPr/>
      <dgm:t>
        <a:bodyPr/>
        <a:lstStyle/>
        <a:p>
          <a:endParaRPr lang="ru-RU"/>
        </a:p>
      </dgm:t>
    </dgm:pt>
    <dgm:pt modelId="{085769E2-13B2-43C2-8746-AFADC8545C7B}" type="sibTrans" cxnId="{50C4DEAA-0100-4D8D-A4E0-EA6CD5196FFA}">
      <dgm:prSet/>
      <dgm:spPr/>
      <dgm:t>
        <a:bodyPr/>
        <a:lstStyle/>
        <a:p>
          <a:endParaRPr lang="ru-RU"/>
        </a:p>
      </dgm:t>
    </dgm:pt>
    <dgm:pt modelId="{E1A3B200-7C9F-4B35-9DED-70F991951E1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smtClean="0"/>
            <a:t>Инфраструктурные программы – 498,6млн. руб.</a:t>
          </a:r>
          <a:endParaRPr lang="ru-RU" sz="1800" dirty="0"/>
        </a:p>
      </dgm:t>
    </dgm:pt>
    <dgm:pt modelId="{33A61A28-1AFC-4019-95D8-49965F5D7608}" type="parTrans" cxnId="{8FDF35D3-CBF2-414F-9FDF-F55AAEC5638E}">
      <dgm:prSet/>
      <dgm:spPr/>
      <dgm:t>
        <a:bodyPr/>
        <a:lstStyle/>
        <a:p>
          <a:endParaRPr lang="ru-RU"/>
        </a:p>
      </dgm:t>
    </dgm:pt>
    <dgm:pt modelId="{DC4D9612-2D46-4924-8659-D1B69B7BC8A1}" type="sibTrans" cxnId="{8FDF35D3-CBF2-414F-9FDF-F55AAEC5638E}">
      <dgm:prSet/>
      <dgm:spPr/>
      <dgm:t>
        <a:bodyPr/>
        <a:lstStyle/>
        <a:p>
          <a:endParaRPr lang="ru-RU"/>
        </a:p>
      </dgm:t>
    </dgm:pt>
    <dgm:pt modelId="{282D6B75-4F06-46FE-9E99-6BC09834F51A}">
      <dgm:prSet phldrT="[Текст]" custT="1"/>
      <dgm:spPr/>
      <dgm:t>
        <a:bodyPr/>
        <a:lstStyle/>
        <a:p>
          <a:r>
            <a:rPr lang="ru-RU" sz="1800" dirty="0" smtClean="0"/>
            <a:t>Социальные программы –      </a:t>
          </a:r>
        </a:p>
        <a:p>
          <a:r>
            <a:rPr lang="ru-RU" sz="1800" dirty="0" smtClean="0"/>
            <a:t>2 768,8 млн. руб.</a:t>
          </a:r>
          <a:endParaRPr lang="ru-RU" sz="1800" dirty="0"/>
        </a:p>
      </dgm:t>
    </dgm:pt>
    <dgm:pt modelId="{62DCD8F2-F65C-4904-9F9B-20696EEDB4AF}" type="parTrans" cxnId="{91E44DFD-7FE1-447F-B92E-D09DDAB00DF3}">
      <dgm:prSet/>
      <dgm:spPr/>
      <dgm:t>
        <a:bodyPr/>
        <a:lstStyle/>
        <a:p>
          <a:endParaRPr lang="ru-RU"/>
        </a:p>
      </dgm:t>
    </dgm:pt>
    <dgm:pt modelId="{70CF3628-BFA6-4A67-BFE5-844346F1D1A9}" type="sibTrans" cxnId="{91E44DFD-7FE1-447F-B92E-D09DDAB00DF3}">
      <dgm:prSet/>
      <dgm:spPr/>
      <dgm:t>
        <a:bodyPr/>
        <a:lstStyle/>
        <a:p>
          <a:endParaRPr lang="ru-RU"/>
        </a:p>
      </dgm:t>
    </dgm:pt>
    <dgm:pt modelId="{BA8AFE6F-9505-4352-9B03-6BF6554FEEB3}">
      <dgm:prSet phldrT="[Текст]" custT="1"/>
      <dgm:spPr/>
      <dgm:t>
        <a:bodyPr/>
        <a:lstStyle/>
        <a:p>
          <a:r>
            <a:rPr lang="ru-RU" sz="1800" dirty="0" smtClean="0"/>
            <a:t>Финансы – 11,8 млн. руб.</a:t>
          </a:r>
          <a:endParaRPr lang="ru-RU" sz="1800" dirty="0"/>
        </a:p>
      </dgm:t>
    </dgm:pt>
    <dgm:pt modelId="{BFC34F7B-F132-444A-AB33-06F20CEE1836}" type="parTrans" cxnId="{7095A4ED-D5CB-482A-BF5D-CD394DBC9A3D}">
      <dgm:prSet/>
      <dgm:spPr/>
      <dgm:t>
        <a:bodyPr/>
        <a:lstStyle/>
        <a:p>
          <a:endParaRPr lang="ru-RU"/>
        </a:p>
      </dgm:t>
    </dgm:pt>
    <dgm:pt modelId="{FA897FB3-5B40-4A66-9495-AB572D039519}" type="sibTrans" cxnId="{7095A4ED-D5CB-482A-BF5D-CD394DBC9A3D}">
      <dgm:prSet/>
      <dgm:spPr/>
      <dgm:t>
        <a:bodyPr/>
        <a:lstStyle/>
        <a:p>
          <a:endParaRPr lang="ru-RU"/>
        </a:p>
      </dgm:t>
    </dgm:pt>
    <dgm:pt modelId="{8EC93AD0-A3FB-47E3-B8DF-E490E2B2BDD8}">
      <dgm:prSet phldrT="[Текст]" custT="1"/>
      <dgm:spPr/>
      <dgm:t>
        <a:bodyPr/>
        <a:lstStyle/>
        <a:p>
          <a:r>
            <a:rPr lang="ru-RU" sz="1800" dirty="0" smtClean="0"/>
            <a:t>Противодействие преступности и защита от ЧС – 22,7 млн. руб.</a:t>
          </a:r>
          <a:endParaRPr lang="ru-RU" sz="1800" dirty="0"/>
        </a:p>
      </dgm:t>
    </dgm:pt>
    <dgm:pt modelId="{ABD3935B-892D-4FB5-8364-3FA650226C1B}" type="parTrans" cxnId="{C28C360E-A180-4F18-BB06-E9485091BF9F}">
      <dgm:prSet/>
      <dgm:spPr/>
      <dgm:t>
        <a:bodyPr/>
        <a:lstStyle/>
        <a:p>
          <a:endParaRPr lang="ru-RU"/>
        </a:p>
      </dgm:t>
    </dgm:pt>
    <dgm:pt modelId="{3F6C4D1A-D3FE-4BE3-A81F-C181B3B2EC79}" type="sibTrans" cxnId="{C28C360E-A180-4F18-BB06-E9485091BF9F}">
      <dgm:prSet/>
      <dgm:spPr/>
      <dgm:t>
        <a:bodyPr/>
        <a:lstStyle/>
        <a:p>
          <a:endParaRPr lang="ru-RU"/>
        </a:p>
      </dgm:t>
    </dgm:pt>
    <dgm:pt modelId="{2BEABDA1-460E-4FB5-A885-2A341FFBB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smtClean="0"/>
            <a:t>Сельское хозяйство и охрана природы – 7,5 млн. руб.</a:t>
          </a:r>
          <a:endParaRPr lang="ru-RU" sz="1800" dirty="0"/>
        </a:p>
      </dgm:t>
    </dgm:pt>
    <dgm:pt modelId="{6A208E49-F681-4ED2-9F58-9221B97613AD}" type="parTrans" cxnId="{996A4BBB-17BC-4D02-9D64-293EF586F172}">
      <dgm:prSet/>
      <dgm:spPr/>
      <dgm:t>
        <a:bodyPr/>
        <a:lstStyle/>
        <a:p>
          <a:endParaRPr lang="ru-RU"/>
        </a:p>
      </dgm:t>
    </dgm:pt>
    <dgm:pt modelId="{83B193F0-0DED-4247-9CA0-ECB236397812}" type="sibTrans" cxnId="{996A4BBB-17BC-4D02-9D64-293EF586F172}">
      <dgm:prSet/>
      <dgm:spPr/>
      <dgm:t>
        <a:bodyPr/>
        <a:lstStyle/>
        <a:p>
          <a:endParaRPr lang="ru-RU"/>
        </a:p>
      </dgm:t>
    </dgm:pt>
    <dgm:pt modelId="{88527E7B-6845-4C83-8AC4-FD2F941B305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smtClean="0"/>
            <a:t>Прочие программы – 46,4 млн. руб.</a:t>
          </a:r>
          <a:endParaRPr lang="ru-RU" sz="1800" dirty="0"/>
        </a:p>
      </dgm:t>
    </dgm:pt>
    <dgm:pt modelId="{54E7F552-41A2-4EFC-B920-FB5A5E73FE62}" type="parTrans" cxnId="{BBFFDAE2-FB21-4F0C-800C-8FC7F75E4F06}">
      <dgm:prSet/>
      <dgm:spPr/>
      <dgm:t>
        <a:bodyPr/>
        <a:lstStyle/>
        <a:p>
          <a:endParaRPr lang="ru-RU"/>
        </a:p>
      </dgm:t>
    </dgm:pt>
    <dgm:pt modelId="{FC260B78-3FB4-40DF-B8FE-FDA73EAEE7F3}" type="sibTrans" cxnId="{BBFFDAE2-FB21-4F0C-800C-8FC7F75E4F06}">
      <dgm:prSet/>
      <dgm:spPr/>
      <dgm:t>
        <a:bodyPr/>
        <a:lstStyle/>
        <a:p>
          <a:endParaRPr lang="ru-RU"/>
        </a:p>
      </dgm:t>
    </dgm:pt>
    <dgm:pt modelId="{A05B2933-E726-45BA-A230-D929A277DF9C}" type="pres">
      <dgm:prSet presAssocID="{CDFB3896-D378-49A3-B5DB-738A96E2DA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82EEF7-8B38-4E73-AB76-D403872EDEAF}" type="pres">
      <dgm:prSet presAssocID="{ED6B1E3A-93F6-4B94-B6F3-C95FAF22AECA}" presName="centerShape" presStyleLbl="node0" presStyleIdx="0" presStyleCnt="1" custScaleX="109010" custScaleY="108163" custLinFactNeighborX="-281" custLinFactNeighborY="-4080"/>
      <dgm:spPr/>
      <dgm:t>
        <a:bodyPr/>
        <a:lstStyle/>
        <a:p>
          <a:endParaRPr lang="ru-RU"/>
        </a:p>
      </dgm:t>
    </dgm:pt>
    <dgm:pt modelId="{88E7BA21-F99F-40F7-8C3B-DC809FCBC0EE}" type="pres">
      <dgm:prSet presAssocID="{33A61A28-1AFC-4019-95D8-49965F5D7608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1D1755EF-324D-40EC-A030-5FE7818C589F}" type="pres">
      <dgm:prSet presAssocID="{E1A3B200-7C9F-4B35-9DED-70F991951E15}" presName="node" presStyleLbl="node1" presStyleIdx="0" presStyleCnt="6" custScaleX="152711" custScaleY="16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B00B3-387C-464B-A95D-F2ADAC7AE431}" type="pres">
      <dgm:prSet presAssocID="{62DCD8F2-F65C-4904-9F9B-20696EEDB4A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6C305D2E-8F2A-4110-AA12-2FDB063C63F4}" type="pres">
      <dgm:prSet presAssocID="{282D6B75-4F06-46FE-9E99-6BC09834F51A}" presName="node" presStyleLbl="node1" presStyleIdx="1" presStyleCnt="6" custScaleX="147018" custScaleY="142719" custRadScaleRad="104348" custRadScaleInc="6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9C668-B926-468E-9D38-6555391DF5C8}" type="pres">
      <dgm:prSet presAssocID="{BFC34F7B-F132-444A-AB33-06F20CEE1836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86F8A502-152A-47F0-BE5A-52AB873ADDA4}" type="pres">
      <dgm:prSet presAssocID="{BA8AFE6F-9505-4352-9B03-6BF6554FEEB3}" presName="node" presStyleLbl="node1" presStyleIdx="2" presStyleCnt="6" custScaleX="123519" custScaleY="119526" custRadScaleRad="100043" custRadScaleInc="-6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A4495-A26B-4E94-A608-D24CC3E6D99F}" type="pres">
      <dgm:prSet presAssocID="{6A208E49-F681-4ED2-9F58-9221B97613AD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FEE78485-24B0-4C46-B500-010BD2180305}" type="pres">
      <dgm:prSet presAssocID="{2BEABDA1-460E-4FB5-A885-2A341FFBB7E3}" presName="node" presStyleLbl="node1" presStyleIdx="3" presStyleCnt="6" custScaleX="146768" custScaleY="91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EB98A-8BF6-4C16-86FC-4EDC0DCD748E}" type="pres">
      <dgm:prSet presAssocID="{ABD3935B-892D-4FB5-8364-3FA650226C1B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2647FDCF-5936-48C0-9701-DD6FCF834D35}" type="pres">
      <dgm:prSet presAssocID="{8EC93AD0-A3FB-47E3-B8DF-E490E2B2BDD8}" presName="node" presStyleLbl="node1" presStyleIdx="4" presStyleCnt="6" custScaleX="138389" custScaleY="147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5D952-844E-4F25-9C3D-2D946D88167B}" type="pres">
      <dgm:prSet presAssocID="{54E7F552-41A2-4EFC-B920-FB5A5E73FE62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B7B2D0D0-8197-4654-AE78-D0BDEF850DC6}" type="pres">
      <dgm:prSet presAssocID="{88527E7B-6845-4C83-8AC4-FD2F941B3053}" presName="node" presStyleLbl="node1" presStyleIdx="5" presStyleCnt="6" custScaleX="152400" custScaleY="153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927AC8-6C40-4644-B64D-70CF9769F1EF}" type="presOf" srcId="{282D6B75-4F06-46FE-9E99-6BC09834F51A}" destId="{6C305D2E-8F2A-4110-AA12-2FDB063C63F4}" srcOrd="0" destOrd="0" presId="urn:microsoft.com/office/officeart/2005/8/layout/radial4"/>
    <dgm:cxn modelId="{996A4BBB-17BC-4D02-9D64-293EF586F172}" srcId="{ED6B1E3A-93F6-4B94-B6F3-C95FAF22AECA}" destId="{2BEABDA1-460E-4FB5-A885-2A341FFBB7E3}" srcOrd="3" destOrd="0" parTransId="{6A208E49-F681-4ED2-9F58-9221B97613AD}" sibTransId="{83B193F0-0DED-4247-9CA0-ECB236397812}"/>
    <dgm:cxn modelId="{3C248BFC-6B9E-46BD-B0BA-40C5F9BA95CF}" type="presOf" srcId="{54E7F552-41A2-4EFC-B920-FB5A5E73FE62}" destId="{8415D952-844E-4F25-9C3D-2D946D88167B}" srcOrd="0" destOrd="0" presId="urn:microsoft.com/office/officeart/2005/8/layout/radial4"/>
    <dgm:cxn modelId="{97E17F43-3733-4702-A6B3-B1EB7F8BAE4B}" type="presOf" srcId="{ED6B1E3A-93F6-4B94-B6F3-C95FAF22AECA}" destId="{1E82EEF7-8B38-4E73-AB76-D403872EDEAF}" srcOrd="0" destOrd="0" presId="urn:microsoft.com/office/officeart/2005/8/layout/radial4"/>
    <dgm:cxn modelId="{5588D2AE-2327-44D3-A730-3F3BBD3F76C0}" type="presOf" srcId="{BFC34F7B-F132-444A-AB33-06F20CEE1836}" destId="{AE49C668-B926-468E-9D38-6555391DF5C8}" srcOrd="0" destOrd="0" presId="urn:microsoft.com/office/officeart/2005/8/layout/radial4"/>
    <dgm:cxn modelId="{2DFE215E-C73D-4B2F-B22E-DC9D1CA19E64}" type="presOf" srcId="{88527E7B-6845-4C83-8AC4-FD2F941B3053}" destId="{B7B2D0D0-8197-4654-AE78-D0BDEF850DC6}" srcOrd="0" destOrd="0" presId="urn:microsoft.com/office/officeart/2005/8/layout/radial4"/>
    <dgm:cxn modelId="{E59F5472-9405-4398-B544-EBFEDBD148CE}" type="presOf" srcId="{8EC93AD0-A3FB-47E3-B8DF-E490E2B2BDD8}" destId="{2647FDCF-5936-48C0-9701-DD6FCF834D35}" srcOrd="0" destOrd="0" presId="urn:microsoft.com/office/officeart/2005/8/layout/radial4"/>
    <dgm:cxn modelId="{ABADB143-2776-43D3-B3AB-1CD9D5C46473}" type="presOf" srcId="{E1A3B200-7C9F-4B35-9DED-70F991951E15}" destId="{1D1755EF-324D-40EC-A030-5FE7818C589F}" srcOrd="0" destOrd="0" presId="urn:microsoft.com/office/officeart/2005/8/layout/radial4"/>
    <dgm:cxn modelId="{50C4DEAA-0100-4D8D-A4E0-EA6CD5196FFA}" srcId="{CDFB3896-D378-49A3-B5DB-738A96E2DAC7}" destId="{ED6B1E3A-93F6-4B94-B6F3-C95FAF22AECA}" srcOrd="0" destOrd="0" parTransId="{D359C18B-40DB-4C04-8091-231E164197B6}" sibTransId="{085769E2-13B2-43C2-8746-AFADC8545C7B}"/>
    <dgm:cxn modelId="{7E21E717-D008-45EA-B18C-E0059984087E}" type="presOf" srcId="{62DCD8F2-F65C-4904-9F9B-20696EEDB4AF}" destId="{1FCB00B3-387C-464B-A95D-F2ADAC7AE431}" srcOrd="0" destOrd="0" presId="urn:microsoft.com/office/officeart/2005/8/layout/radial4"/>
    <dgm:cxn modelId="{C7F34A83-9FF3-4B28-90E3-D6DCA8438AED}" type="presOf" srcId="{33A61A28-1AFC-4019-95D8-49965F5D7608}" destId="{88E7BA21-F99F-40F7-8C3B-DC809FCBC0EE}" srcOrd="0" destOrd="0" presId="urn:microsoft.com/office/officeart/2005/8/layout/radial4"/>
    <dgm:cxn modelId="{BBFFDAE2-FB21-4F0C-800C-8FC7F75E4F06}" srcId="{ED6B1E3A-93F6-4B94-B6F3-C95FAF22AECA}" destId="{88527E7B-6845-4C83-8AC4-FD2F941B3053}" srcOrd="5" destOrd="0" parTransId="{54E7F552-41A2-4EFC-B920-FB5A5E73FE62}" sibTransId="{FC260B78-3FB4-40DF-B8FE-FDA73EAEE7F3}"/>
    <dgm:cxn modelId="{91E44DFD-7FE1-447F-B92E-D09DDAB00DF3}" srcId="{ED6B1E3A-93F6-4B94-B6F3-C95FAF22AECA}" destId="{282D6B75-4F06-46FE-9E99-6BC09834F51A}" srcOrd="1" destOrd="0" parTransId="{62DCD8F2-F65C-4904-9F9B-20696EEDB4AF}" sibTransId="{70CF3628-BFA6-4A67-BFE5-844346F1D1A9}"/>
    <dgm:cxn modelId="{C28C360E-A180-4F18-BB06-E9485091BF9F}" srcId="{ED6B1E3A-93F6-4B94-B6F3-C95FAF22AECA}" destId="{8EC93AD0-A3FB-47E3-B8DF-E490E2B2BDD8}" srcOrd="4" destOrd="0" parTransId="{ABD3935B-892D-4FB5-8364-3FA650226C1B}" sibTransId="{3F6C4D1A-D3FE-4BE3-A81F-C181B3B2EC79}"/>
    <dgm:cxn modelId="{FD97B8EF-B98E-46F8-8CAE-AC85107336DF}" type="presOf" srcId="{BA8AFE6F-9505-4352-9B03-6BF6554FEEB3}" destId="{86F8A502-152A-47F0-BE5A-52AB873ADDA4}" srcOrd="0" destOrd="0" presId="urn:microsoft.com/office/officeart/2005/8/layout/radial4"/>
    <dgm:cxn modelId="{8FDF35D3-CBF2-414F-9FDF-F55AAEC5638E}" srcId="{ED6B1E3A-93F6-4B94-B6F3-C95FAF22AECA}" destId="{E1A3B200-7C9F-4B35-9DED-70F991951E15}" srcOrd="0" destOrd="0" parTransId="{33A61A28-1AFC-4019-95D8-49965F5D7608}" sibTransId="{DC4D9612-2D46-4924-8659-D1B69B7BC8A1}"/>
    <dgm:cxn modelId="{5D928D7C-4F26-42D4-88E6-8FCAED7E5D0D}" type="presOf" srcId="{CDFB3896-D378-49A3-B5DB-738A96E2DAC7}" destId="{A05B2933-E726-45BA-A230-D929A277DF9C}" srcOrd="0" destOrd="0" presId="urn:microsoft.com/office/officeart/2005/8/layout/radial4"/>
    <dgm:cxn modelId="{145387E8-3DCD-4961-A3D7-86BDEA50EBE1}" type="presOf" srcId="{ABD3935B-892D-4FB5-8364-3FA650226C1B}" destId="{224EB98A-8BF6-4C16-86FC-4EDC0DCD748E}" srcOrd="0" destOrd="0" presId="urn:microsoft.com/office/officeart/2005/8/layout/radial4"/>
    <dgm:cxn modelId="{8003CA5F-07AB-4870-9193-4015A51D95AD}" type="presOf" srcId="{6A208E49-F681-4ED2-9F58-9221B97613AD}" destId="{343A4495-A26B-4E94-A608-D24CC3E6D99F}" srcOrd="0" destOrd="0" presId="urn:microsoft.com/office/officeart/2005/8/layout/radial4"/>
    <dgm:cxn modelId="{7095A4ED-D5CB-482A-BF5D-CD394DBC9A3D}" srcId="{ED6B1E3A-93F6-4B94-B6F3-C95FAF22AECA}" destId="{BA8AFE6F-9505-4352-9B03-6BF6554FEEB3}" srcOrd="2" destOrd="0" parTransId="{BFC34F7B-F132-444A-AB33-06F20CEE1836}" sibTransId="{FA897FB3-5B40-4A66-9495-AB572D039519}"/>
    <dgm:cxn modelId="{84F45E8A-5219-496D-BC34-AE2D3650A52F}" type="presOf" srcId="{2BEABDA1-460E-4FB5-A885-2A341FFBB7E3}" destId="{FEE78485-24B0-4C46-B500-010BD2180305}" srcOrd="0" destOrd="0" presId="urn:microsoft.com/office/officeart/2005/8/layout/radial4"/>
    <dgm:cxn modelId="{CFC32ED6-0587-434D-968F-46E4CA421135}" type="presParOf" srcId="{A05B2933-E726-45BA-A230-D929A277DF9C}" destId="{1E82EEF7-8B38-4E73-AB76-D403872EDEAF}" srcOrd="0" destOrd="0" presId="urn:microsoft.com/office/officeart/2005/8/layout/radial4"/>
    <dgm:cxn modelId="{63DA44B8-A2AA-40C6-B6C6-B58A4982DE46}" type="presParOf" srcId="{A05B2933-E726-45BA-A230-D929A277DF9C}" destId="{88E7BA21-F99F-40F7-8C3B-DC809FCBC0EE}" srcOrd="1" destOrd="0" presId="urn:microsoft.com/office/officeart/2005/8/layout/radial4"/>
    <dgm:cxn modelId="{3C3CB35D-8443-4C10-BE59-1339379913BC}" type="presParOf" srcId="{A05B2933-E726-45BA-A230-D929A277DF9C}" destId="{1D1755EF-324D-40EC-A030-5FE7818C589F}" srcOrd="2" destOrd="0" presId="urn:microsoft.com/office/officeart/2005/8/layout/radial4"/>
    <dgm:cxn modelId="{94F7C737-81B8-47ED-9752-12D2005E3DF9}" type="presParOf" srcId="{A05B2933-E726-45BA-A230-D929A277DF9C}" destId="{1FCB00B3-387C-464B-A95D-F2ADAC7AE431}" srcOrd="3" destOrd="0" presId="urn:microsoft.com/office/officeart/2005/8/layout/radial4"/>
    <dgm:cxn modelId="{8E6A9269-2599-445F-9CAA-E6CE7A082B9F}" type="presParOf" srcId="{A05B2933-E726-45BA-A230-D929A277DF9C}" destId="{6C305D2E-8F2A-4110-AA12-2FDB063C63F4}" srcOrd="4" destOrd="0" presId="urn:microsoft.com/office/officeart/2005/8/layout/radial4"/>
    <dgm:cxn modelId="{BB4A042F-B03A-4C20-B622-0518D4AA5DEA}" type="presParOf" srcId="{A05B2933-E726-45BA-A230-D929A277DF9C}" destId="{AE49C668-B926-468E-9D38-6555391DF5C8}" srcOrd="5" destOrd="0" presId="urn:microsoft.com/office/officeart/2005/8/layout/radial4"/>
    <dgm:cxn modelId="{3BC96C56-AEA4-4AC7-B99E-E0D41D8F00D1}" type="presParOf" srcId="{A05B2933-E726-45BA-A230-D929A277DF9C}" destId="{86F8A502-152A-47F0-BE5A-52AB873ADDA4}" srcOrd="6" destOrd="0" presId="urn:microsoft.com/office/officeart/2005/8/layout/radial4"/>
    <dgm:cxn modelId="{BE8A7037-4763-4796-AE35-DEB9C6A15D69}" type="presParOf" srcId="{A05B2933-E726-45BA-A230-D929A277DF9C}" destId="{343A4495-A26B-4E94-A608-D24CC3E6D99F}" srcOrd="7" destOrd="0" presId="urn:microsoft.com/office/officeart/2005/8/layout/radial4"/>
    <dgm:cxn modelId="{FEDB7A28-6006-4552-8544-A12DCEA6F6E9}" type="presParOf" srcId="{A05B2933-E726-45BA-A230-D929A277DF9C}" destId="{FEE78485-24B0-4C46-B500-010BD2180305}" srcOrd="8" destOrd="0" presId="urn:microsoft.com/office/officeart/2005/8/layout/radial4"/>
    <dgm:cxn modelId="{76D64A7E-001E-4FB5-A5CD-EC6D5624A6D3}" type="presParOf" srcId="{A05B2933-E726-45BA-A230-D929A277DF9C}" destId="{224EB98A-8BF6-4C16-86FC-4EDC0DCD748E}" srcOrd="9" destOrd="0" presId="urn:microsoft.com/office/officeart/2005/8/layout/radial4"/>
    <dgm:cxn modelId="{4A46E5AB-7446-4A77-962A-8DD501889E2B}" type="presParOf" srcId="{A05B2933-E726-45BA-A230-D929A277DF9C}" destId="{2647FDCF-5936-48C0-9701-DD6FCF834D35}" srcOrd="10" destOrd="0" presId="urn:microsoft.com/office/officeart/2005/8/layout/radial4"/>
    <dgm:cxn modelId="{FDE1DF50-89CE-472E-86B7-A5D32B935249}" type="presParOf" srcId="{A05B2933-E726-45BA-A230-D929A277DF9C}" destId="{8415D952-844E-4F25-9C3D-2D946D88167B}" srcOrd="11" destOrd="0" presId="urn:microsoft.com/office/officeart/2005/8/layout/radial4"/>
    <dgm:cxn modelId="{2A1D628C-2169-4392-98B7-C364BC6DEE71}" type="presParOf" srcId="{A05B2933-E726-45BA-A230-D929A277DF9C}" destId="{B7B2D0D0-8197-4654-AE78-D0BDEF850DC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82EEF7-8B38-4E73-AB76-D403872EDEAF}">
      <dsp:nvSpPr>
        <dsp:cNvPr id="0" name=""/>
        <dsp:cNvSpPr/>
      </dsp:nvSpPr>
      <dsp:spPr>
        <a:xfrm>
          <a:off x="3256332" y="2428884"/>
          <a:ext cx="2488574" cy="2469238"/>
        </a:xfrm>
        <a:prstGeom prst="ellipse">
          <a:avLst/>
        </a:prstGeom>
        <a:solidFill>
          <a:srgbClr val="990033">
            <a:alpha val="83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Всего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3 355,8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млн. руб.</a:t>
          </a:r>
          <a:endParaRPr lang="ru-RU" sz="2800" kern="1200" dirty="0"/>
        </a:p>
      </dsp:txBody>
      <dsp:txXfrm>
        <a:off x="3256332" y="2428884"/>
        <a:ext cx="2488574" cy="2469238"/>
      </dsp:txXfrm>
    </dsp:sp>
    <dsp:sp modelId="{88E7BA21-F99F-40F7-8C3B-DC809FCBC0EE}">
      <dsp:nvSpPr>
        <dsp:cNvPr id="0" name=""/>
        <dsp:cNvSpPr/>
      </dsp:nvSpPr>
      <dsp:spPr>
        <a:xfrm rot="10518525">
          <a:off x="1057171" y="3535180"/>
          <a:ext cx="2085894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755EF-324D-40EC-A030-5FE7818C589F}">
      <dsp:nvSpPr>
        <dsp:cNvPr id="0" name=""/>
        <dsp:cNvSpPr/>
      </dsp:nvSpPr>
      <dsp:spPr>
        <a:xfrm>
          <a:off x="-159511" y="2890917"/>
          <a:ext cx="2440352" cy="210974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Инфраструктурные программы – 498,6млн. руб.</a:t>
          </a:r>
          <a:endParaRPr lang="ru-RU" sz="1800" kern="1200" dirty="0"/>
        </a:p>
      </dsp:txBody>
      <dsp:txXfrm>
        <a:off x="-159511" y="2890917"/>
        <a:ext cx="2440352" cy="2109744"/>
      </dsp:txXfrm>
    </dsp:sp>
    <dsp:sp modelId="{1FCB00B3-387C-464B-A95D-F2ADAC7AE431}">
      <dsp:nvSpPr>
        <dsp:cNvPr id="0" name=""/>
        <dsp:cNvSpPr/>
      </dsp:nvSpPr>
      <dsp:spPr>
        <a:xfrm rot="12859136">
          <a:off x="1489734" y="1988117"/>
          <a:ext cx="2066305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05D2E-8F2A-4110-AA12-2FDB063C63F4}">
      <dsp:nvSpPr>
        <dsp:cNvPr id="0" name=""/>
        <dsp:cNvSpPr/>
      </dsp:nvSpPr>
      <dsp:spPr>
        <a:xfrm>
          <a:off x="494905" y="818666"/>
          <a:ext cx="2349377" cy="1824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Социальные программы –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2 768,8 млн. руб.</a:t>
          </a:r>
          <a:endParaRPr lang="ru-RU" sz="1800" kern="1200" dirty="0"/>
        </a:p>
      </dsp:txBody>
      <dsp:txXfrm>
        <a:off x="494905" y="818666"/>
        <a:ext cx="2349377" cy="1824542"/>
      </dsp:txXfrm>
    </dsp:sp>
    <dsp:sp modelId="{AE49C668-B926-468E-9D38-6555391DF5C8}">
      <dsp:nvSpPr>
        <dsp:cNvPr id="0" name=""/>
        <dsp:cNvSpPr/>
      </dsp:nvSpPr>
      <dsp:spPr>
        <a:xfrm rot="14918886">
          <a:off x="2752108" y="1227160"/>
          <a:ext cx="1846501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8A502-152A-47F0-BE5A-52AB873ADDA4}">
      <dsp:nvSpPr>
        <dsp:cNvPr id="0" name=""/>
        <dsp:cNvSpPr/>
      </dsp:nvSpPr>
      <dsp:spPr>
        <a:xfrm>
          <a:off x="2352278" y="-71428"/>
          <a:ext cx="1973858" cy="1528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Финансы – 11,8 млн. руб.</a:t>
          </a:r>
          <a:endParaRPr lang="ru-RU" sz="1800" kern="1200" dirty="0"/>
        </a:p>
      </dsp:txBody>
      <dsp:txXfrm>
        <a:off x="2352278" y="-71428"/>
        <a:ext cx="1973858" cy="1528039"/>
      </dsp:txXfrm>
    </dsp:sp>
    <dsp:sp modelId="{343A4495-A26B-4E94-A608-D24CC3E6D99F}">
      <dsp:nvSpPr>
        <dsp:cNvPr id="0" name=""/>
        <dsp:cNvSpPr/>
      </dsp:nvSpPr>
      <dsp:spPr>
        <a:xfrm rot="17393644">
          <a:off x="4345967" y="1202543"/>
          <a:ext cx="1854991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78485-24B0-4C46-B500-010BD2180305}">
      <dsp:nvSpPr>
        <dsp:cNvPr id="0" name=""/>
        <dsp:cNvSpPr/>
      </dsp:nvSpPr>
      <dsp:spPr>
        <a:xfrm>
          <a:off x="4416382" y="71440"/>
          <a:ext cx="2345382" cy="1168536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Сельское хозяйство и охрана природы – 7,5 млн. руб.</a:t>
          </a:r>
          <a:endParaRPr lang="ru-RU" sz="1800" kern="1200" dirty="0"/>
        </a:p>
      </dsp:txBody>
      <dsp:txXfrm>
        <a:off x="4416382" y="71440"/>
        <a:ext cx="2345382" cy="1168536"/>
      </dsp:txXfrm>
    </dsp:sp>
    <dsp:sp modelId="{224EB98A-8BF6-4C16-86FC-4EDC0DCD748E}">
      <dsp:nvSpPr>
        <dsp:cNvPr id="0" name=""/>
        <dsp:cNvSpPr/>
      </dsp:nvSpPr>
      <dsp:spPr>
        <a:xfrm rot="19688683">
          <a:off x="5504424" y="2104873"/>
          <a:ext cx="1962110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7FDCF-5936-48C0-9701-DD6FCF834D35}">
      <dsp:nvSpPr>
        <dsp:cNvPr id="0" name=""/>
        <dsp:cNvSpPr/>
      </dsp:nvSpPr>
      <dsp:spPr>
        <a:xfrm>
          <a:off x="6213029" y="967294"/>
          <a:ext cx="2211484" cy="1890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Противодействие преступности и защита от ЧС – 22,7 млн. руб.</a:t>
          </a:r>
          <a:endParaRPr lang="ru-RU" sz="1800" kern="1200" dirty="0"/>
        </a:p>
      </dsp:txBody>
      <dsp:txXfrm>
        <a:off x="6213029" y="967294"/>
        <a:ext cx="2211484" cy="1890227"/>
      </dsp:txXfrm>
    </dsp:sp>
    <dsp:sp modelId="{8415D952-844E-4F25-9C3D-2D946D88167B}">
      <dsp:nvSpPr>
        <dsp:cNvPr id="0" name=""/>
        <dsp:cNvSpPr/>
      </dsp:nvSpPr>
      <dsp:spPr>
        <a:xfrm rot="278343">
          <a:off x="5860418" y="3534646"/>
          <a:ext cx="2122516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2D0D0-8197-4654-AE78-D0BDEF850DC6}">
      <dsp:nvSpPr>
        <dsp:cNvPr id="0" name=""/>
        <dsp:cNvSpPr/>
      </dsp:nvSpPr>
      <dsp:spPr>
        <a:xfrm>
          <a:off x="6761766" y="2962355"/>
          <a:ext cx="2435382" cy="1966868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Прочие программы – 46,4 млн. руб.</a:t>
          </a:r>
          <a:endParaRPr lang="ru-RU" sz="1800" kern="1200" dirty="0"/>
        </a:p>
      </dsp:txBody>
      <dsp:txXfrm>
        <a:off x="6761766" y="2962355"/>
        <a:ext cx="2435382" cy="1966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0.34895</cdr:x>
      <cdr:y>0.07419</cdr:y>
    </cdr:from>
    <cdr:to>
      <cdr:x>0.43298</cdr:x>
      <cdr:y>0.10473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2990136" y="349780"/>
          <a:ext cx="720080" cy="144017"/>
        </a:xfrm>
        <a:prstGeom xmlns:a="http://schemas.openxmlformats.org/drawingml/2006/main" prst="straightConnector1">
          <a:avLst/>
        </a:prstGeom>
        <a:ln xmlns:a="http://schemas.openxmlformats.org/drawingml/2006/main" cmpd="sng">
          <a:solidFill>
            <a:srgbClr val="160E66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0.35294</cdr:x>
      <cdr:y>0.51926</cdr:y>
    </cdr:from>
    <cdr:to>
      <cdr:x>0.42458</cdr:x>
      <cdr:y>0.53236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>
          <a:off x="3024336" y="2448272"/>
          <a:ext cx="613870" cy="6174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1D2457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0.36248</cdr:x>
      <cdr:y>0</cdr:y>
    </cdr:from>
    <cdr:to>
      <cdr:x>0.46612</cdr:x>
      <cdr:y>0.06109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106074" y="0"/>
          <a:ext cx="88808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77,7 </a:t>
          </a:r>
          <a:r>
            <a:rPr lang="ru-RU" sz="1400" b="1" dirty="0"/>
            <a:t>%</a:t>
          </a:r>
        </a:p>
      </cdr:txBody>
    </cdr:sp>
  </cdr:relSizeAnchor>
  <cdr:relSizeAnchor xmlns:cdr="http://schemas.openxmlformats.org/drawingml/2006/chartDrawing">
    <cdr:from>
      <cdr:x>0.35294</cdr:x>
      <cdr:y>0.42763</cdr:y>
    </cdr:from>
    <cdr:to>
      <cdr:x>0.44229</cdr:x>
      <cdr:y>0.53623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016224"/>
          <a:ext cx="765636" cy="512036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85,3 </a:t>
          </a:r>
          <a:r>
            <a:rPr lang="ru-RU" sz="1400" b="1" dirty="0"/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0.30361</cdr:x>
      <cdr:y>0.54965</cdr:y>
    </cdr:from>
    <cdr:to>
      <cdr:x>0.42242</cdr:x>
      <cdr:y>0.58629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1656184" y="2160240"/>
          <a:ext cx="648072" cy="1440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0.58082</cdr:x>
      <cdr:y>0.47636</cdr:y>
    </cdr:from>
    <cdr:to>
      <cdr:x>0.68643</cdr:x>
      <cdr:y>0.56797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3168352" y="1872208"/>
          <a:ext cx="57606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0.72506</cdr:x>
      <cdr:y>0.37647</cdr:y>
    </cdr:from>
    <cdr:to>
      <cdr:x>0.81046</cdr:x>
      <cdr:y>0.4661</cdr:y>
    </cdr:to>
    <cdr:sp macro="" textlink="">
      <cdr:nvSpPr>
        <cdr:cNvPr id="7" name="Прямая со стрелкой 6"/>
        <cdr:cNvSpPr/>
      </cdr:nvSpPr>
      <cdr:spPr>
        <a:xfrm xmlns:a="http://schemas.openxmlformats.org/drawingml/2006/main" flipV="1">
          <a:off x="4890649" y="1512168"/>
          <a:ext cx="57606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0.47952</cdr:x>
      <cdr:y>0.30476</cdr:y>
    </cdr:from>
    <cdr:to>
      <cdr:x>0.56493</cdr:x>
      <cdr:y>0.43025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3234465" y="1224136"/>
          <a:ext cx="576064" cy="5040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0.32176</cdr:x>
      <cdr:y>0.2471</cdr:y>
    </cdr:from>
    <cdr:to>
      <cdr:x>0.4213</cdr:x>
      <cdr:y>0.49807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1471084" y="677332"/>
          <a:ext cx="455083" cy="68791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0.58565</cdr:x>
      <cdr:y>0.37066</cdr:y>
    </cdr:from>
    <cdr:to>
      <cdr:x>0.66898</cdr:x>
      <cdr:y>0.53282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2677584" y="1015999"/>
          <a:ext cx="381000" cy="4445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2EFE255-BF76-464F-8FD6-099BBE36608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44538"/>
            <a:ext cx="49037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4DFF4E-5128-45E1-8309-20C511DF2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1239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E478E-38A6-4E01-9B65-BAFC2CF4A0AB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E478E-38A6-4E01-9B65-BAFC2CF4A0AB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C4AAC8-C9C5-4F94-866F-8E82D7D4DE17}" type="slidenum">
              <a:rPr lang="ru-RU" smtClean="0"/>
              <a:pPr>
                <a:defRPr/>
              </a:pPr>
              <a:t>32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347252" y="3810001"/>
            <a:ext cx="3690388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347270" y="3897010"/>
            <a:ext cx="3690370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347270" y="4115167"/>
            <a:ext cx="369037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347269" y="4164403"/>
            <a:ext cx="1943092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347269" y="4199572"/>
            <a:ext cx="1943092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347269" y="3962400"/>
            <a:ext cx="3027609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290704" y="4060983"/>
            <a:ext cx="1581587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037638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8"/>
            <a:ext cx="9037639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339443" y="3643090"/>
            <a:ext cx="2698196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037638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1882" y="2401888"/>
            <a:ext cx="8359815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1882" y="3899938"/>
            <a:ext cx="4895387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627601" y="4206240"/>
            <a:ext cx="948952" cy="457200"/>
          </a:xfrm>
        </p:spPr>
        <p:txBody>
          <a:bodyPr/>
          <a:lstStyle/>
          <a:p>
            <a:pPr>
              <a:defRPr/>
            </a:pPr>
            <a:fld id="{9193A1A7-69DF-4EBF-A997-B6598653E570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347269" y="4205288"/>
            <a:ext cx="1280332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223310" y="1136"/>
            <a:ext cx="739015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18B456-C681-45E6-B7E7-E5AAB4C889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2900F-F266-4300-9BC5-115CFECB5B77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4625B-07CC-4386-B61C-4F69CADE8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2915" y="1143000"/>
            <a:ext cx="1882841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1882" y="1143000"/>
            <a:ext cx="6175719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32822-79D1-42E4-8A13-87C347E436D7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2E03-8122-4BC0-9411-A9C0E6535F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74638"/>
            <a:ext cx="8132762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2438" y="1600200"/>
            <a:ext cx="8132762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2E40B-DD64-4E91-8385-B0358F766522}" type="datetime1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B905E-84F5-49E9-82CE-AA4EC9DA8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1255" y="329184"/>
            <a:ext cx="8432811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3727" y="434162"/>
            <a:ext cx="821018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3974" y="1820206"/>
            <a:ext cx="7681992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13974" y="3685032"/>
            <a:ext cx="7681992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193A1A7-69DF-4EBF-A997-B6598653E570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18B456-C681-45E6-B7E7-E5AAB4C889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70" y="4983480"/>
            <a:ext cx="8088686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7070" y="530352"/>
            <a:ext cx="8088686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C94DA0-5E41-485D-96D9-35350F9E3E7E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10272F-F48B-427E-A184-1C2DFEFBA0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1255" y="329184"/>
            <a:ext cx="8432811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3727" y="434162"/>
            <a:ext cx="821018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96" y="4928616"/>
            <a:ext cx="8088686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2896" y="5624484"/>
            <a:ext cx="8088686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C9E521D-7964-4C33-9D58-326BFE8524DA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7F87EB-2154-436C-89DD-94C28BE722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8369" y="530352"/>
            <a:ext cx="3886184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00046" y="530352"/>
            <a:ext cx="3886184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556117-914F-42BF-9EEF-1046D4EEB493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3928D64-F061-4D64-8F2B-E762683B25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70" y="4983480"/>
            <a:ext cx="8088686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0161" y="579438"/>
            <a:ext cx="3886184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98056" y="579438"/>
            <a:ext cx="3886184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0161" y="1447800"/>
            <a:ext cx="3886184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98056" y="1447800"/>
            <a:ext cx="3886184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BC9C38-F6A9-43C9-ABA8-EF2417B6577A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ABAC8C-D0BE-446E-AC1B-C54362CA2D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762A9D-1700-4902-98F4-433D7D895D85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1FE29D6-9AA3-4633-BEA7-4A360D437B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1255" y="329184"/>
            <a:ext cx="8432811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F73D0D-A9DA-4C67-8951-8E86A9925C22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94DA0-5E41-485D-96D9-35350F9E3E7E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0272F-F48B-427E-A184-1C2DFEFBA0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4358" y="533400"/>
            <a:ext cx="2937232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474420" y="1447802"/>
            <a:ext cx="2937232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52516" y="930144"/>
            <a:ext cx="4572348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CF0825F-9982-4294-BCA0-A2158921ED74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14663F-A372-42CC-9134-E6B2F9E6CC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1255" y="329184"/>
            <a:ext cx="8432811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326347" y="434162"/>
            <a:ext cx="229756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82" y="5012056"/>
            <a:ext cx="8133874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387539" y="533400"/>
            <a:ext cx="2214221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DD21E4E-6A80-477F-BCF7-74E58C1599A5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EAC371-7E3C-4DD9-9C36-F5E8CA3FED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578" y="435768"/>
            <a:ext cx="5856389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70" y="4983480"/>
            <a:ext cx="8088686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7070" y="530352"/>
            <a:ext cx="8088686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42900F-F266-4300-9BC5-115CFECB5B77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F4625B-07CC-4386-B61C-4F69CADE8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2288" y="533404"/>
            <a:ext cx="1958155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7195" y="533403"/>
            <a:ext cx="5874465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7F32822-79D1-42E4-8A13-87C347E436D7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D12E03-8122-4BC0-9411-A9C0E6535F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911" y="1981201"/>
            <a:ext cx="7681992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3911" y="3367088"/>
            <a:ext cx="7681992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E521D-7964-4C33-9D58-326BFE8524DA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F87EB-2154-436C-89DD-94C28BE722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1882" y="2249425"/>
            <a:ext cx="3991623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94133" y="2249425"/>
            <a:ext cx="3991623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556117-914F-42BF-9EEF-1046D4EEB493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8D64-F061-4D64-8F2B-E762683B25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68" y="1143000"/>
            <a:ext cx="8284502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6568" y="2244970"/>
            <a:ext cx="3994636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6308" y="2244970"/>
            <a:ext cx="3994762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76568" y="2708519"/>
            <a:ext cx="3994636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21" y="2708519"/>
            <a:ext cx="3994762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E1BC9C38-F6A9-43C9-ABA8-EF2417B6577A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EABAC8C-D0BE-446E-AC1B-C54362CA2D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82" y="1143000"/>
            <a:ext cx="8133874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07099" y="612648"/>
            <a:ext cx="946129" cy="457200"/>
          </a:xfrm>
        </p:spPr>
        <p:txBody>
          <a:bodyPr/>
          <a:lstStyle/>
          <a:p>
            <a:pPr>
              <a:defRPr/>
            </a:pPr>
            <a:fld id="{34762A9D-1700-4902-98F4-433D7D895D85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96642" y="612648"/>
            <a:ext cx="1310458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79648" y="2272"/>
            <a:ext cx="753137" cy="365760"/>
          </a:xfrm>
        </p:spPr>
        <p:txBody>
          <a:bodyPr/>
          <a:lstStyle/>
          <a:p>
            <a:pPr>
              <a:defRPr/>
            </a:pPr>
            <a:fld id="{91FE29D6-9AA3-4633-BEA7-4A360D437B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F73D0D-A9DA-4C67-8951-8E86A9925C22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1225" y="1101970"/>
            <a:ext cx="3343926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91225" y="2010727"/>
            <a:ext cx="3343926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0627" y="776287"/>
            <a:ext cx="504300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F0825F-9982-4294-BCA0-A2158921ED74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4663F-A372-42CC-9134-E6B2F9E6CC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152" y="1109161"/>
            <a:ext cx="579977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98976" y="1143000"/>
            <a:ext cx="4518819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7623" y="3274309"/>
            <a:ext cx="2560664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21E4E-6A80-477F-BCF7-74E58C1599A5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AC371-7E3C-4DD9-9C36-F5E8CA3FED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9037638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037638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7"/>
            <a:ext cx="9037639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347252" y="360247"/>
            <a:ext cx="3690388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347270" y="440113"/>
            <a:ext cx="3690370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344441" y="497504"/>
            <a:ext cx="3027609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287876" y="588943"/>
            <a:ext cx="1581587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8979291" y="-2001"/>
            <a:ext cx="5695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8939277" y="-2001"/>
            <a:ext cx="27113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8920445" y="-2001"/>
            <a:ext cx="9038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871022" y="-2001"/>
            <a:ext cx="27113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811971" y="380"/>
            <a:ext cx="54226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770260" y="380"/>
            <a:ext cx="9038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1882" y="1143000"/>
            <a:ext cx="8133874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1882" y="2249424"/>
            <a:ext cx="8133874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09922" y="612648"/>
            <a:ext cx="946129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88D9CB5-9541-425F-8E02-96E577D813BE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196642" y="612648"/>
            <a:ext cx="1310458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079648" y="2272"/>
            <a:ext cx="753137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DA3072-3E1B-4022-83BD-33597DE707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1255" y="329184"/>
            <a:ext cx="8432811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3727" y="434162"/>
            <a:ext cx="821018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97070" y="4985590"/>
            <a:ext cx="8088686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97070" y="530352"/>
            <a:ext cx="8088686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32402" y="6111876"/>
            <a:ext cx="225941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B88D9CB5-9541-425F-8E02-96E577D813BE}" type="datetime1">
              <a:rPr lang="ru-RU" smtClean="0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5991811" y="6111876"/>
            <a:ext cx="225941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51221" y="6111876"/>
            <a:ext cx="45188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1DA3072-3E1B-4022-83BD-33597DE707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chart" Target="../charts/chart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image" Target="../media/image6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3.png"/><Relationship Id="rId10" Type="http://schemas.openxmlformats.org/officeDocument/2006/relationships/image" Target="../media/image56.jpeg"/><Relationship Id="rId4" Type="http://schemas.openxmlformats.org/officeDocument/2006/relationships/image" Target="../media/image52.png"/><Relationship Id="rId9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chart" Target="../charts/chart9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3.jpeg"/><Relationship Id="rId17" Type="http://schemas.openxmlformats.org/officeDocument/2006/relationships/image" Target="../media/image77.png"/><Relationship Id="rId2" Type="http://schemas.openxmlformats.org/officeDocument/2006/relationships/image" Target="../media/image68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2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5.png"/><Relationship Id="rId10" Type="http://schemas.openxmlformats.org/officeDocument/2006/relationships/image" Target="../media/image7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0.jpe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2.jpeg"/><Relationship Id="rId5" Type="http://schemas.openxmlformats.org/officeDocument/2006/relationships/chart" Target="../charts/chart15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chart" Target="../charts/chart16.xml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chart" Target="../charts/chart17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62.jpe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chart" Target="../charts/chart18.xml"/><Relationship Id="rId9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11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jpeg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0272F-F48B-427E-A184-1C2DFEFBA07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977" y="0"/>
            <a:ext cx="315097" cy="46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9729" y="0"/>
            <a:ext cx="8064500" cy="5000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/>
              <a:t>Финансовое управление Администрации Аксайского района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620688"/>
            <a:ext cx="903763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/>
            </a:scene3d>
            <a:sp3d extrusionH="57150">
              <a:bevelT w="38100" h="38100"/>
              <a:bevelB w="114300" h="8255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Проект бюджета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Аксайского района на 2021 год и на плановый период 20</a:t>
            </a:r>
            <a:r>
              <a:rPr kumimoji="0" lang="en-US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 и 20</a:t>
            </a:r>
            <a:r>
              <a:rPr kumimoji="0" lang="en-US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</a:t>
            </a:r>
            <a:r>
              <a:rPr lang="ru-RU" sz="3500" b="1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 годов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22000"/>
            <a:lum/>
          </a:blip>
          <a:srcRect/>
          <a:stretch>
            <a:fillRect t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1804175" y="571480"/>
            <a:ext cx="7233463" cy="135732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371B03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ДИНАМИКА ПОСТУПЛЕНИЙ НАЛОГА НА ДОХОДЫ ФИЗИЧЕСКИХ ЛИЦ</a:t>
            </a:r>
          </a:p>
        </p:txBody>
      </p:sp>
      <p:sp>
        <p:nvSpPr>
          <p:cNvPr id="17411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E27D3B-940D-4B81-B867-30289B3F1402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7414" name="Прямоугольник 9"/>
          <p:cNvSpPr>
            <a:spLocks noChangeArrowheads="1"/>
          </p:cNvSpPr>
          <p:nvPr/>
        </p:nvSpPr>
        <p:spPr bwMode="auto">
          <a:xfrm>
            <a:off x="7605130" y="2214554"/>
            <a:ext cx="14325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371B03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600" b="1" dirty="0" smtClean="0">
                <a:solidFill>
                  <a:srgbClr val="371B03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600" dirty="0">
              <a:solidFill>
                <a:srgbClr val="371B03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03977" y="2897560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1-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00042"/>
            <a:ext cx="2097376" cy="234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3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lider4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903763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500042"/>
            <a:ext cx="903763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ДИНАМИКА ПОСТУПЛЕНИЙ АКЦИЗОВ </a:t>
            </a:r>
            <a:r>
              <a:rPr lang="en-US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НА НЕФТЕПРОДУКТЫ</a:t>
            </a:r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44B28C3-0AE6-4CC9-8AFF-BD4E37E00960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0" y="3143248"/>
          <a:ext cx="8876537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510" name="Прямоугольник 9"/>
          <p:cNvSpPr>
            <a:spLocks noChangeArrowheads="1"/>
          </p:cNvSpPr>
          <p:nvPr/>
        </p:nvSpPr>
        <p:spPr bwMode="auto">
          <a:xfrm>
            <a:off x="270347" y="3645024"/>
            <a:ext cx="154579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291F35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291F35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>
              <a:solidFill>
                <a:srgbClr val="291F35"/>
              </a:solidFill>
            </a:endParaRPr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85775" y="620713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ДИНАМИКА ПОСТУПЛЕНИЙ ЕДИНОГО НАЛОГА НА ВМЕНЕННЫЙ ДОХОД ДЛЯ ОТДЕЛЬНЫХ ВИДОВ ДЕЯТЕЛЬНОСТИ</a:t>
            </a:r>
          </a:p>
        </p:txBody>
      </p:sp>
      <p:sp>
        <p:nvSpPr>
          <p:cNvPr id="20483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77B6CA9-3A8B-486D-9083-2A6AB6142D91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-481841" y="2786058"/>
          <a:ext cx="7500990" cy="4214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6" name="Прямоугольник 9"/>
          <p:cNvSpPr>
            <a:spLocks noChangeArrowheads="1"/>
          </p:cNvSpPr>
          <p:nvPr/>
        </p:nvSpPr>
        <p:spPr bwMode="auto">
          <a:xfrm>
            <a:off x="232539" y="2357430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/>
          </a:p>
        </p:txBody>
      </p:sp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7156" y="4572008"/>
            <a:ext cx="257048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bornshu_gruzi_perevozka.jpg"/>
          <p:cNvPicPr>
            <a:picLocks noChangeAspect="1"/>
          </p:cNvPicPr>
          <p:nvPr/>
        </p:nvPicPr>
        <p:blipFill>
          <a:blip r:embed="rId6" cstate="print"/>
          <a:srcRect l="23125" r="12849"/>
          <a:stretch>
            <a:fillRect/>
          </a:stretch>
        </p:blipFill>
        <p:spPr>
          <a:xfrm>
            <a:off x="2862635" y="1772816"/>
            <a:ext cx="3214710" cy="158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автомой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30987" y="2636912"/>
            <a:ext cx="2714644" cy="190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5762aa1a8a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339" y="1659400"/>
            <a:ext cx="8839299" cy="5198600"/>
          </a:xfrm>
          <a:prstGeom prst="rect">
            <a:avLst/>
          </a:prstGeom>
        </p:spPr>
      </p:pic>
      <p:pic>
        <p:nvPicPr>
          <p:cNvPr id="30" name="Рисунок 29" descr="58af03a06c252499281ae91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037638" cy="3864779"/>
          </a:xfrm>
          <a:prstGeom prst="rect">
            <a:avLst/>
          </a:prstGeom>
        </p:spPr>
      </p:pic>
      <p:pic>
        <p:nvPicPr>
          <p:cNvPr id="27" name="Рисунок 26" descr="0_1ac2ec_cd733d9c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88" y="620687"/>
            <a:ext cx="8064896" cy="547260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7162025" y="3214686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700" dirty="0"/>
          </a:p>
        </p:txBody>
      </p:sp>
      <p:pic>
        <p:nvPicPr>
          <p:cNvPr id="20" name="Рисунок 19" descr="виноград-титу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101" y="2571744"/>
            <a:ext cx="3375811" cy="1571636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893706" y="642918"/>
            <a:ext cx="8143932" cy="1643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j-ea"/>
                <a:cs typeface="Times New Roman" pitchFamily="18" charset="0"/>
              </a:rPr>
              <a:t>ДИНАМИКА ПОСТУПЛЕНИЙ ЕДИНОГО </a:t>
            </a:r>
            <a:r>
              <a:rPr lang="ru-RU" sz="2600" b="1" dirty="0" smtClean="0">
                <a:solidFill>
                  <a:srgbClr val="0D1DB3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j-ea"/>
                <a:cs typeface="Times New Roman" pitchFamily="18" charset="0"/>
              </a:rPr>
              <a:t>СЕЛЬСКОХОЗЯЙСТВЕННОГО НАЛОГА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0D1DB3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16" name="Рисунок 15" descr="Agriculture_small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42918"/>
            <a:ext cx="1380473" cy="1572205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0" cstate="print">
            <a:lum bright="30000" contrast="-28000"/>
          </a:blip>
          <a:srcRect l="1079" t="8590"/>
          <a:stretch>
            <a:fillRect/>
          </a:stretch>
        </p:blipFill>
        <p:spPr bwMode="auto">
          <a:xfrm>
            <a:off x="4248000" y="1573738"/>
            <a:ext cx="3062946" cy="142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0" y="620688"/>
            <a:ext cx="8424936" cy="151214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ДИНАМИКА ПОСТУПЛЕНИЙ</a:t>
            </a:r>
            <a:r>
              <a:rPr lang="en-US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B905E-84F5-49E9-82CE-AA4EC9DA810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" y="2276872"/>
          <a:ext cx="903763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7111107" y="2060848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7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patent-dlya-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347" y="2348880"/>
            <a:ext cx="331236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85775" y="620713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ДИНАМИКА ПОСТУПЛЕНИЙ ГОСУДАРСТВЕННОЙ ПОШЛИНЫ</a:t>
            </a:r>
          </a:p>
        </p:txBody>
      </p:sp>
      <p:sp>
        <p:nvSpPr>
          <p:cNvPr id="22531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1BDD93-6385-4509-8F1A-8A5D2B34AC01}" type="slidenum">
              <a:rPr lang="ru-RU" smtClean="0"/>
              <a:pPr>
                <a:defRPr/>
              </a:pPr>
              <a:t>15</a:t>
            </a:fld>
            <a:endParaRPr lang="ru-RU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661299" y="1313384"/>
          <a:ext cx="712879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4" name="Прямоугольник 9"/>
          <p:cNvSpPr>
            <a:spLocks noChangeArrowheads="1"/>
          </p:cNvSpPr>
          <p:nvPr/>
        </p:nvSpPr>
        <p:spPr bwMode="auto">
          <a:xfrm>
            <a:off x="7111107" y="1628800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372A4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372A4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>
              <a:solidFill>
                <a:srgbClr val="372A46"/>
              </a:solidFill>
            </a:endParaRPr>
          </a:p>
        </p:txBody>
      </p:sp>
      <p:pic>
        <p:nvPicPr>
          <p:cNvPr id="14" name="Рисунок 13" descr="госпошлина_зак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14884"/>
            <a:ext cx="2762228" cy="173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buhg5-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571612"/>
            <a:ext cx="287476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8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904875" y="642918"/>
            <a:ext cx="8132763" cy="1069975"/>
          </a:xfrm>
        </p:spPr>
        <p:txBody>
          <a:bodyPr/>
          <a:lstStyle/>
          <a:p>
            <a:pPr algn="ctr" eaLnBrk="1" hangingPunct="1"/>
            <a:r>
              <a:rPr lang="ru-RU" sz="2500" b="1" dirty="0" smtClean="0">
                <a:solidFill>
                  <a:srgbClr val="340ED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БЕЗВОЗМЕЗДНЫЕ ПОСТУПЛЕНИЯ ИЗ ОБЛАСТНОГО БЮДЖЕТА</a:t>
            </a:r>
          </a:p>
        </p:txBody>
      </p:sp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104EF0-B76A-4D73-9B47-7035A3FA2540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32539" y="2000240"/>
          <a:ext cx="8644000" cy="3932586"/>
        </p:xfrm>
        <a:graphic>
          <a:graphicData uri="http://schemas.openxmlformats.org/drawingml/2006/table">
            <a:tbl>
              <a:tblPr/>
              <a:tblGrid>
                <a:gridCol w="2123088"/>
                <a:gridCol w="1630228"/>
                <a:gridCol w="1630228"/>
                <a:gridCol w="1630228"/>
                <a:gridCol w="1630228"/>
              </a:tblGrid>
              <a:tr h="109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 (РСД АР от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26.12.19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452),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2021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2022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2023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3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116,4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53,2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41,1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41,1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1 395,0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696,7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207,4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109,6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1 824,1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1 878,0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1 889,1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1 593,0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86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78,9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100,5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56,7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ВСЕГО*)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3 414,4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2 728,4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2 194,3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1 754,4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602" name="Прямоугольник 9"/>
          <p:cNvSpPr>
            <a:spLocks noChangeArrowheads="1"/>
          </p:cNvSpPr>
          <p:nvPr/>
        </p:nvSpPr>
        <p:spPr bwMode="auto">
          <a:xfrm>
            <a:off x="7237438" y="1571612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600" dirty="0"/>
          </a:p>
        </p:txBody>
      </p:sp>
      <p:sp>
        <p:nvSpPr>
          <p:cNvPr id="23603" name="Прямоугольник 10"/>
          <p:cNvSpPr>
            <a:spLocks noChangeArrowheads="1"/>
          </p:cNvSpPr>
          <p:nvPr/>
        </p:nvSpPr>
        <p:spPr bwMode="auto">
          <a:xfrm>
            <a:off x="374650" y="6000750"/>
            <a:ext cx="8359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*) Объем межбюджетных трансфертов будет уточнен ко второму чтению проекта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бюджета Аксайского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района по результатам рассмотрения проекта областного бюджета в Законодательном Собрании  Ростовской области</a:t>
            </a:r>
            <a:endParaRPr lang="ru-RU" sz="1600" dirty="0"/>
          </a:p>
        </p:txBody>
      </p:sp>
      <p:pic>
        <p:nvPicPr>
          <p:cNvPr id="11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8604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8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839299" cy="77383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Структура расходов по разделам бюджетной классификации (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%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)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ED22E9-20A4-4A1C-9C3F-BFF3044AB8DC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1340768"/>
          <a:ext cx="9037637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98739" y="4653136"/>
            <a:ext cx="307753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 и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правоохранительная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0,6%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14338" y="620713"/>
            <a:ext cx="8132762" cy="863600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Структура расходов бюджета </a:t>
            </a:r>
            <a:b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Аксайского района в 2021 году по разделам</a:t>
            </a:r>
            <a:endParaRPr lang="ru-RU" sz="25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9271435-2C36-46C9-8508-E27C25328E7A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70347" y="1628800"/>
            <a:ext cx="3278738" cy="2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53,5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10707" y="1643050"/>
            <a:ext cx="2436872" cy="1143008"/>
          </a:xfrm>
          <a:prstGeom prst="rect">
            <a:avLst/>
          </a:prstGeom>
          <a:solidFill>
            <a:srgbClr val="3693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Жилищно-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коммунальное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7,9%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7579" y="1643050"/>
            <a:ext cx="2786082" cy="128588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долга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0,4%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4683" y="2786058"/>
            <a:ext cx="2724334" cy="1867078"/>
          </a:xfrm>
          <a:prstGeom prst="rect">
            <a:avLst/>
          </a:prstGeom>
          <a:solidFill>
            <a:srgbClr val="781D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4,2%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977" y="3573016"/>
            <a:ext cx="1785950" cy="1641934"/>
          </a:xfrm>
          <a:prstGeom prst="rect">
            <a:avLst/>
          </a:prstGeom>
          <a:solidFill>
            <a:srgbClr val="003CFA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6,2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4835" y="5000636"/>
            <a:ext cx="1928826" cy="1428760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 и спорт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H="1" flipV="1">
            <a:off x="2089927" y="4929198"/>
            <a:ext cx="1780820" cy="1500198"/>
          </a:xfrm>
          <a:prstGeom prst="rect">
            <a:avLst/>
          </a:prstGeom>
          <a:solidFill>
            <a:srgbClr val="00E7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массовой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3977" y="5214950"/>
            <a:ext cx="2000264" cy="1214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Культура,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1,6%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89927" y="3717032"/>
            <a:ext cx="2000264" cy="12121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1,1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383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47579" y="2928934"/>
            <a:ext cx="2643206" cy="2001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24,3%</a:t>
            </a:r>
          </a:p>
          <a:p>
            <a:pPr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/>
        </p:nvGraphicFramePr>
        <p:xfrm>
          <a:off x="0" y="1428736"/>
          <a:ext cx="903763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6" name="Picture 68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3413" y="760413"/>
            <a:ext cx="582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6801"/>
          <p:cNvSpPr>
            <a:spLocks noChangeArrowheads="1"/>
          </p:cNvSpPr>
          <p:nvPr/>
        </p:nvSpPr>
        <p:spPr bwMode="auto">
          <a:xfrm>
            <a:off x="342900" y="476250"/>
            <a:ext cx="79200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latin typeface="Trebuchet MS" pitchFamily="34" charset="0"/>
                <a:cs typeface="+mn-cs"/>
              </a:rPr>
              <a:t>   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Структура муниципальных программ 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1923" name="Rectangle 6802"/>
          <p:cNvSpPr>
            <a:spLocks noChangeArrowheads="1"/>
          </p:cNvSpPr>
          <p:nvPr/>
        </p:nvSpPr>
        <p:spPr bwMode="auto">
          <a:xfrm>
            <a:off x="846138" y="908050"/>
            <a:ext cx="74358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Аксайского района на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2021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год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  <a:cs typeface="+mn-cs"/>
            </a:endParaRPr>
          </a:p>
        </p:txBody>
      </p:sp>
      <p:sp>
        <p:nvSpPr>
          <p:cNvPr id="26629" name="Rectangle 6803"/>
          <p:cNvSpPr>
            <a:spLocks noChangeArrowheads="1"/>
          </p:cNvSpPr>
          <p:nvPr/>
        </p:nvSpPr>
        <p:spPr bwMode="auto">
          <a:xfrm>
            <a:off x="7207250" y="958850"/>
            <a:ext cx="1428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b="1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ru-RU"/>
          </a:p>
        </p:txBody>
      </p:sp>
      <p:sp>
        <p:nvSpPr>
          <p:cNvPr id="26634" name="Rectangle 6810"/>
          <p:cNvSpPr>
            <a:spLocks noChangeArrowheads="1"/>
          </p:cNvSpPr>
          <p:nvPr/>
        </p:nvSpPr>
        <p:spPr bwMode="auto">
          <a:xfrm>
            <a:off x="5049838" y="3705225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36" name="Rectangle 6812"/>
          <p:cNvSpPr>
            <a:spLocks noChangeArrowheads="1"/>
          </p:cNvSpPr>
          <p:nvPr/>
        </p:nvSpPr>
        <p:spPr bwMode="auto">
          <a:xfrm>
            <a:off x="6011863" y="4070350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37" name="Picture 681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2539" y="3643314"/>
            <a:ext cx="1408243" cy="1362072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sp>
        <p:nvSpPr>
          <p:cNvPr id="26640" name="Rectangle 72800"/>
          <p:cNvSpPr>
            <a:spLocks noChangeArrowheads="1"/>
          </p:cNvSpPr>
          <p:nvPr/>
        </p:nvSpPr>
        <p:spPr bwMode="auto">
          <a:xfrm>
            <a:off x="3981450" y="2311400"/>
            <a:ext cx="692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642" name="Rectangle 6820"/>
          <p:cNvSpPr>
            <a:spLocks noChangeArrowheads="1"/>
          </p:cNvSpPr>
          <p:nvPr/>
        </p:nvSpPr>
        <p:spPr bwMode="auto">
          <a:xfrm>
            <a:off x="5046663" y="2544763"/>
            <a:ext cx="84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43" name="Rectangle 72804"/>
          <p:cNvSpPr>
            <a:spLocks noChangeArrowheads="1"/>
          </p:cNvSpPr>
          <p:nvPr/>
        </p:nvSpPr>
        <p:spPr bwMode="auto">
          <a:xfrm>
            <a:off x="4470400" y="2819400"/>
            <a:ext cx="523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645" name="Rectangle 6822"/>
          <p:cNvSpPr>
            <a:spLocks noChangeArrowheads="1"/>
          </p:cNvSpPr>
          <p:nvPr/>
        </p:nvSpPr>
        <p:spPr bwMode="auto">
          <a:xfrm>
            <a:off x="4940300" y="2819400"/>
            <a:ext cx="8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46" name="Picture 6824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32539" y="1500174"/>
            <a:ext cx="2191740" cy="1304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50" name="Picture 6833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376339" y="3571876"/>
            <a:ext cx="1814652" cy="137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54" name="Rectangle 6837"/>
          <p:cNvSpPr>
            <a:spLocks noChangeArrowheads="1"/>
          </p:cNvSpPr>
          <p:nvPr/>
        </p:nvSpPr>
        <p:spPr bwMode="auto">
          <a:xfrm>
            <a:off x="6356350" y="5738813"/>
            <a:ext cx="508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0" name="Rectangle 6847"/>
          <p:cNvSpPr>
            <a:spLocks noChangeArrowheads="1"/>
          </p:cNvSpPr>
          <p:nvPr/>
        </p:nvSpPr>
        <p:spPr bwMode="auto">
          <a:xfrm>
            <a:off x="3043238" y="3105150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1" name="Rectangle 6852"/>
          <p:cNvSpPr>
            <a:spLocks noChangeArrowheads="1"/>
          </p:cNvSpPr>
          <p:nvPr/>
        </p:nvSpPr>
        <p:spPr bwMode="auto">
          <a:xfrm>
            <a:off x="2890838" y="3502025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2" name="Rectangle 6861"/>
          <p:cNvSpPr>
            <a:spLocks noChangeArrowheads="1"/>
          </p:cNvSpPr>
          <p:nvPr/>
        </p:nvSpPr>
        <p:spPr bwMode="auto">
          <a:xfrm>
            <a:off x="7392988" y="4886325"/>
            <a:ext cx="65087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63" name="Picture 6865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590521" y="1285860"/>
            <a:ext cx="2143140" cy="1399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69" name="Picture 6877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376075" y="5432817"/>
            <a:ext cx="2071702" cy="1425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72" name="Rectangle 6885"/>
          <p:cNvSpPr>
            <a:spLocks noChangeArrowheads="1"/>
          </p:cNvSpPr>
          <p:nvPr/>
        </p:nvSpPr>
        <p:spPr bwMode="auto">
          <a:xfrm>
            <a:off x="4395788" y="6051550"/>
            <a:ext cx="555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74" name="Rectangle 6887"/>
          <p:cNvSpPr>
            <a:spLocks noChangeArrowheads="1"/>
          </p:cNvSpPr>
          <p:nvPr/>
        </p:nvSpPr>
        <p:spPr bwMode="auto">
          <a:xfrm>
            <a:off x="4057650" y="6234113"/>
            <a:ext cx="571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7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24631" name="Номер слайда 5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A50412-E3E0-4D25-856F-3769EB2974D5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pic>
        <p:nvPicPr>
          <p:cNvPr id="30" name="Рисунок 29" descr="2013buildin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75547" y="5286388"/>
            <a:ext cx="3090059" cy="1387373"/>
          </a:xfrm>
          <a:prstGeom prst="rect">
            <a:avLst/>
          </a:prstGeom>
        </p:spPr>
      </p:pic>
      <p:pic>
        <p:nvPicPr>
          <p:cNvPr id="31" name="Рисунок 30" descr="MVyB07g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928670"/>
            <a:ext cx="1107169" cy="94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Large_Black_Grapes_PNG_Clipar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733529" y="857232"/>
            <a:ext cx="1101673" cy="761991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85775" y="692150"/>
            <a:ext cx="8132763" cy="102233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/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solidFill>
                  <a:srgbClr val="5F337D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Основа формирования бюджета Аксайского района на 2021 год и на плановый период 2022 и 2023 годов </a:t>
            </a: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E571B96-FC56-4F18-8230-692E0F2E61D8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pic>
        <p:nvPicPr>
          <p:cNvPr id="7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260350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302125" y="260350"/>
            <a:ext cx="4591050" cy="2889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101" y="2071678"/>
            <a:ext cx="2143140" cy="4643470"/>
          </a:xfrm>
          <a:prstGeom prst="roundRect">
            <a:avLst/>
          </a:prstGeom>
          <a:solidFill>
            <a:srgbClr val="9EA4CE">
              <a:alpha val="84706"/>
            </a:srgbClr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F1C5E"/>
                </a:solidFill>
                <a:latin typeface="Georgia" pitchFamily="18" charset="0"/>
                <a:cs typeface="Times New Roman" pitchFamily="18" charset="0"/>
              </a:rPr>
              <a:t>Прогноз социально-экономического развития Аксайского района </a:t>
            </a:r>
            <a:endParaRPr lang="en-US" b="1" dirty="0" smtClean="0">
              <a:solidFill>
                <a:srgbClr val="3F1C5E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3F1C5E"/>
                </a:solidFill>
                <a:latin typeface="Georgia" pitchFamily="18" charset="0"/>
                <a:cs typeface="Times New Roman" pitchFamily="18" charset="0"/>
              </a:rPr>
              <a:t>на 2021-2023 годы</a:t>
            </a:r>
            <a:endParaRPr lang="ru-RU" b="1" dirty="0">
              <a:solidFill>
                <a:srgbClr val="3F1C5E"/>
              </a:solidFill>
              <a:latin typeface="Georg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430587" y="2060848"/>
            <a:ext cx="2071132" cy="4643470"/>
          </a:xfrm>
          <a:prstGeom prst="roundRect">
            <a:avLst/>
          </a:prstGeom>
          <a:solidFill>
            <a:srgbClr val="3CE484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604F2"/>
                </a:solidFill>
                <a:latin typeface="Georgia" pitchFamily="18" charset="0"/>
                <a:cs typeface="Times New Roman" pitchFamily="18" charset="0"/>
              </a:rPr>
              <a:t>Муниципальные программы Аксайского района </a:t>
            </a:r>
          </a:p>
          <a:p>
            <a:pPr algn="ctr"/>
            <a:r>
              <a:rPr lang="ru-RU" b="1" dirty="0" smtClean="0">
                <a:solidFill>
                  <a:srgbClr val="8604F2"/>
                </a:solidFill>
                <a:latin typeface="Georgia" pitchFamily="18" charset="0"/>
                <a:cs typeface="Times New Roman" pitchFamily="18" charset="0"/>
              </a:rPr>
              <a:t>(изменения в них)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04835" y="2071678"/>
            <a:ext cx="2071702" cy="4643470"/>
          </a:xfrm>
          <a:prstGeom prst="roundRect">
            <a:avLst/>
          </a:prstGeom>
          <a:solidFill>
            <a:srgbClr val="33E3FB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604F2"/>
                </a:solidFill>
                <a:latin typeface="Georgia" pitchFamily="18" charset="0"/>
                <a:cs typeface="Times New Roman" pitchFamily="18" charset="0"/>
              </a:rPr>
              <a:t>Основные направления бюджетной и налоговой политики Аксайского района </a:t>
            </a:r>
            <a:endParaRPr lang="en-US" b="1" dirty="0" smtClean="0">
              <a:solidFill>
                <a:srgbClr val="8604F2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8604F2"/>
                </a:solidFill>
                <a:latin typeface="Georgia" pitchFamily="18" charset="0"/>
                <a:cs typeface="Times New Roman" pitchFamily="18" charset="0"/>
              </a:rPr>
              <a:t>на 2021-2023 годы</a:t>
            </a:r>
            <a:endParaRPr lang="ru-RU" b="1" dirty="0">
              <a:solidFill>
                <a:srgbClr val="8604F2"/>
              </a:solidFill>
              <a:latin typeface="Georgia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90827" y="2060848"/>
            <a:ext cx="2071702" cy="4643470"/>
          </a:xfrm>
          <a:prstGeom prst="roundRect">
            <a:avLst/>
          </a:prstGeom>
          <a:solidFill>
            <a:srgbClr val="8604F2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Проект бюджета Ростовской области на 2021 год и на плановый период 2022 и 2023 годов</a:t>
            </a:r>
            <a:endParaRPr lang="ru-RU" b="1" dirty="0"/>
          </a:p>
        </p:txBody>
      </p:sp>
      <p:sp>
        <p:nvSpPr>
          <p:cNvPr id="15" name="Овал 14"/>
          <p:cNvSpPr/>
          <p:nvPr/>
        </p:nvSpPr>
        <p:spPr>
          <a:xfrm>
            <a:off x="661167" y="2071678"/>
            <a:ext cx="1143008" cy="107157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62635" y="2132856"/>
            <a:ext cx="1143008" cy="107157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304901" y="2071678"/>
            <a:ext cx="1143008" cy="1071570"/>
          </a:xfrm>
          <a:prstGeom prst="ellipse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90323" y="2071678"/>
            <a:ext cx="1143008" cy="107157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500" b="1" dirty="0" smtClean="0"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Расходы бюджета Аксайского района в 2021 году</a:t>
            </a:r>
            <a:endParaRPr lang="ru-RU" sz="2500" b="1" dirty="0"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5ACC51-C0EA-4D9C-9CD3-FB1DEEC0418A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269875" y="1196975"/>
            <a:ext cx="367288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3 484,8 </a:t>
            </a:r>
            <a:r>
              <a:rPr lang="ru-RU" sz="2500" b="1" dirty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2500" b="1" dirty="0">
              <a:solidFill>
                <a:srgbClr val="7E0000"/>
              </a:solidFill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42355" y="1484784"/>
          <a:ext cx="8352928" cy="489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3977" y="1857364"/>
          <a:ext cx="3143272" cy="1647813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{5FD0F851-EC5A-4D38-B0AD-8093EC10F338}</a:tableStyleId>
              </a:tblPr>
              <a:tblGrid>
                <a:gridCol w="1500198"/>
                <a:gridCol w="1643074"/>
              </a:tblGrid>
              <a:tr h="41950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144,9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155,6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2023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171,6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75415" y="571480"/>
            <a:ext cx="8132763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ОБЩЕГОСУДАРСТВЕННЫЕ ВОПРОСЫ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БЮДЖЕТА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АКСАЙСКОГО РАЙОНА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80375" y="1428736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582715" y="2708920"/>
          <a:ext cx="5454923" cy="3930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543155" y="2420888"/>
            <a:ext cx="1148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2017-06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63" y="4005064"/>
            <a:ext cx="317006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общегосударственные расходы.jpg"/>
          <p:cNvPicPr>
            <a:picLocks noChangeAspect="1"/>
          </p:cNvPicPr>
          <p:nvPr/>
        </p:nvPicPr>
        <p:blipFill>
          <a:blip r:embed="rId6" cstate="print"/>
          <a:srcRect r="48459"/>
          <a:stretch>
            <a:fillRect/>
          </a:stretch>
        </p:blipFill>
        <p:spPr>
          <a:xfrm>
            <a:off x="6965936" y="1052736"/>
            <a:ext cx="2071702" cy="113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общегосударственные расходы.jpg"/>
          <p:cNvPicPr>
            <a:picLocks noChangeAspect="1"/>
          </p:cNvPicPr>
          <p:nvPr/>
        </p:nvPicPr>
        <p:blipFill>
          <a:blip r:embed="rId6" cstate="print"/>
          <a:srcRect l="76422" t="6303"/>
          <a:stretch>
            <a:fillRect/>
          </a:stretch>
        </p:blipFill>
        <p:spPr>
          <a:xfrm>
            <a:off x="342355" y="692696"/>
            <a:ext cx="947716" cy="106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артин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4803" y="1916832"/>
            <a:ext cx="2142555" cy="142457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3977" y="1857364"/>
          <a:ext cx="3429024" cy="19480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36580"/>
                <a:gridCol w="1792444"/>
              </a:tblGrid>
              <a:tr h="7197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Объем </a:t>
                      </a:r>
                      <a:r>
                        <a:rPr lang="ru-RU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3F1C5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2021 год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216,7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2022 год 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157,8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2023 год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176,2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571480"/>
            <a:ext cx="3643338" cy="12144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500" b="1" i="1" u="none" strike="noStrike" kern="1200" cap="none" spc="0" normalizeH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80375" y="1428736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70747" y="2924944"/>
            <a:ext cx="3643338" cy="150019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5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БЕЗОПАСНОСТЬ И ПРАВООХРАНИТЕЛЬНАЯ ДЕЯТЕЛЬНОСТЬ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1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938093" y="3929066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161629" y="4357694"/>
          <a:ext cx="4429156" cy="19480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3915"/>
                <a:gridCol w="2315241"/>
              </a:tblGrid>
              <a:tr h="7197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2021 год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22,5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2022 год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22,5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CC"/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2023 год</a:t>
                      </a:r>
                      <a:endParaRPr lang="ru-RU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22,5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,TPJGFCYJCNM.jpg"/>
          <p:cNvPicPr>
            <a:picLocks noChangeAspect="1"/>
          </p:cNvPicPr>
          <p:nvPr/>
        </p:nvPicPr>
        <p:blipFill>
          <a:blip r:embed="rId3" cstate="print"/>
          <a:srcRect l="21875" r="21874"/>
          <a:stretch>
            <a:fillRect/>
          </a:stretch>
        </p:blipFill>
        <p:spPr>
          <a:xfrm>
            <a:off x="3998333" y="571480"/>
            <a:ext cx="1102193" cy="1143008"/>
          </a:xfrm>
          <a:prstGeom prst="rect">
            <a:avLst/>
          </a:prstGeom>
        </p:spPr>
      </p:pic>
      <p:pic>
        <p:nvPicPr>
          <p:cNvPr id="18" name="Рисунок 17" descr="160117113808_original_ strategiya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347" y="4005064"/>
            <a:ext cx="3507939" cy="2090147"/>
          </a:xfrm>
          <a:prstGeom prst="rect">
            <a:avLst/>
          </a:prstGeom>
        </p:spPr>
      </p:pic>
      <p:pic>
        <p:nvPicPr>
          <p:cNvPr id="23" name="Рисунок 22" descr="pozharnaja_tekhnika_4-3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3133" y="785794"/>
            <a:ext cx="4063492" cy="2019048"/>
          </a:xfrm>
          <a:prstGeom prst="rect">
            <a:avLst/>
          </a:prstGeom>
        </p:spPr>
      </p:pic>
      <p:pic>
        <p:nvPicPr>
          <p:cNvPr id="24" name="Рисунок 23" descr="85350d14487513b7c7d0d2286a329da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4569" y="2571744"/>
            <a:ext cx="2113069" cy="1228221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Безроднова\Desktop\ОБсерваторная (7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0347" y="2564904"/>
            <a:ext cx="4032448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168" y="428604"/>
            <a:ext cx="4643470" cy="1066800"/>
          </a:xfrm>
        </p:spPr>
        <p:txBody>
          <a:bodyPr/>
          <a:lstStyle/>
          <a:p>
            <a:pPr>
              <a:defRPr/>
            </a:pPr>
            <a:r>
              <a:rPr lang="ru-RU" sz="30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Дорожное хозяйство</a:t>
            </a:r>
            <a:endParaRPr lang="ru-RU" sz="30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A07F7C7-56B2-42E7-AFFD-9C7C5530C415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798739" y="2143092"/>
          <a:ext cx="50337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414363" y="692696"/>
            <a:ext cx="3816424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Объем бюджетных ассигнований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Дорожного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фонда Аксайского района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61695" y="1214422"/>
            <a:ext cx="3888432" cy="57606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млн.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рублей)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14363" y="1484784"/>
          <a:ext cx="3744416" cy="1112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12168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2021 год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190,3 млн. рублей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2022 год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136,9 млн. рублей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2023 год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153,7 млн. рублей</a:t>
                      </a:r>
                      <a:endParaRPr lang="ru-RU" sz="16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2292466" y="1628800"/>
          <a:ext cx="6745172" cy="401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0_ac503_dfd5400b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35525"/>
            <a:ext cx="1422475" cy="1422475"/>
          </a:xfrm>
          <a:prstGeom prst="rect">
            <a:avLst/>
          </a:prstGeom>
        </p:spPr>
      </p:pic>
      <p:pic>
        <p:nvPicPr>
          <p:cNvPr id="23" name="Рисунок 22" descr="shkolnik-foto-71.jpg"/>
          <p:cNvPicPr>
            <a:picLocks noChangeAspect="1"/>
          </p:cNvPicPr>
          <p:nvPr/>
        </p:nvPicPr>
        <p:blipFill>
          <a:blip r:embed="rId4" cstate="print"/>
          <a:srcRect b="7391"/>
          <a:stretch>
            <a:fillRect/>
          </a:stretch>
        </p:blipFill>
        <p:spPr>
          <a:xfrm>
            <a:off x="5022875" y="4786322"/>
            <a:ext cx="380443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образование</a:t>
            </a:r>
            <a:endParaRPr lang="ru-RU" sz="1800" b="1" i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graphicFrame>
        <p:nvGraphicFramePr>
          <p:cNvPr id="17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813276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 flipH="1">
            <a:off x="6535043" y="1124745"/>
            <a:ext cx="11521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sp>
        <p:nvSpPr>
          <p:cNvPr id="31752" name="Прямоугольник 8"/>
          <p:cNvSpPr>
            <a:spLocks noChangeArrowheads="1"/>
          </p:cNvSpPr>
          <p:nvPr/>
        </p:nvSpPr>
        <p:spPr bwMode="auto">
          <a:xfrm>
            <a:off x="1089795" y="2071678"/>
            <a:ext cx="9357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117491_html_6a463cb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2371" y="3789040"/>
            <a:ext cx="1715267" cy="567847"/>
          </a:xfrm>
          <a:prstGeom prst="rect">
            <a:avLst/>
          </a:prstGeom>
        </p:spPr>
      </p:pic>
      <p:pic>
        <p:nvPicPr>
          <p:cNvPr id="26" name="Рисунок 25" descr="0_ea301_c5b76817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7171" y="1124744"/>
            <a:ext cx="1058001" cy="145888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по разделу культура, кинематография</a:t>
            </a:r>
            <a:endParaRPr lang="ru-RU" sz="1800" b="1" i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1875613" y="1357298"/>
            <a:ext cx="12030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i="1" dirty="0"/>
          </a:p>
        </p:txBody>
      </p:sp>
      <p:sp>
        <p:nvSpPr>
          <p:cNvPr id="31753" name="Прямоугольник 9"/>
          <p:cNvSpPr>
            <a:spLocks noChangeArrowheads="1"/>
          </p:cNvSpPr>
          <p:nvPr/>
        </p:nvSpPr>
        <p:spPr bwMode="auto">
          <a:xfrm>
            <a:off x="2589993" y="1928802"/>
            <a:ext cx="93657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485777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7117" y="5857892"/>
            <a:ext cx="1714512" cy="79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34de869e745e6239a3e5cbf050cd518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101" y="5643578"/>
            <a:ext cx="1232671" cy="989683"/>
          </a:xfrm>
          <a:prstGeom prst="rect">
            <a:avLst/>
          </a:prstGeom>
        </p:spPr>
      </p:pic>
      <p:pic>
        <p:nvPicPr>
          <p:cNvPr id="17" name="Рисунок 16" descr="450813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1761" y="1285860"/>
            <a:ext cx="3714776" cy="862659"/>
          </a:xfrm>
          <a:prstGeom prst="rect">
            <a:avLst/>
          </a:prstGeom>
        </p:spPr>
      </p:pic>
      <p:pic>
        <p:nvPicPr>
          <p:cNvPr id="18" name="Рисунок 19" descr="b699d820f7d55ea319845f242275c60b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101" y="928670"/>
            <a:ext cx="6413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9" descr="0_becb0_85ead87_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1761" y="6000768"/>
            <a:ext cx="1524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8" descr="9636669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0587" y="5324680"/>
            <a:ext cx="1785950" cy="126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AutoShape 2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Картинки по запросу рдк факел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355" y="1988840"/>
            <a:ext cx="2466975" cy="1847851"/>
          </a:xfrm>
          <a:prstGeom prst="rect">
            <a:avLst/>
          </a:prstGeom>
          <a:noFill/>
        </p:spPr>
      </p:pic>
      <p:pic>
        <p:nvPicPr>
          <p:cNvPr id="21514" name="Picture 10" descr="Картинки по запросу рдк факел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347" y="4005064"/>
            <a:ext cx="2497850" cy="1656184"/>
          </a:xfrm>
          <a:prstGeom prst="rect">
            <a:avLst/>
          </a:prstGeom>
          <a:noFill/>
        </p:spPr>
      </p:pic>
      <p:graphicFrame>
        <p:nvGraphicFramePr>
          <p:cNvPr id="24" name="Диаграмма 23"/>
          <p:cNvGraphicFramePr/>
          <p:nvPr/>
        </p:nvGraphicFramePr>
        <p:xfrm>
          <a:off x="2934643" y="1844824"/>
          <a:ext cx="59046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развитие здравоохранения</a:t>
            </a:r>
            <a:endParaRPr lang="ru-RU" sz="2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26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5382915" y="1484784"/>
            <a:ext cx="1223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pic>
        <p:nvPicPr>
          <p:cNvPr id="15" name="Рисунок 14" descr="abstract-family-symbol-29113888.jpg"/>
          <p:cNvPicPr>
            <a:picLocks noChangeAspect="1"/>
          </p:cNvPicPr>
          <p:nvPr/>
        </p:nvPicPr>
        <p:blipFill>
          <a:blip r:embed="rId4" cstate="print"/>
          <a:srcRect b="11317"/>
          <a:stretch>
            <a:fillRect/>
          </a:stretch>
        </p:blipFill>
        <p:spPr>
          <a:xfrm>
            <a:off x="232540" y="1357299"/>
            <a:ext cx="1868164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argin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87" y="2492896"/>
            <a:ext cx="2232802" cy="1255951"/>
          </a:xfrm>
          <a:prstGeom prst="rect">
            <a:avLst/>
          </a:prstGeom>
        </p:spPr>
      </p:pic>
      <p:pic>
        <p:nvPicPr>
          <p:cNvPr id="17" name="Рисунок 16" descr="5fade5addbc441a308ffbbe2260df39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05064"/>
            <a:ext cx="2666963" cy="1944216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/>
        </p:nvGraphicFramePr>
        <p:xfrm>
          <a:off x="2358579" y="1700808"/>
          <a:ext cx="648072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7438525a1e28b7dh1si.png"/>
          <p:cNvPicPr>
            <a:picLocks noChangeAspect="1"/>
          </p:cNvPicPr>
          <p:nvPr/>
        </p:nvPicPr>
        <p:blipFill>
          <a:blip r:embed="rId2" cstate="print"/>
          <a:srcRect l="28985" r="11225"/>
          <a:stretch>
            <a:fillRect/>
          </a:stretch>
        </p:blipFill>
        <p:spPr>
          <a:xfrm>
            <a:off x="6608746" y="428604"/>
            <a:ext cx="2428892" cy="2708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социальную политику</a:t>
            </a:r>
            <a:endParaRPr lang="ru-RU" sz="1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27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305717" y="1556792"/>
          <a:ext cx="8034116" cy="438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3947315" y="1357298"/>
            <a:ext cx="1223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pic>
        <p:nvPicPr>
          <p:cNvPr id="18" name="Рисунок 17" descr="children_PNG1798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2736"/>
            <a:ext cx="1610361" cy="2184052"/>
          </a:xfrm>
          <a:prstGeom prst="rect">
            <a:avLst/>
          </a:prstGeom>
        </p:spPr>
      </p:pic>
      <p:pic>
        <p:nvPicPr>
          <p:cNvPr id="21" name="Рисунок 20" descr="37189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4504013"/>
            <a:ext cx="1304109" cy="2353988"/>
          </a:xfrm>
          <a:prstGeom prst="rect">
            <a:avLst/>
          </a:prstGeom>
        </p:spPr>
      </p:pic>
      <p:pic>
        <p:nvPicPr>
          <p:cNvPr id="24" name="Рисунок 23" descr="ecf6689600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025" y="3709649"/>
            <a:ext cx="1875613" cy="3148351"/>
          </a:xfrm>
          <a:prstGeom prst="rect">
            <a:avLst/>
          </a:prstGeom>
        </p:spPr>
      </p:pic>
      <p:pic>
        <p:nvPicPr>
          <p:cNvPr id="27" name="Рисунок 26" descr="kartin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75745" y="6178153"/>
            <a:ext cx="2857520" cy="679847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/>
        </p:nvGraphicFramePr>
        <p:xfrm>
          <a:off x="630387" y="1484784"/>
          <a:ext cx="81369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98438" y="765175"/>
            <a:ext cx="8640762" cy="7191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5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500" b="1" dirty="0" smtClean="0"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>Обеспечение жильем жителей </a:t>
            </a:r>
            <a:r>
              <a:rPr lang="en-US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>Аксайского района на 2021 год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A1BA20-C53E-419C-B5B0-B4134DF99327}" type="slidenum">
              <a:rPr lang="ru-RU" smtClean="0"/>
              <a:pPr>
                <a:defRPr/>
              </a:pPr>
              <a:t>28</a:t>
            </a:fld>
            <a:endParaRPr lang="ru-RU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98339" y="1556791"/>
          <a:ext cx="8640960" cy="36620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467624"/>
                <a:gridCol w="2173336"/>
              </a:tblGrid>
              <a:tr h="84524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 рамках муниципальной программы «Территориальное планирование и обеспечение доступным и комфортным жильем граждан Аксайского района» </a:t>
                      </a:r>
                      <a:endParaRPr lang="ru-RU" sz="2000" b="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474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</a:t>
                      </a:r>
                      <a:r>
                        <a:rPr lang="ru-RU" baseline="0" dirty="0" smtClean="0"/>
                        <a:t> молодых семей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12,0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5113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Обеспечение жилыми помещениями детей-сирот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25,0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979600"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рамках муниципальной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kumimoji="0"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572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Обеспечение жильем граждан и молодых семей, проживающих в сельской местности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3BBE9">
                            <a:tint val="66000"/>
                            <a:satMod val="160000"/>
                          </a:srgbClr>
                        </a:gs>
                        <a:gs pos="50000">
                          <a:srgbClr val="83BBE9">
                            <a:tint val="44500"/>
                            <a:satMod val="160000"/>
                          </a:srgbClr>
                        </a:gs>
                        <a:gs pos="100000">
                          <a:srgbClr val="83BBE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0,4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3BBE9">
                            <a:tint val="66000"/>
                            <a:satMod val="160000"/>
                          </a:srgbClr>
                        </a:gs>
                        <a:gs pos="50000">
                          <a:srgbClr val="83BBE9">
                            <a:tint val="44500"/>
                            <a:satMod val="160000"/>
                          </a:srgbClr>
                        </a:gs>
                        <a:gs pos="100000">
                          <a:srgbClr val="83BBE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9" name="Рисунок 8" descr="k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555" y="5301208"/>
            <a:ext cx="1529064" cy="1300074"/>
          </a:xfrm>
          <a:prstGeom prst="rect">
            <a:avLst/>
          </a:prstGeom>
        </p:spPr>
      </p:pic>
      <p:pic>
        <p:nvPicPr>
          <p:cNvPr id="10" name="Рисунок 9" descr="pereezdp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6811" y="5373216"/>
            <a:ext cx="3161497" cy="1125493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girl_slide_02.jpg"/>
          <p:cNvPicPr>
            <a:picLocks noChangeAspect="1"/>
          </p:cNvPicPr>
          <p:nvPr/>
        </p:nvPicPr>
        <p:blipFill>
          <a:blip r:embed="rId2" cstate="print"/>
          <a:srcRect l="52371"/>
          <a:stretch>
            <a:fillRect/>
          </a:stretch>
        </p:blipFill>
        <p:spPr>
          <a:xfrm>
            <a:off x="4161629" y="571480"/>
            <a:ext cx="137634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1101" y="4214819"/>
          <a:ext cx="3643338" cy="174106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8866"/>
                <a:gridCol w="1904472"/>
              </a:tblGrid>
              <a:tr h="43831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61101" y="2786058"/>
            <a:ext cx="3643338" cy="12144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СРЕДСТВА МАССОВОЙ ИНФОРМАЦИИ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937565" y="3786190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61695" y="785794"/>
            <a:ext cx="3643338" cy="15001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ФИЗИЧЕСКАЯ КУЛЬТУРА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СПОРТ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509201" y="1643050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518819" y="2000240"/>
          <a:ext cx="4429156" cy="164895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3915"/>
                <a:gridCol w="2315241"/>
              </a:tblGrid>
              <a:tr h="4206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6" name="Рисунок 25" descr="22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19215" y="714356"/>
            <a:ext cx="1357322" cy="1357322"/>
          </a:xfrm>
          <a:prstGeom prst="rect">
            <a:avLst/>
          </a:prstGeom>
        </p:spPr>
      </p:pic>
      <p:pic>
        <p:nvPicPr>
          <p:cNvPr id="3074" name="Picture 2" descr="Картинки по запросу аксай стадио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827" y="4149080"/>
            <a:ext cx="4213076" cy="2319140"/>
          </a:xfrm>
          <a:prstGeom prst="rect">
            <a:avLst/>
          </a:prstGeom>
          <a:noFill/>
        </p:spPr>
      </p:pic>
      <p:sp>
        <p:nvSpPr>
          <p:cNvPr id="3080" name="AutoShape 8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Картинки по запросу стадио акса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476672"/>
            <a:ext cx="3575719" cy="22068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D443C7-C26D-45E1-9AB0-0D145B39D450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5448300" y="928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2539" y="50004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параметры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2021 год</a:t>
            </a:r>
            <a:endParaRPr lang="ru-RU" sz="3100" b="1" dirty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2" name="Рисунок 21" descr="0d669d7a790b31998a85d91046796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8659" y="1916832"/>
            <a:ext cx="2657372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98339" y="1916832"/>
            <a:ext cx="2808312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 на доходы физических лиц – 450,3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8339" y="2708920"/>
            <a:ext cx="2808312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Акцизы на нефтепродукты – 25,7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1101" y="4143380"/>
            <a:ext cx="2701534" cy="571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Транспортный налог– 77,4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1101" y="4857760"/>
            <a:ext cx="2773542" cy="571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Государственная пошлина – 24,3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101" y="5643578"/>
            <a:ext cx="2786082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Неналоговые доходы – 108,6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1101" y="6215082"/>
            <a:ext cx="2786082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Безвозмездные поступления – 2 744,5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04703" y="1857364"/>
            <a:ext cx="3071833" cy="928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Социальная политика – 845,5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04703" y="2857496"/>
            <a:ext cx="3071833" cy="500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 – 1867,4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04703" y="3429000"/>
            <a:ext cx="3071833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Здравоохранение – 37,4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04703" y="3929066"/>
            <a:ext cx="3071833" cy="5715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Культура,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кинематография – 55,7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04703" y="4572008"/>
            <a:ext cx="3071833" cy="500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Дорожный фонд – 190,3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804703" y="5929330"/>
            <a:ext cx="3071833" cy="785818"/>
          </a:xfrm>
          <a:prstGeom prst="rect">
            <a:avLst/>
          </a:prstGeom>
          <a:solidFill>
            <a:srgbClr val="B4D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Иные расходы – 481,0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04703" y="5214950"/>
            <a:ext cx="3071833" cy="500066"/>
          </a:xfrm>
          <a:prstGeom prst="rect">
            <a:avLst/>
          </a:prstGeom>
          <a:solidFill>
            <a:srgbClr val="B4D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Сельское хозяйство – 7,5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1101" y="1428736"/>
            <a:ext cx="1214446" cy="4286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Доходы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447777" y="1357298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61563" y="1628801"/>
            <a:ext cx="150874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0800000" flipV="1">
            <a:off x="198339" y="3573016"/>
            <a:ext cx="280831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Налоги на совокупный доход – 43,6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70347" y="1700808"/>
          <a:ext cx="3143272" cy="274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643074"/>
              </a:tblGrid>
              <a:tr h="12799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 на обслуживание</a:t>
                      </a:r>
                      <a:r>
                        <a:rPr lang="ru-RU" baseline="0" dirty="0" smtClean="0"/>
                        <a:t> муниципального долга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2020 (факт)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11,2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13,9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13,1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11,9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75415" y="571480"/>
            <a:ext cx="8132763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ДИНАМИКА РАСХОДОВ НА ОБСЛУЖИВАНИЕ МУНИЦИПАЛЬНОГО ДОЛГА АКСАЙСКОГО РАЙОНА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142555" y="1412776"/>
            <a:ext cx="13532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078659" y="2928934"/>
          <a:ext cx="5797878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719903" y="2571744"/>
            <a:ext cx="1156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Documents and Settings\Феофанова\Рабочий стол\картинки\для МД\2019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101" y="4857760"/>
            <a:ext cx="359450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3045e3c7911bf46d697be50f1894e69c.jpg"/>
          <p:cNvPicPr>
            <a:picLocks noChangeAspect="1"/>
          </p:cNvPicPr>
          <p:nvPr/>
        </p:nvPicPr>
        <p:blipFill>
          <a:blip r:embed="rId5" cstate="print"/>
          <a:srcRect l="23750" t="9940" r="25000" b="7715"/>
          <a:stretch>
            <a:fillRect/>
          </a:stretch>
        </p:blipFill>
        <p:spPr>
          <a:xfrm>
            <a:off x="0" y="4653136"/>
            <a:ext cx="1029093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74_VT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4763" y="1268760"/>
            <a:ext cx="2483199" cy="182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ÐÐ¾ÑÐ¾Ð¶ÐµÐµ Ð¸Ð·Ð¾Ð±ÑÐ°Ð¶ÐµÐ½Ð¸Ðµ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039099" y="1484784"/>
            <a:ext cx="1473077" cy="8640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98437" y="476250"/>
            <a:ext cx="8496845" cy="1068388"/>
          </a:xfrm>
        </p:spPr>
        <p:txBody>
          <a:bodyPr/>
          <a:lstStyle/>
          <a:p>
            <a:pPr algn="ctr" eaLnBrk="1" hangingPunct="1"/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МУНИЦИПАЛЬНОГО ДОЛГА АКСАЙСКОГО РАЙОНА на 2021-2023 годы</a:t>
            </a:r>
          </a:p>
        </p:txBody>
      </p:sp>
      <p:sp>
        <p:nvSpPr>
          <p:cNvPr id="32771" name="Номер слайда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E1AAE6-EC8C-4202-89D0-E06331366EE9}" type="slidenum">
              <a:rPr lang="ru-RU" smtClean="0"/>
              <a:pPr>
                <a:defRPr/>
              </a:pPr>
              <a:t>31</a:t>
            </a:fld>
            <a:endParaRPr lang="ru-RU" smtClean="0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5415" y="1785926"/>
          <a:ext cx="8358246" cy="48042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/>
                <a:gridCol w="1714512"/>
                <a:gridCol w="1643074"/>
                <a:gridCol w="1714512"/>
              </a:tblGrid>
              <a:tr h="1266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Наименование вида долгового обязательства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01.01.2023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01.01.2024</a:t>
                      </a:r>
                      <a:endParaRPr lang="ru-RU" sz="1800" dirty="0"/>
                    </a:p>
                  </a:txBody>
                  <a:tcPr anchor="ctr"/>
                </a:tc>
              </a:tr>
              <a:tr h="87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Муниципальный долг,</a:t>
                      </a:r>
                      <a:r>
                        <a:rPr lang="en-US" sz="1800" dirty="0" smtClean="0"/>
                        <a:t> </a:t>
                      </a:r>
                      <a:r>
                        <a:rPr lang="ru-RU" sz="1800" dirty="0" smtClean="0"/>
                        <a:t>всего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128,2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120,5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107,1</a:t>
                      </a:r>
                      <a:endParaRPr lang="ru-RU" sz="1800" b="1" dirty="0"/>
                    </a:p>
                  </a:txBody>
                  <a:tcPr anchor="ctr"/>
                </a:tc>
              </a:tr>
              <a:tr h="4948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в том числе: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</a:tr>
              <a:tr h="8796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Кредиты кредитных организаций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128,2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120,5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107,1</a:t>
                      </a:r>
                      <a:endParaRPr lang="ru-RU" sz="1800" dirty="0"/>
                    </a:p>
                  </a:txBody>
                  <a:tcPr anchor="ctr"/>
                </a:tc>
              </a:tr>
              <a:tr h="12660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Муниципальные гарантии Аксайского района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4854" name="Прямоугольник 7"/>
          <p:cNvSpPr>
            <a:spLocks noChangeArrowheads="1"/>
          </p:cNvSpPr>
          <p:nvPr/>
        </p:nvSpPr>
        <p:spPr bwMode="auto">
          <a:xfrm>
            <a:off x="7369053" y="1412875"/>
            <a:ext cx="12337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0000"/>
            <a:lum/>
          </a:blip>
          <a:srcRect/>
          <a:stretch>
            <a:fillRect l="-59000" r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42355" y="548680"/>
            <a:ext cx="8132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Соблюдение Аксайским районом нормативов Бюджетного кодекса РФ по уровню долговой нагрузки в 2021-2023 годах</a:t>
            </a:r>
          </a:p>
        </p:txBody>
      </p:sp>
      <p:graphicFrame>
        <p:nvGraphicFramePr>
          <p:cNvPr id="1026" name="Содержимое 15"/>
          <p:cNvGraphicFramePr>
            <a:graphicFrameLocks noGrp="1"/>
          </p:cNvGraphicFramePr>
          <p:nvPr>
            <p:ph sz="half" idx="1"/>
          </p:nvPr>
        </p:nvGraphicFramePr>
        <p:xfrm>
          <a:off x="-593725" y="2411413"/>
          <a:ext cx="9793288" cy="3690937"/>
        </p:xfrm>
        <a:graphic>
          <a:graphicData uri="http://schemas.openxmlformats.org/presentationml/2006/ole">
            <p:oleObj spid="_x0000_s1029" name="Worksheet" r:id="rId5" imgW="7520933" imgH="2834568" progId="Excel.Sheet.8">
              <p:embed/>
            </p:oleObj>
          </a:graphicData>
        </a:graphic>
      </p:graphicFrame>
      <p:sp>
        <p:nvSpPr>
          <p:cNvPr id="1029" name="Номер слайда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9BE7DC-F524-4669-8F54-426D199B89E3}" type="slidenum">
              <a:rPr lang="ru-RU" smtClean="0"/>
              <a:pPr>
                <a:defRPr/>
              </a:pPr>
              <a:t>32</a:t>
            </a:fld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4705" y="4221088"/>
            <a:ext cx="599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17,6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24223" y="4221088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16,0%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61872" y="4293096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14,0 %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10907" y="1700808"/>
            <a:ext cx="2290763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100%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Налоговых и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3392" y="5715016"/>
            <a:ext cx="1464246" cy="97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71" y="476672"/>
            <a:ext cx="8132762" cy="864096"/>
          </a:xfrm>
        </p:spPr>
        <p:txBody>
          <a:bodyPr/>
          <a:lstStyle/>
          <a:p>
            <a:pPr algn="ctr"/>
            <a:r>
              <a:rPr lang="ru-RU" sz="2300" b="1" dirty="0" smtClean="0">
                <a:solidFill>
                  <a:srgbClr val="271DAB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271DAB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8D64-F061-4D64-8F2B-E762683B25E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62835" y="2276872"/>
            <a:ext cx="3816424" cy="3672408"/>
          </a:xfrm>
          <a:prstGeom prst="rect">
            <a:avLst/>
          </a:prstGeom>
          <a:solidFill>
            <a:srgbClr val="C8EFF8"/>
          </a:solidFill>
          <a:scene3d>
            <a:camera prst="orthographicFront"/>
            <a:lightRig rig="threePt" dir="t"/>
          </a:scene3d>
          <a:sp3d>
            <a:bevelT w="165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ru-RU" sz="1900" b="1" dirty="0" smtClean="0"/>
          </a:p>
          <a:p>
            <a:pPr algn="ctr"/>
            <a:endParaRPr lang="ru-RU" sz="1900" b="1" dirty="0" smtClean="0"/>
          </a:p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Классификация муниципального образования по уровням долговой устойчивости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662835" y="5373216"/>
            <a:ext cx="1224136" cy="1152128"/>
          </a:xfrm>
          <a:prstGeom prst="ellipse">
            <a:avLst/>
          </a:prstGeom>
          <a:solidFill>
            <a:srgbClr val="A4F4A4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А (высокая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958979" y="5373216"/>
            <a:ext cx="1224136" cy="1152128"/>
          </a:xfrm>
          <a:prstGeom prst="ellipse">
            <a:avLst/>
          </a:prstGeom>
          <a:solidFill>
            <a:srgbClr val="FFFF2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В (средняя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/>
          </a:p>
        </p:txBody>
      </p:sp>
      <p:sp>
        <p:nvSpPr>
          <p:cNvPr id="18" name="Овал 17"/>
          <p:cNvSpPr/>
          <p:nvPr/>
        </p:nvSpPr>
        <p:spPr>
          <a:xfrm>
            <a:off x="7255123" y="5373216"/>
            <a:ext cx="1224136" cy="1152128"/>
          </a:xfrm>
          <a:prstGeom prst="ellipse">
            <a:avLst/>
          </a:prstGeom>
          <a:solidFill>
            <a:srgbClr val="FF575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С (низкая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8379" y="1196752"/>
            <a:ext cx="7920880" cy="86409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Times New Roman" pitchFamily="18" charset="0"/>
              </a:rPr>
              <a:t>Оценка долговой устойчивости проводится министерством финансов Ростовской области в соответствии</a:t>
            </a:r>
          </a:p>
          <a:p>
            <a:pPr algn="ctr"/>
            <a:r>
              <a:rPr lang="ru-RU" b="1" dirty="0" smtClean="0">
                <a:cs typeface="Times New Roman" pitchFamily="18" charset="0"/>
              </a:rPr>
              <a:t>с Бюджетным кодексом РФ</a:t>
            </a:r>
            <a:endParaRPr lang="ru-RU" dirty="0">
              <a:effectLst>
                <a:reflection blurRad="6350" stA="55000" endA="300" endPos="455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63" y="2420888"/>
            <a:ext cx="3672408" cy="1800200"/>
          </a:xfrm>
          <a:prstGeom prst="rect">
            <a:avLst/>
          </a:prstGeom>
          <a:gradFill>
            <a:gsLst>
              <a:gs pos="0">
                <a:srgbClr val="43B234"/>
              </a:gs>
              <a:gs pos="55000">
                <a:schemeClr val="accent3">
                  <a:tint val="83000"/>
                  <a:satMod val="155000"/>
                </a:schemeClr>
              </a:gs>
              <a:gs pos="100000">
                <a:schemeClr val="accent3">
                  <a:shade val="85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минфина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 от 30.09.2020 № 187 «Об осуществлении оценки долговой устойчивости муниципальных образований Ростовской области»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363" y="4149080"/>
            <a:ext cx="3672408" cy="185050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33CC"/>
                </a:solidFill>
              </a:rPr>
              <a:t>Аксайский</a:t>
            </a:r>
            <a:r>
              <a:rPr lang="ru-RU" b="1" dirty="0" smtClean="0">
                <a:solidFill>
                  <a:srgbClr val="0033CC"/>
                </a:solidFill>
              </a:rPr>
              <a:t> район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отнесен к группе заемщиков с высоким уровнем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долговой устойчивости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9A2F56-52D0-46EB-82A0-A83FD762BB2D}" type="slidenum">
              <a:rPr lang="ru-RU" smtClean="0"/>
              <a:pPr>
                <a:defRPr/>
              </a:pPr>
              <a:t>34</a:t>
            </a:fld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589240"/>
            <a:ext cx="9037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0" name="Рисунок 9" descr="1200x790_ZD_Psixology_22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46662"/>
            <a:ext cx="3947315" cy="270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hastnyi-kredit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8753" y="3143248"/>
            <a:ext cx="4857784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8ef116d8833b32adfc8f42c9be24ed0_1487484472_1000_666.jpg"/>
          <p:cNvPicPr>
            <a:picLocks noChangeAspect="1"/>
          </p:cNvPicPr>
          <p:nvPr/>
        </p:nvPicPr>
        <p:blipFill>
          <a:blip r:embed="rId5" cstate="print"/>
          <a:srcRect r="11061"/>
          <a:stretch>
            <a:fillRect/>
          </a:stretch>
        </p:blipFill>
        <p:spPr>
          <a:xfrm>
            <a:off x="161101" y="3446943"/>
            <a:ext cx="3929090" cy="294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1610211435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7249" y="642918"/>
            <a:ext cx="2000264" cy="133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etskaya-pediatri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18687" y="1904454"/>
            <a:ext cx="1928826" cy="150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1384085249_mnogodetnaya-semya.jpg"/>
          <p:cNvPicPr>
            <a:picLocks noChangeAspect="1"/>
          </p:cNvPicPr>
          <p:nvPr/>
        </p:nvPicPr>
        <p:blipFill>
          <a:blip r:embed="rId8" cstate="print"/>
          <a:srcRect l="2991" r="12082"/>
          <a:stretch>
            <a:fillRect/>
          </a:stretch>
        </p:blipFill>
        <p:spPr>
          <a:xfrm>
            <a:off x="5233199" y="785794"/>
            <a:ext cx="3643338" cy="267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УСХ коров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6811" y="3595725"/>
            <a:ext cx="4590827" cy="292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УСХ коз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764704"/>
            <a:ext cx="4374802" cy="283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УСХ комбай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347" y="3717032"/>
            <a:ext cx="400659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1" name="Рисунок 10" descr="kovyl-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000768"/>
            <a:ext cx="9037638" cy="8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УСХ овощ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52193" y="757656"/>
            <a:ext cx="4518819" cy="280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D443C7-C26D-45E1-9AB0-0D145B39D450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5448300" y="928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2539" y="50004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параметры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rgbClr val="5745D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</a:t>
            </a:r>
            <a:r>
              <a:rPr lang="en-US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en-US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-202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rgbClr val="5745D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3 годы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661299" y="1500174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</a:rPr>
              <a:t>Доходы</a:t>
            </a:r>
            <a:endParaRPr lang="ru-RU" b="1" dirty="0">
              <a:solidFill>
                <a:srgbClr val="257B27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33331" y="1571612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875877" y="1571612"/>
            <a:ext cx="1508748" cy="287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1101" y="2214554"/>
            <a:ext cx="4286280" cy="710390"/>
          </a:xfrm>
          <a:prstGeom prst="rect">
            <a:avLst/>
          </a:prstGeom>
          <a:blipFill dpi="0" rotWithShape="1">
            <a:blip r:embed="rId4" cstate="print">
              <a:alphaModFix amt="2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 на доходы физических лиц – 488,9</a:t>
            </a:r>
            <a:r>
              <a:rPr lang="ru-RU" dirty="0" smtClean="0"/>
              <a:t>                           </a:t>
            </a:r>
            <a:r>
              <a:rPr lang="ru-RU" dirty="0" smtClean="0">
                <a:solidFill>
                  <a:schemeClr val="tx1"/>
                </a:solidFill>
              </a:rPr>
              <a:t>494,9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46853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2022</a:t>
            </a:r>
            <a:endParaRPr lang="ru-RU" b="1" dirty="0">
              <a:solidFill>
                <a:srgbClr val="257B2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75745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2023</a:t>
            </a:r>
            <a:endParaRPr lang="ru-RU" b="1" dirty="0">
              <a:solidFill>
                <a:srgbClr val="257B2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1101" y="2996952"/>
            <a:ext cx="4286280" cy="576064"/>
          </a:xfrm>
          <a:prstGeom prst="rect">
            <a:avLst/>
          </a:prstGeom>
          <a:blipFill dpi="0" rotWithShape="1">
            <a:blip r:embed="rId5" cstate="print">
              <a:alphaModFix amt="41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Акцизы на нефтепродукты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26,9                                26,9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1101" y="3645024"/>
            <a:ext cx="4286280" cy="576064"/>
          </a:xfrm>
          <a:prstGeom prst="rect">
            <a:avLst/>
          </a:prstGeom>
          <a:blipFill dpi="0" rotWithShape="1">
            <a:blip r:embed="rId6" cstate="print">
              <a:alphaModFix amt="64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Налоги на совокупный доход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23,2                           23,7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26331" y="4941168"/>
            <a:ext cx="4321050" cy="488096"/>
          </a:xfrm>
          <a:prstGeom prst="rect">
            <a:avLst/>
          </a:prstGeom>
          <a:blipFill dpi="0" rotWithShape="1">
            <a:blip r:embed="rId7" cstate="print">
              <a:alphaModFix amt="39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Государственная пошлина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24,8                              25,4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61101" y="5500702"/>
            <a:ext cx="4286280" cy="642942"/>
          </a:xfrm>
          <a:prstGeom prst="rect">
            <a:avLst/>
          </a:prstGeom>
          <a:blipFill>
            <a:blip r:embed="rId8" cstate="print">
              <a:alphaModFix amt="39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Неналоговые доходы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109,7                               113,3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1101" y="6215082"/>
            <a:ext cx="4286280" cy="500066"/>
          </a:xfrm>
          <a:prstGeom prst="rect">
            <a:avLst/>
          </a:prstGeom>
          <a:blipFill dpi="0" rotWithShape="1">
            <a:blip r:embed="rId9" cstate="print">
              <a:alphaModFix amt="31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Безвозмездные поступления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2 210,6                          1 770,9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733133" y="2214554"/>
            <a:ext cx="4143404" cy="785818"/>
          </a:xfrm>
          <a:prstGeom prst="rect">
            <a:avLst/>
          </a:prstGeom>
          <a:blipFill dpi="0" rotWithShape="1">
            <a:blip r:embed="rId10" cstate="print">
              <a:alphaModFix amt="44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Социальная политика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845,3                              555,6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018885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2022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590653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2023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733133" y="3071810"/>
            <a:ext cx="4143404" cy="571504"/>
          </a:xfrm>
          <a:prstGeom prst="rect">
            <a:avLst/>
          </a:prstGeom>
          <a:blipFill dpi="0" rotWithShape="1">
            <a:blip r:embed="rId11" cstate="print">
              <a:alphaModFix amt="2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 –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1478,5                         1 412,8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33133" y="3714752"/>
            <a:ext cx="4143404" cy="500066"/>
          </a:xfrm>
          <a:prstGeom prst="rect">
            <a:avLst/>
          </a:prstGeom>
          <a:blipFill dpi="0" rotWithShape="1">
            <a:blip r:embed="rId12" cstate="print">
              <a:alphaModFix amt="47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Здравоохранение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42,3                                         45,1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733133" y="4286256"/>
            <a:ext cx="4143404" cy="571504"/>
          </a:xfrm>
          <a:prstGeom prst="rect">
            <a:avLst/>
          </a:prstGeom>
          <a:blipFill dpi="0" rotWithShape="1">
            <a:blip r:embed="rId13" cstate="print">
              <a:alphaModFix amt="5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Культура, кинематография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55,2                                       55,5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733133" y="4929198"/>
            <a:ext cx="4143404" cy="500066"/>
          </a:xfrm>
          <a:prstGeom prst="rect">
            <a:avLst/>
          </a:prstGeom>
          <a:blipFill>
            <a:blip r:embed="rId14" cstate="print">
              <a:alphaModFix amt="47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Дорожный фонд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136,9                                   153,7             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33133" y="5500702"/>
            <a:ext cx="4143404" cy="500066"/>
          </a:xfrm>
          <a:prstGeom prst="rect">
            <a:avLst/>
          </a:prstGeom>
          <a:blipFill dpi="0" rotWithShape="1">
            <a:blip r:embed="rId15" cstate="print">
              <a:alphaModFix amt="60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Сельское хозяйство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7,5                                        6,4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33133" y="6072182"/>
            <a:ext cx="4143404" cy="642966"/>
          </a:xfrm>
          <a:prstGeom prst="rect">
            <a:avLst/>
          </a:prstGeom>
          <a:blipFill>
            <a:blip r:embed="rId16" cstate="print">
              <a:alphaModFix amt="60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Иные расходы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390,2                                     295,8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6331" y="4365104"/>
            <a:ext cx="4320480" cy="432048"/>
          </a:xfrm>
          <a:prstGeom prst="rect">
            <a:avLst/>
          </a:prstGeom>
          <a:blipFill dpi="0" rotWithShape="1">
            <a:blip r:embed="rId17" cstate="print">
              <a:alphaModFix amt="39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Транспортный налог–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79,6                             83,1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206" y="1628775"/>
            <a:ext cx="1390164" cy="207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4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659" y="1412776"/>
            <a:ext cx="1197174" cy="2303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5" name="Pictur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3105" y="1340769"/>
            <a:ext cx="1404026" cy="2375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6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370" y="1484784"/>
            <a:ext cx="1495289" cy="2231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7" name="Picture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799" y="1628800"/>
            <a:ext cx="1495289" cy="21192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8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3437" y="1628800"/>
            <a:ext cx="1443512" cy="2087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45" name="Rectangle 49"/>
          <p:cNvSpPr>
            <a:spLocks noChangeArrowheads="1"/>
          </p:cNvSpPr>
          <p:nvPr/>
        </p:nvSpPr>
        <p:spPr bwMode="auto">
          <a:xfrm>
            <a:off x="1121860" y="1700809"/>
            <a:ext cx="12803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2021 год</a:t>
            </a:r>
          </a:p>
        </p:txBody>
      </p:sp>
      <p:sp>
        <p:nvSpPr>
          <p:cNvPr id="4146" name="Rectangle 50"/>
          <p:cNvSpPr>
            <a:spLocks noChangeArrowheads="1"/>
          </p:cNvSpPr>
          <p:nvPr/>
        </p:nvSpPr>
        <p:spPr bwMode="auto">
          <a:xfrm>
            <a:off x="3782943" y="1628801"/>
            <a:ext cx="128190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2022 год</a:t>
            </a:r>
          </a:p>
        </p:txBody>
      </p: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6643291" y="1556792"/>
            <a:ext cx="128190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2023 год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247907" y="3732214"/>
            <a:ext cx="151411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3 474,4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Доходы</a:t>
            </a:r>
          </a:p>
        </p:txBody>
      </p:sp>
      <p:sp>
        <p:nvSpPr>
          <p:cNvPr id="4149" name="Rectangle 53"/>
          <p:cNvSpPr>
            <a:spLocks noChangeArrowheads="1"/>
          </p:cNvSpPr>
          <p:nvPr/>
        </p:nvSpPr>
        <p:spPr bwMode="auto">
          <a:xfrm>
            <a:off x="1724370" y="3644900"/>
            <a:ext cx="1495289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3 484,8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Расходы</a:t>
            </a:r>
          </a:p>
        </p:txBody>
      </p:sp>
      <p:sp>
        <p:nvSpPr>
          <p:cNvPr id="4150" name="Rectangle 54"/>
          <p:cNvSpPr>
            <a:spLocks noChangeArrowheads="1"/>
          </p:cNvSpPr>
          <p:nvPr/>
        </p:nvSpPr>
        <p:spPr bwMode="auto">
          <a:xfrm>
            <a:off x="3119240" y="3684588"/>
            <a:ext cx="1470186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2 963,7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3E79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Доходы</a:t>
            </a:r>
          </a:p>
        </p:txBody>
      </p: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462334" y="3716338"/>
            <a:ext cx="1496859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2 956,0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Расходы</a:t>
            </a:r>
          </a:p>
        </p:txBody>
      </p:sp>
      <p:sp>
        <p:nvSpPr>
          <p:cNvPr id="4152" name="Rectangle 56"/>
          <p:cNvSpPr>
            <a:spLocks noChangeArrowheads="1"/>
          </p:cNvSpPr>
          <p:nvPr/>
        </p:nvSpPr>
        <p:spPr bwMode="auto">
          <a:xfrm>
            <a:off x="5719131" y="3698875"/>
            <a:ext cx="170240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2 538,2</a:t>
            </a:r>
            <a:endParaRPr 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3E79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Доходы</a:t>
            </a:r>
          </a:p>
        </p:txBody>
      </p:sp>
      <p:sp>
        <p:nvSpPr>
          <p:cNvPr id="4153" name="Rectangle 57"/>
          <p:cNvSpPr>
            <a:spLocks noChangeArrowheads="1"/>
          </p:cNvSpPr>
          <p:nvPr/>
        </p:nvSpPr>
        <p:spPr bwMode="auto">
          <a:xfrm>
            <a:off x="7077915" y="3681413"/>
            <a:ext cx="169455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2 524,8</a:t>
            </a:r>
            <a:endParaRPr 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млн.руб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</a:t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Расходы</a:t>
            </a:r>
          </a:p>
        </p:txBody>
      </p:sp>
      <p:sp>
        <p:nvSpPr>
          <p:cNvPr id="30740" name="Line 58"/>
          <p:cNvSpPr>
            <a:spLocks noChangeShapeType="1"/>
          </p:cNvSpPr>
          <p:nvPr/>
        </p:nvSpPr>
        <p:spPr bwMode="auto">
          <a:xfrm>
            <a:off x="0" y="4941889"/>
            <a:ext cx="9037638" cy="71437"/>
          </a:xfrm>
          <a:prstGeom prst="line">
            <a:avLst/>
          </a:prstGeom>
          <a:noFill/>
          <a:ln w="603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5" name="AutoShape 61"/>
          <p:cNvSpPr>
            <a:spLocks noChangeArrowheads="1"/>
          </p:cNvSpPr>
          <p:nvPr/>
        </p:nvSpPr>
        <p:spPr bwMode="auto">
          <a:xfrm rot="10800000">
            <a:off x="50209" y="4973638"/>
            <a:ext cx="2668928" cy="914400"/>
          </a:xfrm>
          <a:prstGeom prst="pentagon">
            <a:avLst/>
          </a:prstGeom>
          <a:solidFill>
            <a:schemeClr val="bg2">
              <a:lumMod val="40000"/>
              <a:lumOff val="60000"/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ru-RU" sz="2000" b="1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Дефицит </a:t>
            </a:r>
            <a:r>
              <a:rPr lang="ru-RU" sz="2000" dirty="0" smtClean="0">
                <a:solidFill>
                  <a:srgbClr val="000066"/>
                </a:solidFill>
                <a:latin typeface="+mn-lt"/>
                <a:cs typeface="Times New Roman" pitchFamily="18" charset="0"/>
              </a:rPr>
              <a:t>10,4</a:t>
            </a:r>
            <a:endParaRPr lang="ru-RU" sz="2000" dirty="0">
              <a:solidFill>
                <a:srgbClr val="000066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000066"/>
                </a:solidFill>
                <a:latin typeface="+mn-lt"/>
                <a:cs typeface="Times New Roman" pitchFamily="18" charset="0"/>
              </a:rPr>
              <a:t>млн.рублей</a:t>
            </a:r>
            <a:endParaRPr lang="ru-RU" sz="2000" dirty="0">
              <a:solidFill>
                <a:srgbClr val="000066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endParaRPr lang="ru-RU" sz="1800" dirty="0">
              <a:solidFill>
                <a:srgbClr val="000066"/>
              </a:solidFill>
            </a:endParaRPr>
          </a:p>
        </p:txBody>
      </p:sp>
      <p:sp>
        <p:nvSpPr>
          <p:cNvPr id="21526" name="AutoShape 62"/>
          <p:cNvSpPr>
            <a:spLocks noChangeArrowheads="1"/>
          </p:cNvSpPr>
          <p:nvPr/>
        </p:nvSpPr>
        <p:spPr bwMode="auto">
          <a:xfrm rot="10800000">
            <a:off x="2796020" y="4976813"/>
            <a:ext cx="2847798" cy="914400"/>
          </a:xfrm>
          <a:prstGeom prst="pentagon">
            <a:avLst/>
          </a:prstGeom>
          <a:solidFill>
            <a:schemeClr val="bg2">
              <a:lumMod val="40000"/>
              <a:lumOff val="60000"/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ru-RU" sz="2000" b="1" dirty="0">
              <a:solidFill>
                <a:srgbClr val="0000FF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dirty="0" err="1" smtClean="0">
                <a:solidFill>
                  <a:srgbClr val="0000FF"/>
                </a:solidFill>
                <a:latin typeface="+mn-lt"/>
              </a:rPr>
              <a:t>Профицит</a:t>
            </a:r>
            <a:r>
              <a:rPr lang="ru-RU" sz="2000" b="1" dirty="0" smtClean="0">
                <a:solidFill>
                  <a:srgbClr val="0000FF"/>
                </a:solidFill>
                <a:latin typeface="+mn-lt"/>
              </a:rPr>
              <a:t> 7,7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млн.рублей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algn="ctr">
              <a:defRPr/>
            </a:pP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1527" name="AutoShape 63"/>
          <p:cNvSpPr>
            <a:spLocks noChangeArrowheads="1"/>
          </p:cNvSpPr>
          <p:nvPr/>
        </p:nvSpPr>
        <p:spPr bwMode="auto">
          <a:xfrm rot="10800000">
            <a:off x="5719131" y="5008563"/>
            <a:ext cx="2989010" cy="863600"/>
          </a:xfrm>
          <a:prstGeom prst="pentagon">
            <a:avLst/>
          </a:prstGeom>
          <a:solidFill>
            <a:schemeClr val="bg2">
              <a:lumMod val="40000"/>
              <a:lumOff val="60000"/>
              <a:alpha val="89803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r>
              <a:rPr lang="ru-RU" sz="2000" b="1" dirty="0" err="1" smtClean="0">
                <a:solidFill>
                  <a:srgbClr val="0000FF"/>
                </a:solidFill>
                <a:latin typeface="+mn-lt"/>
              </a:rPr>
              <a:t>Профицит</a:t>
            </a:r>
            <a:r>
              <a:rPr lang="ru-RU" sz="2000" b="1" dirty="0" smtClean="0">
                <a:solidFill>
                  <a:srgbClr val="0000FF"/>
                </a:solidFill>
                <a:latin typeface="+mn-lt"/>
              </a:rPr>
              <a:t> 13,4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млн.рублей</a:t>
            </a:r>
            <a:endParaRPr lang="ru-RU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3" y="188640"/>
            <a:ext cx="446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Аксайского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5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8779" y="188640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98438" y="62071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характеристики 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2021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-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2023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A9CC6E4-03D3-473C-B3F7-CF42EF23DB0C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7170" name="Rectangle 2"/>
          <p:cNvSpPr>
            <a:spLocks noGrp="1"/>
          </p:cNvSpPr>
          <p:nvPr>
            <p:ph type="ctrTitle" idx="4294967295"/>
          </p:nvPr>
        </p:nvSpPr>
        <p:spPr>
          <a:xfrm>
            <a:off x="0" y="549275"/>
            <a:ext cx="7681913" cy="9350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 rot="1200000">
            <a:off x="6715125" y="4025900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198339" y="2060848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319019" y="1556792"/>
            <a:ext cx="1234966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млн. </a:t>
            </a:r>
            <a:r>
              <a:rPr lang="ru-RU" sz="1200" b="1" dirty="0" smtClean="0">
                <a:solidFill>
                  <a:srgbClr val="002060"/>
                </a:solidFill>
              </a:rPr>
              <a:t>рублей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7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87c88_df843dc5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04703" y="5039543"/>
            <a:ext cx="3232935" cy="1818457"/>
          </a:xfrm>
          <a:prstGeom prst="rect">
            <a:avLst/>
          </a:prstGeom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518291" y="428604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Структура собственных доходов бюджета </a:t>
            </a:r>
            <a:r>
              <a:rPr lang="en-US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Аксайского района в 2021 году</a:t>
            </a:r>
          </a:p>
        </p:txBody>
      </p:sp>
      <p:sp>
        <p:nvSpPr>
          <p:cNvPr id="16387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CC16AAC-0D98-4B50-AE46-01B8216C6800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6" name="Рисунок 15" descr="img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8489" y="1428736"/>
            <a:ext cx="3264536" cy="1357298"/>
          </a:xfrm>
          <a:prstGeom prst="rect">
            <a:avLst/>
          </a:prstGeom>
        </p:spPr>
      </p:pic>
      <p:pic>
        <p:nvPicPr>
          <p:cNvPr id="17" name="Рисунок 16" descr="ФНС Росс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101" y="1000108"/>
            <a:ext cx="1506128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98339" y="2276872"/>
          <a:ext cx="85689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37B758-92EB-4041-A7F2-C68A92F0892B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558800" y="692150"/>
            <a:ext cx="76819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balanced" dir="t"/>
            </a:scene3d>
            <a:sp3d prstMaterial="plastic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j-ea"/>
                <a:cs typeface="+mj-cs"/>
              </a:rPr>
              <a:t>Налоговые и неналоговые доходы бюджета Аксайского района</a:t>
            </a: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7111107" y="2996952"/>
            <a:ext cx="1586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68686" y="3356992"/>
          <a:ext cx="85689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7ACC5-61D6-4C0D-9B0A-AAE1380415AB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8" name="Рисунок 17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619" y="4000504"/>
            <a:ext cx="453701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951c886e3cea7c2e169ca52279622fb7_thumb_450_300.jpg"/>
          <p:cNvPicPr>
            <a:picLocks noChangeAspect="1"/>
          </p:cNvPicPr>
          <p:nvPr/>
        </p:nvPicPr>
        <p:blipFill>
          <a:blip r:embed="rId4" cstate="print"/>
          <a:srcRect t="16000" b="12000"/>
          <a:stretch>
            <a:fillRect/>
          </a:stretch>
        </p:blipFill>
        <p:spPr>
          <a:xfrm>
            <a:off x="2804307" y="714356"/>
            <a:ext cx="278608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2277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5440"/>
            <a:ext cx="3090059" cy="206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5745" y="2786058"/>
            <a:ext cx="2619375" cy="1028700"/>
          </a:xfrm>
          <a:prstGeom prst="rect">
            <a:avLst/>
          </a:prstGeom>
        </p:spPr>
      </p:pic>
      <p:pic>
        <p:nvPicPr>
          <p:cNvPr id="22" name="Рисунок 21" descr="ku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500306"/>
            <a:ext cx="2947183" cy="199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/>
          <p:nvPr/>
        </p:nvPicPr>
        <p:blipFill>
          <a:blip r:embed="rId8" cstate="print"/>
          <a:srcRect l="21735" t="5583" r="35033" b="83980"/>
          <a:stretch>
            <a:fillRect/>
          </a:stretch>
        </p:blipFill>
        <p:spPr bwMode="auto">
          <a:xfrm>
            <a:off x="5376075" y="3286124"/>
            <a:ext cx="3661563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aksa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61695" y="1928802"/>
            <a:ext cx="1023938" cy="102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87c49119f3e60258fac3e087fea6269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18621" y="5996808"/>
            <a:ext cx="3714776" cy="86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L.jpg"/>
          <p:cNvPicPr>
            <a:picLocks noChangeAspect="1"/>
          </p:cNvPicPr>
          <p:nvPr/>
        </p:nvPicPr>
        <p:blipFill>
          <a:blip r:embed="rId11" cstate="print"/>
          <a:srcRect l="11750" r="18500" b="33500"/>
          <a:stretch>
            <a:fillRect/>
          </a:stretch>
        </p:blipFill>
        <p:spPr>
          <a:xfrm>
            <a:off x="5518951" y="785794"/>
            <a:ext cx="343757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18-prpdexpo-ugrussi-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1101" y="4500570"/>
            <a:ext cx="3304373" cy="214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Городская">
  <a:themeElements>
    <a:clrScheme name="Другая 2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214043"/>
      </a:accent2>
      <a:accent3>
        <a:srgbClr val="78397A"/>
      </a:accent3>
      <a:accent4>
        <a:srgbClr val="934B21"/>
      </a:accent4>
      <a:accent5>
        <a:srgbClr val="C69B7D"/>
      </a:accent5>
      <a:accent6>
        <a:srgbClr val="9DBDD2"/>
      </a:accent6>
      <a:hlink>
        <a:srgbClr val="2C5C65"/>
      </a:hlink>
      <a:folHlink>
        <a:srgbClr val="DACAAB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FF6600"/>
    </a:accent1>
    <a:accent2>
      <a:srgbClr val="66CCFF"/>
    </a:accent2>
    <a:accent3>
      <a:srgbClr val="FF66CC"/>
    </a:accent3>
    <a:accent4>
      <a:srgbClr val="FF9966"/>
    </a:accent4>
    <a:accent5>
      <a:srgbClr val="C69B7D"/>
    </a:accent5>
    <a:accent6>
      <a:srgbClr val="FF99FF"/>
    </a:accent6>
    <a:hlink>
      <a:srgbClr val="2C5C65"/>
    </a:hlink>
    <a:folHlink>
      <a:srgbClr val="DACA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9695</TotalTime>
  <Words>1438</Words>
  <Application>Microsoft Office PowerPoint</Application>
  <PresentationFormat>Произвольный</PresentationFormat>
  <Paragraphs>507</Paragraphs>
  <Slides>37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Городская</vt:lpstr>
      <vt:lpstr>Аспект</vt:lpstr>
      <vt:lpstr>Worksheet</vt:lpstr>
      <vt:lpstr>Слайд 1</vt:lpstr>
      <vt:lpstr>  Основа формирования бюджета Аксайского района на 2021 год и на плановый период 2022 и 2023 годов   </vt:lpstr>
      <vt:lpstr>Слайд 3</vt:lpstr>
      <vt:lpstr>Слайд 4</vt:lpstr>
      <vt:lpstr>Слайд 5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2021 году</vt:lpstr>
      <vt:lpstr>Слайд 8</vt:lpstr>
      <vt:lpstr>Слайд 9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ЕДИНОГО НАЛОГА НА ВМЕНЕННЫЙ ДОХОД ДЛЯ ОТДЕЛЬНЫХ ВИДОВ ДЕЯТЕЛЬНОСТИ</vt:lpstr>
      <vt:lpstr>Слайд 13</vt:lpstr>
      <vt:lpstr>ДИНАМИКА ПОСТУПЛЕНИЙ НАЛОГА, ВЗИМАЕМОГО В СВЯЗИ С ПРИМЕНЕНИЕМ ПАТЕНТНОЙ СИСТЕМЫ НАЛОГООБЛОЖЕНИЯ</vt:lpstr>
      <vt:lpstr>ДИНАМИКА ПОСТУПЛЕНИЙ ГОСУДАРСТВЕННОЙ ПОШЛИНЫ</vt:lpstr>
      <vt:lpstr>БЕЗВОЗМЕЗДНЫЕ ПОСТУПЛЕНИЯ ИЗ ОБЛАСТНОГО БЮДЖЕТА</vt:lpstr>
      <vt:lpstr>Структура расходов по разделам бюджетной классификации (%)</vt:lpstr>
      <vt:lpstr>Структура расходов бюджета  Аксайского района в 2021 году по разделам</vt:lpstr>
      <vt:lpstr>Слайд 19</vt:lpstr>
      <vt:lpstr>Расходы бюджета Аксайского района в 2021 году</vt:lpstr>
      <vt:lpstr>Слайд 21</vt:lpstr>
      <vt:lpstr>Слайд 22</vt:lpstr>
      <vt:lpstr>Дорожное хозяйство</vt:lpstr>
      <vt:lpstr>Динамика и структура расходов Аксайского района на образование</vt:lpstr>
      <vt:lpstr>Динамика и структура расходов Аксайского района по разделу культура, кинематография</vt:lpstr>
      <vt:lpstr>Динамика и структура расходов Аксайского района на развитие здравоохранения</vt:lpstr>
      <vt:lpstr>Динамика и структура расходов Аксайского района на социальную политику</vt:lpstr>
      <vt:lpstr> Обеспечение жильем жителей  Аксайского района на 2021 год </vt:lpstr>
      <vt:lpstr>Слайд 29</vt:lpstr>
      <vt:lpstr>Слайд 30</vt:lpstr>
      <vt:lpstr>СТРУКТУРА МУНИЦИПАЛЬНОГО ДОЛГА АКСАЙСКОГО РАЙОНА на 2021-2023 годы</vt:lpstr>
      <vt:lpstr>Соблюдение Аксайским районом нормативов Бюджетного кодекса РФ по уровню долговой нагрузки в 2021-2023 годах</vt:lpstr>
      <vt:lpstr>Оценка долговой устойчивости Аксайского района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Теплова</cp:lastModifiedBy>
  <cp:revision>1160</cp:revision>
  <cp:lastPrinted>2013-12-02T17:09:54Z</cp:lastPrinted>
  <dcterms:created xsi:type="dcterms:W3CDTF">2013-12-01T13:39:32Z</dcterms:created>
  <dcterms:modified xsi:type="dcterms:W3CDTF">2020-12-09T10:47:04Z</dcterms:modified>
</cp:coreProperties>
</file>