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95" r:id="rId4"/>
    <p:sldId id="29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99" r:id="rId19"/>
    <p:sldId id="271" r:id="rId20"/>
    <p:sldId id="297" r:id="rId21"/>
    <p:sldId id="298" r:id="rId22"/>
    <p:sldId id="274" r:id="rId23"/>
    <p:sldId id="272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300" r:id="rId38"/>
    <p:sldId id="293" r:id="rId39"/>
    <p:sldId id="294" r:id="rId40"/>
    <p:sldId id="292" r:id="rId41"/>
    <p:sldId id="301" r:id="rId42"/>
  </p:sldIdLst>
  <p:sldSz cx="9037638" cy="6858000"/>
  <p:notesSz cx="6648450" cy="98504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0099"/>
    <a:srgbClr val="CC0099"/>
    <a:srgbClr val="FFFF00"/>
    <a:srgbClr val="F6FCFE"/>
    <a:srgbClr val="4BA3DF"/>
    <a:srgbClr val="6699FF"/>
    <a:srgbClr val="9999FF"/>
    <a:srgbClr val="0099FF"/>
    <a:srgbClr val="D6C7B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2358" autoAdjust="0"/>
  </p:normalViewPr>
  <p:slideViewPr>
    <p:cSldViewPr>
      <p:cViewPr varScale="1">
        <p:scale>
          <a:sx n="102" d="100"/>
          <a:sy n="102" d="100"/>
        </p:scale>
        <p:origin x="-1926" y="-90"/>
      </p:cViewPr>
      <p:guideLst>
        <p:guide orient="horz" pos="2160"/>
        <p:guide pos="2846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4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nas3\docs\obmen\&#1041;&#1054;&#1053;&#1044;&#1040;&#1056;&#1045;&#1042;&#1040;%20&#1058;.&#1057;\&#1041;&#1070;&#1044;&#1046;&#1045;&#1058;%202024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Relationship Id="rId1" Type="http://schemas.openxmlformats.org/officeDocument/2006/relationships/image" Target="../media/image81.jpeg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4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4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chemeClr val="accent1">
            <a:lumMod val="20000"/>
            <a:lumOff val="80000"/>
          </a:schemeClr>
        </a:solidFill>
      </c:spPr>
    </c:floor>
    <c:plotArea>
      <c:layout/>
      <c:bar3DChart>
        <c:barDir val="col"/>
        <c:grouping val="percentStacked"/>
        <c:ser>
          <c:idx val="0"/>
          <c:order val="0"/>
          <c:tx>
            <c:strRef>
              <c:f>'Динамика КБ'!$A$6</c:f>
              <c:strCache>
                <c:ptCount val="1"/>
                <c:pt idx="0">
                  <c:v>Бюджет района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КБ'!$B$5:$E$5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 2025 год </c:v>
                </c:pt>
                <c:pt idx="3">
                  <c:v>2026 год </c:v>
                </c:pt>
              </c:strCache>
            </c:strRef>
          </c:cat>
          <c:val>
            <c:numRef>
              <c:f>'Динамика КБ'!$B$6:$E$6</c:f>
              <c:numCache>
                <c:formatCode>#,##0.0</c:formatCode>
                <c:ptCount val="4"/>
                <c:pt idx="0">
                  <c:v>6173.9</c:v>
                </c:pt>
                <c:pt idx="1">
                  <c:v>5906.5</c:v>
                </c:pt>
                <c:pt idx="2">
                  <c:v>5247.5</c:v>
                </c:pt>
                <c:pt idx="3">
                  <c:v>4423.2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1D-4C86-85B8-11A488B659A2}"/>
            </c:ext>
          </c:extLst>
        </c:ser>
        <c:ser>
          <c:idx val="1"/>
          <c:order val="1"/>
          <c:tx>
            <c:strRef>
              <c:f>'Динамика КБ'!$A$7</c:f>
              <c:strCache>
                <c:ptCount val="1"/>
                <c:pt idx="0">
                  <c:v>КБ (район+поселения)</c:v>
                </c:pt>
              </c:strCache>
            </c:strRef>
          </c:tx>
          <c:spPr>
            <a:solidFill>
              <a:srgbClr val="9DBAF5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КБ'!$B$5:$E$5</c:f>
              <c:strCache>
                <c:ptCount val="4"/>
                <c:pt idx="0">
                  <c:v>2023 год</c:v>
                </c:pt>
                <c:pt idx="1">
                  <c:v>2024 год</c:v>
                </c:pt>
                <c:pt idx="2">
                  <c:v> 2025 год </c:v>
                </c:pt>
                <c:pt idx="3">
                  <c:v>2026 год </c:v>
                </c:pt>
              </c:strCache>
            </c:strRef>
          </c:cat>
          <c:val>
            <c:numRef>
              <c:f>'Динамика КБ'!$B$7:$E$7</c:f>
              <c:numCache>
                <c:formatCode>#,##0.0</c:formatCode>
                <c:ptCount val="4"/>
                <c:pt idx="0">
                  <c:v>7122.1</c:v>
                </c:pt>
                <c:pt idx="1">
                  <c:v>6954.2</c:v>
                </c:pt>
                <c:pt idx="2">
                  <c:v>6341</c:v>
                </c:pt>
                <c:pt idx="3">
                  <c:v>5778.7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71D-4C86-85B8-11A488B659A2}"/>
            </c:ext>
          </c:extLst>
        </c:ser>
        <c:shape val="box"/>
        <c:axId val="132723456"/>
        <c:axId val="132724992"/>
        <c:axId val="0"/>
      </c:bar3DChart>
      <c:catAx>
        <c:axId val="1327234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724992"/>
        <c:crosses val="autoZero"/>
        <c:auto val="1"/>
        <c:lblAlgn val="ctr"/>
        <c:lblOffset val="100"/>
      </c:catAx>
      <c:valAx>
        <c:axId val="132724992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132723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1"/>
        <c:txPr>
          <a:bodyPr/>
          <a:lstStyle/>
          <a:p>
            <a:pPr>
              <a:defRPr sz="1400" b="1" i="0" baseline="0"/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1400" b="1" i="0" baseline="0"/>
            </a:pPr>
            <a:endParaRPr lang="ru-RU"/>
          </a:p>
        </c:txPr>
      </c:legendEntry>
      <c:layout>
        <c:manualLayout>
          <c:xMode val="edge"/>
          <c:yMode val="edge"/>
          <c:x val="0.74581033946741682"/>
          <c:y val="0.722481117234961"/>
          <c:w val="0.22150149025587598"/>
          <c:h val="0.25330494467476738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externalData r:id="rId1">
    <c:autoUpdate val="1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40"/>
      <c:rotY val="30"/>
      <c:perspective val="30"/>
    </c:view3D>
    <c:plotArea>
      <c:layout>
        <c:manualLayout>
          <c:layoutTarget val="inner"/>
          <c:xMode val="edge"/>
          <c:yMode val="edge"/>
          <c:x val="9.0589679819348179E-2"/>
          <c:y val="2.6127652483057442E-2"/>
          <c:w val="0.61145844269466365"/>
          <c:h val="0.93981481481481832"/>
        </c:manualLayout>
      </c:layout>
      <c:pie3DChart>
        <c:varyColors val="1"/>
        <c:ser>
          <c:idx val="0"/>
          <c:order val="0"/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explosion val="29"/>
          <c:dPt>
            <c:idx val="0"/>
            <c:explosion val="10"/>
            <c:spPr>
              <a:solidFill>
                <a:srgbClr val="65E0F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B6B-4EAA-A88A-5FFDFE1A648E}"/>
              </c:ext>
            </c:extLst>
          </c:dPt>
          <c:dPt>
            <c:idx val="1"/>
            <c:spPr>
              <a:solidFill>
                <a:srgbClr val="FF0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6B-4EAA-A88A-5FFDFE1A648E}"/>
              </c:ext>
            </c:extLst>
          </c:dPt>
          <c:dPt>
            <c:idx val="2"/>
            <c:spPr>
              <a:solidFill>
                <a:srgbClr val="1FDB3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B6B-4EAA-A88A-5FFDFE1A648E}"/>
              </c:ext>
            </c:extLst>
          </c:dPt>
          <c:dPt>
            <c:idx val="4"/>
            <c:spPr>
              <a:solidFill>
                <a:srgbClr val="FFFF09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B6B-4EAA-A88A-5FFDFE1A648E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1.2451000443126428E-2"/>
                  <c:y val="1.4243879463051588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6B-4EAA-A88A-5FFDFE1A648E}"/>
                </c:ext>
              </c:extLst>
            </c:dLbl>
            <c:dLbl>
              <c:idx val="2"/>
              <c:layout>
                <c:manualLayout>
                  <c:x val="-7.2557036139713788E-2"/>
                  <c:y val="8.389615309789864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dLblPos val="bestFit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6B-4EAA-A88A-5FFDFE1A648E}"/>
                </c:ext>
              </c:extLst>
            </c:dLbl>
            <c:dLbl>
              <c:idx val="3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</c:dLbl>
            <c:dLbl>
              <c:idx val="5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</c:dLbl>
            <c:dLbl>
              <c:idx val="6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</c:dLbl>
            <c:dLbl>
              <c:idx val="7"/>
              <c:layout>
                <c:manualLayout>
                  <c:x val="8.999742297538578E-2"/>
                  <c:y val="-1.711828315372363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ru-RU"/>
                </a:p>
              </c:txPr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6B-4EAA-A88A-5FFDFE1A648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'Структура неналоговых'!$A$5:$A$12</c:f>
              <c:strCache>
                <c:ptCount val="8"/>
                <c:pt idx="0">
                  <c:v>Доходы, получаемые в виде арендной платы за земельные участки, госсобственность на которые не разграничена и которые расположены в границах сельских  поселений…</c:v>
                </c:pt>
                <c:pt idx="1">
                  <c:v>Доходы, получаемые в виде арендной платы за земельные участки, госсобственность на которые не разграничена и которые расположены в границах городских поселений…</c:v>
                </c:pt>
                <c:pt idx="2">
                  <c:v>Доходы, получаемые в виде арендной платы, а также средства от продажи права на заключение договоров аренды за земли, находящиеся в собственности муниципальных районов </c:v>
                </c:pt>
                <c:pt idx="3">
                  <c:v>Доходы от сдачи в аренду имущества, находящегося в оперативном управлении органов управления муниципальных районов …</c:v>
                </c:pt>
                <c:pt idx="4">
                  <c:v>Доходы от сдачи в аренду имущества, составляющего казну муниципальных районов (за исключением земельных участков)</c:v>
                </c:pt>
                <c:pt idx="5">
                  <c:v>Плата, поступившая в рамках договора за предоставление права на установку и эксплуатацию рекламных конструкций …</c:v>
                </c:pt>
                <c:pt idx="6">
                  <c:v>Плата за негативное воздействие на окружающую среду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'Структура неналоговых'!$B$5:$B$12</c:f>
              <c:numCache>
                <c:formatCode>General</c:formatCode>
                <c:ptCount val="8"/>
                <c:pt idx="0">
                  <c:v>102.4</c:v>
                </c:pt>
                <c:pt idx="1">
                  <c:v>25.7</c:v>
                </c:pt>
                <c:pt idx="2">
                  <c:v>0.2</c:v>
                </c:pt>
                <c:pt idx="3">
                  <c:v>0.30000000000000032</c:v>
                </c:pt>
                <c:pt idx="4">
                  <c:v>2.2000000000000002</c:v>
                </c:pt>
                <c:pt idx="5">
                  <c:v>3.8</c:v>
                </c:pt>
                <c:pt idx="6" formatCode="#,##0.0">
                  <c:v>8.3000000000000007</c:v>
                </c:pt>
                <c:pt idx="7">
                  <c:v>42.4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B6B-4EAA-A88A-5FFDFE1A648E}"/>
            </c:ext>
          </c:extLst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6574908031601499"/>
          <c:y val="2.1036625948414451E-2"/>
          <c:w val="0.33425092572790988"/>
          <c:h val="0.94948265007591748"/>
        </c:manualLayout>
      </c:layout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1574493253127077E-2"/>
          <c:y val="0"/>
          <c:w val="0.95406573334944811"/>
          <c:h val="0.90026685794957861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974-4FCF-B225-CE276B6CDFB4}"/>
              </c:ext>
            </c:extLst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74-4FCF-B225-CE276B6CDFB4}"/>
              </c:ext>
            </c:extLst>
          </c:dPt>
          <c:dPt>
            <c:idx val="2"/>
            <c:spPr>
              <a:solidFill>
                <a:schemeClr val="accent2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974-4FCF-B225-CE276B6CDFB4}"/>
              </c:ext>
            </c:extLst>
          </c:dPt>
          <c:dPt>
            <c:idx val="4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74-4FCF-B225-CE276B6CDFB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4 410,5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974-4FCF-B225-CE276B6CDF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4 281,5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974-4FCF-B225-CE276B6CDFB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5 708,6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974-4FCF-B225-CE276B6CDFB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6 196,0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974-4FCF-B225-CE276B6CDFB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5 653,9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974-4FCF-B225-CE276B6CDF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Лист3!$E$5:$E$9</c:f>
              <c:strCache>
                <c:ptCount val="5"/>
                <c:pt idx="0">
                  <c:v>2020  год</c:v>
                </c:pt>
                <c:pt idx="1">
                  <c:v>2021 год</c:v>
                </c:pt>
                <c:pt idx="2">
                  <c:v>2022 год 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Лист3!$F$5:$F$9</c:f>
              <c:numCache>
                <c:formatCode>General</c:formatCode>
                <c:ptCount val="5"/>
                <c:pt idx="0">
                  <c:v>4410.5</c:v>
                </c:pt>
                <c:pt idx="1">
                  <c:v>4281.5</c:v>
                </c:pt>
                <c:pt idx="2">
                  <c:v>5708.6</c:v>
                </c:pt>
                <c:pt idx="3" formatCode="0.0">
                  <c:v>6196</c:v>
                </c:pt>
                <c:pt idx="4">
                  <c:v>5653.9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974-4FCF-B225-CE276B6CDFB4}"/>
            </c:ext>
          </c:extLst>
        </c:ser>
        <c:dLbls>
          <c:showVal val="1"/>
        </c:dLbls>
        <c:gapWidth val="75"/>
        <c:axId val="136938624"/>
        <c:axId val="136940160"/>
      </c:barChart>
      <c:catAx>
        <c:axId val="136938624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940160"/>
        <c:crosses val="autoZero"/>
        <c:auto val="1"/>
        <c:lblAlgn val="ctr"/>
        <c:lblOffset val="100"/>
      </c:catAx>
      <c:valAx>
        <c:axId val="13694016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36938624"/>
        <c:crosses val="autoZero"/>
        <c:crossBetween val="between"/>
      </c:valAx>
    </c:plotArea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2"/>
  <c:chart>
    <c:plotArea>
      <c:layout>
        <c:manualLayout>
          <c:layoutTarget val="inner"/>
          <c:xMode val="edge"/>
          <c:yMode val="edge"/>
          <c:x val="2.0350302957791014E-2"/>
          <c:y val="0.22432394651344395"/>
          <c:w val="0.57023712108910951"/>
          <c:h val="0.51462131364061836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Лист3!$C$40:$C$42</c:f>
              <c:strCache>
                <c:ptCount val="3"/>
                <c:pt idx="0">
                  <c:v>Социальные программы -82,4 %</c:v>
                </c:pt>
                <c:pt idx="1">
                  <c:v>Инфраструктурные программы - 14,9 %</c:v>
                </c:pt>
                <c:pt idx="2">
                  <c:v>Прочие программы -2,7%</c:v>
                </c:pt>
              </c:strCache>
            </c:strRef>
          </c:cat>
          <c:val>
            <c:numRef>
              <c:f>Лист3!$D$40:$D$42</c:f>
              <c:numCache>
                <c:formatCode>0.0</c:formatCode>
                <c:ptCount val="3"/>
                <c:pt idx="0">
                  <c:v>4660.3</c:v>
                </c:pt>
                <c:pt idx="1">
                  <c:v>842.1</c:v>
                </c:pt>
                <c:pt idx="2">
                  <c:v>151.1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05-4EE6-9938-AB2FEA36646B}"/>
            </c:ext>
          </c:extLst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9754504021516952"/>
          <c:y val="0"/>
          <c:w val="0.40245499933114293"/>
          <c:h val="0.84952537182852161"/>
        </c:manualLayout>
      </c:layout>
      <c:txPr>
        <a:bodyPr/>
        <a:lstStyle/>
        <a:p>
          <a:pPr>
            <a:defRPr sz="14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sz="2800" b="1" i="0" baseline="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Структура расходов  бюджета Аксайского </a:t>
            </a:r>
          </a:p>
          <a:p>
            <a:pPr>
              <a:defRPr/>
            </a:pPr>
            <a:r>
              <a:rPr lang="ru-RU" sz="2800" b="1" i="0" baseline="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района на 2024 год </a:t>
            </a:r>
          </a:p>
        </c:rich>
      </c:tx>
      <c:layout>
        <c:manualLayout>
          <c:xMode val="edge"/>
          <c:yMode val="edge"/>
          <c:x val="9.9322353486485347E-4"/>
          <c:y val="2.3631361221302216E-2"/>
        </c:manualLayout>
      </c:layout>
      <c:spPr>
        <a:ln cap="rnd"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3500000" scaled="0"/>
            <a:tileRect/>
          </a:gradFill>
          <a:prstDash val="sysDot"/>
          <a:bevel/>
        </a:ln>
        <a:effectLst>
          <a:outerShdw blurRad="355600" dist="50800" dir="6600000" sx="180000" sy="180000" algn="ctr" rotWithShape="0">
            <a:srgbClr val="000000">
              <a:alpha val="17000"/>
            </a:srgbClr>
          </a:outerShdw>
        </a:effectLst>
      </c:spPr>
    </c:title>
    <c:plotArea>
      <c:layout>
        <c:manualLayout>
          <c:layoutTarget val="inner"/>
          <c:xMode val="edge"/>
          <c:yMode val="edge"/>
          <c:x val="9.8254835121269521E-2"/>
          <c:y val="0.20002254651443971"/>
          <c:w val="0.49477736543023382"/>
          <c:h val="0.72036326029133957"/>
        </c:manualLayout>
      </c:layout>
      <c:doughnutChart>
        <c:varyColors val="1"/>
        <c:dLbls>
          <c:showPercent val="1"/>
        </c:dLbls>
        <c:firstSliceAng val="0"/>
        <c:holeSize val="50"/>
      </c:doughnutChart>
    </c:plotArea>
    <c:plotVisOnly val="1"/>
    <c:dispBlanksAs val="zero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/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6.1839334186749313E-2"/>
          <c:y val="0.11651459050027271"/>
          <c:w val="0.51554995945534188"/>
          <c:h val="0.76629121209408768"/>
        </c:manualLayout>
      </c:layout>
      <c:doughnut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 prst="riblet"/>
              <a:bevelB w="152400" h="50800" prst="softRound"/>
            </a:sp3d>
          </c:spPr>
          <c:dPt>
            <c:idx val="4"/>
            <c:spPr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 prst="riblet"/>
                <a:bevelB w="152400" h="50800" prst="softRound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9D50-4C76-8A2E-B425E3E23CEE}"/>
              </c:ext>
            </c:extLst>
          </c:dPt>
          <c:dLbls>
            <c:dLbl>
              <c:idx val="0"/>
              <c:layout>
                <c:manualLayout>
                  <c:x val="5.1150895140664966E-3"/>
                  <c:y val="-3.9000609384521635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50-4C76-8A2E-B425E3E23CEE}"/>
                </c:ext>
              </c:extLst>
            </c:dLbl>
            <c:dLbl>
              <c:idx val="1"/>
              <c:layout>
                <c:manualLayout>
                  <c:x val="2.0460358056266E-2"/>
                  <c:y val="-0.10237659963436851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50-4C76-8A2E-B425E3E23CEE}"/>
                </c:ext>
              </c:extLst>
            </c:dLbl>
            <c:dLbl>
              <c:idx val="3"/>
              <c:layout>
                <c:manualLayout>
                  <c:x val="3.4100596760443309E-2"/>
                  <c:y val="7.3126142595978045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50-4C76-8A2E-B425E3E23CEE}"/>
                </c:ext>
              </c:extLst>
            </c:dLbl>
            <c:dLbl>
              <c:idx val="5"/>
              <c:layout>
                <c:manualLayout>
                  <c:x val="-2.1863961855478002E-2"/>
                  <c:y val="-2.5011094159876651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50-4C76-8A2E-B425E3E23CEE}"/>
                </c:ext>
              </c:extLst>
            </c:dLbl>
            <c:dLbl>
              <c:idx val="6"/>
              <c:layout>
                <c:manualLayout>
                  <c:x val="2.6236754226573709E-2"/>
                  <c:y val="2.5011094159876689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50-4C76-8A2E-B425E3E23CEE}"/>
                </c:ext>
              </c:extLst>
            </c:dLbl>
            <c:dLbl>
              <c:idx val="7"/>
              <c:layout>
                <c:manualLayout>
                  <c:x val="-2.3870417732310412E-2"/>
                  <c:y val="0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50-4C76-8A2E-B425E3E23CEE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50-4C76-8A2E-B425E3E23CEE}"/>
                </c:ext>
              </c:extLst>
            </c:dLbl>
            <c:dLbl>
              <c:idx val="10"/>
              <c:layout>
                <c:manualLayout>
                  <c:x val="-1.0230179028133109E-2"/>
                  <c:y val="-5.6063375990249874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50-4C76-8A2E-B425E3E23C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Лист2!$B$30:$B$40</c:f>
              <c:strCache>
                <c:ptCount val="11"/>
                <c:pt idx="0">
                  <c:v>Общегосударственные вопросы - 289,6</c:v>
                </c:pt>
                <c:pt idx="1">
                  <c:v>Национальная безопасность и правоохранительная деятельность -36,2</c:v>
                </c:pt>
                <c:pt idx="2">
                  <c:v>Национальная экономика - 264,7</c:v>
                </c:pt>
                <c:pt idx="3">
                  <c:v>Жилищно-коммунальное хозяйство - 608,0</c:v>
                </c:pt>
                <c:pt idx="4">
                  <c:v>Образование - 3 738,1</c:v>
                </c:pt>
                <c:pt idx="5">
                  <c:v>Культура, кинематография - 131,5</c:v>
                </c:pt>
                <c:pt idx="6">
                  <c:v>Здравоохранение -6,1</c:v>
                </c:pt>
                <c:pt idx="7">
                  <c:v>Социальная политика -755,1</c:v>
                </c:pt>
                <c:pt idx="8">
                  <c:v>Физическая культура и спорт - 64,0</c:v>
                </c:pt>
                <c:pt idx="9">
                  <c:v>Средства массовой информации - 2,4</c:v>
                </c:pt>
                <c:pt idx="10">
                  <c:v>Обслуживание муниципального долга - 0,8</c:v>
                </c:pt>
              </c:strCache>
            </c:strRef>
          </c:cat>
          <c:val>
            <c:numRef>
              <c:f>Лист2!$C$30:$C$40</c:f>
              <c:numCache>
                <c:formatCode>0.0</c:formatCode>
                <c:ptCount val="11"/>
                <c:pt idx="0">
                  <c:v>289.60000000000002</c:v>
                </c:pt>
                <c:pt idx="1">
                  <c:v>36.200000000000003</c:v>
                </c:pt>
                <c:pt idx="2">
                  <c:v>264.7</c:v>
                </c:pt>
                <c:pt idx="3">
                  <c:v>608</c:v>
                </c:pt>
                <c:pt idx="4">
                  <c:v>3738.1</c:v>
                </c:pt>
                <c:pt idx="5">
                  <c:v>131.5</c:v>
                </c:pt>
                <c:pt idx="6">
                  <c:v>6.1</c:v>
                </c:pt>
                <c:pt idx="7">
                  <c:v>755.1</c:v>
                </c:pt>
                <c:pt idx="8">
                  <c:v>64</c:v>
                </c:pt>
                <c:pt idx="9">
                  <c:v>2.4</c:v>
                </c:pt>
                <c:pt idx="10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D50-4C76-8A2E-B425E3E23CEE}"/>
            </c:ext>
          </c:extLst>
        </c:ser>
        <c:dLbls>
          <c:showPercent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1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08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100" b="1" i="0" spc="-4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6847990548496019"/>
          <c:y val="0.1418870125541615"/>
          <c:w val="0.43152005300635282"/>
          <c:h val="0.84623732283714459"/>
        </c:manualLayout>
      </c:layout>
      <c:txPr>
        <a:bodyPr/>
        <a:lstStyle/>
        <a:p>
          <a:pPr>
            <a:defRPr sz="1080" b="1" i="0" spc="-40" baseline="0"/>
          </a:pPr>
          <a:endParaRPr lang="ru-RU"/>
        </a:p>
      </c:txPr>
    </c:legend>
    <c:plotVisOnly val="1"/>
    <c:dispBlanksAs val="zero"/>
  </c:chart>
  <c:spPr>
    <a:effectLst>
      <a:outerShdw blurRad="50800" dist="50800" dir="5400000" algn="ctr" rotWithShape="0">
        <a:schemeClr val="accent2">
          <a:lumMod val="50000"/>
        </a:schemeClr>
      </a:outerShdw>
    </a:effectLst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chemeClr val="accent3">
                <a:lumMod val="50000"/>
              </a:schemeClr>
            </a:solidFill>
          </c:spPr>
          <c:dPt>
            <c:idx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FDF-4201-A04F-D144B956ECC0}"/>
              </c:ext>
            </c:extLst>
          </c:dPt>
          <c:dPt>
            <c:idx val="1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FDF-4201-A04F-D144B956ECC0}"/>
              </c:ext>
            </c:extLst>
          </c:dPt>
          <c:dPt>
            <c:idx val="2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FDF-4201-A04F-D144B956ECC0}"/>
              </c:ext>
            </c:extLst>
          </c:dPt>
          <c:dPt>
            <c:idx val="3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FDF-4201-A04F-D144B956ECC0}"/>
              </c:ext>
            </c:extLst>
          </c:dPt>
          <c:dLbls>
            <c:dLbl>
              <c:idx val="0"/>
              <c:layout>
                <c:manualLayout>
                  <c:x val="2.2222222222222251E-2"/>
                  <c:y val="-3.24269945793300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DF-4201-A04F-D144B956ECC0}"/>
                </c:ext>
              </c:extLst>
            </c:dLbl>
            <c:dLbl>
              <c:idx val="1"/>
              <c:layout>
                <c:manualLayout>
                  <c:x val="1.9444444444444445E-2"/>
                  <c:y val="-1.852971118818856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DF-4201-A04F-D144B956ECC0}"/>
                </c:ext>
              </c:extLst>
            </c:dLbl>
            <c:dLbl>
              <c:idx val="2"/>
              <c:layout>
                <c:manualLayout>
                  <c:x val="1.3888670166229225E-2"/>
                  <c:y val="-3.24269945793300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DF-4201-A04F-D144B956E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i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Лист1!$D$155:$D$159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 </c:v>
                </c:pt>
              </c:strCache>
            </c:strRef>
          </c:cat>
          <c:val>
            <c:numRef>
              <c:f>Лист1!$E$155:$E$159</c:f>
              <c:numCache>
                <c:formatCode>General</c:formatCode>
                <c:ptCount val="5"/>
                <c:pt idx="0">
                  <c:v>218.5</c:v>
                </c:pt>
                <c:pt idx="1">
                  <c:v>283.8</c:v>
                </c:pt>
                <c:pt idx="2" formatCode="0.0">
                  <c:v>289.60000000000002</c:v>
                </c:pt>
                <c:pt idx="3" formatCode="0.0">
                  <c:v>362.4</c:v>
                </c:pt>
                <c:pt idx="4" formatCode="0.0">
                  <c:v>414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FDF-4201-A04F-D144B956ECC0}"/>
            </c:ext>
          </c:extLst>
        </c:ser>
        <c:shape val="cylinder"/>
        <c:axId val="137632768"/>
        <c:axId val="137634560"/>
        <c:axId val="0"/>
      </c:bar3DChart>
      <c:catAx>
        <c:axId val="13763276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300" b="1" i="0" baseline="0">
                <a:latin typeface="Times New Roman" pitchFamily="18" charset="0"/>
              </a:defRPr>
            </a:pPr>
            <a:endParaRPr lang="ru-RU"/>
          </a:p>
        </c:txPr>
        <c:crossAx val="137634560"/>
        <c:crosses val="autoZero"/>
        <c:auto val="1"/>
        <c:lblAlgn val="ctr"/>
        <c:lblOffset val="100"/>
      </c:catAx>
      <c:valAx>
        <c:axId val="1376345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7632768"/>
        <c:crosses val="autoZero"/>
        <c:crossBetween val="between"/>
      </c:valAx>
    </c:plotArea>
    <c:plotVisOnly val="1"/>
    <c:dispBlanksAs val="gap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stacked"/>
        <c:shape val="box"/>
        <c:axId val="137607040"/>
        <c:axId val="137623808"/>
        <c:axId val="0"/>
      </c:bar3DChart>
      <c:catAx>
        <c:axId val="137607040"/>
        <c:scaling>
          <c:orientation val="minMax"/>
        </c:scaling>
        <c:axPos val="l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7623808"/>
        <c:crosses val="autoZero"/>
        <c:auto val="1"/>
        <c:lblAlgn val="ctr"/>
        <c:lblOffset val="100"/>
      </c:catAx>
      <c:valAx>
        <c:axId val="137623808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7607040"/>
        <c:crosses val="autoZero"/>
        <c:crossBetween val="between"/>
      </c:valAx>
    </c:plotArea>
    <c:plotVisOnly val="1"/>
    <c:dispBlanksAs val="gap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на обслуживание муниципального долга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4.3488324521488934E-3"/>
                  <c:y val="-1.3678307670934604E-2"/>
                </c:manualLayout>
              </c:layout>
              <c:tx>
                <c:rich>
                  <a:bodyPr/>
                  <a:lstStyle/>
                  <a:p>
                    <a:r>
                      <a:rPr lang="ru-RU" b="1" i="0" baseline="0" dirty="0">
                        <a:latin typeface="Times New Roman" pitchFamily="18" charset="0"/>
                      </a:rPr>
                      <a:t>7</a:t>
                    </a:r>
                    <a:r>
                      <a:rPr lang="ru-RU" baseline="0" dirty="0">
                        <a:latin typeface="Times New Roman" pitchFamily="18" charset="0"/>
                      </a:rPr>
                      <a:t>,</a:t>
                    </a:r>
                    <a:r>
                      <a:rPr lang="ru-RU" dirty="0"/>
                      <a:t>7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83B-409C-9991-59DDA13DB513}"/>
                </c:ext>
              </c:extLst>
            </c:dLbl>
            <c:dLbl>
              <c:idx val="1"/>
              <c:layout>
                <c:manualLayout>
                  <c:x val="6.5713697321675563E-3"/>
                  <c:y val="-3.3542742169354453E-3"/>
                </c:manualLayout>
              </c:layout>
              <c:showVal val="1"/>
            </c:dLbl>
            <c:dLbl>
              <c:idx val="2"/>
              <c:layout>
                <c:manualLayout>
                  <c:x val="-4.3809131547783613E-3"/>
                  <c:y val="-3.018846795241896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3.354274216935440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60,8</a:t>
                    </a:r>
                    <a:endParaRPr lang="en-US"/>
                  </a:p>
                </c:rich>
              </c:tx>
              <c:showVal val="1"/>
            </c:dLbl>
            <c:dLbl>
              <c:idx val="4"/>
              <c:layout>
                <c:manualLayout>
                  <c:x val="4.3809131547783613E-3"/>
                  <c:y val="-3.6897016386289914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39,3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2022 факт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5011.1000000000004</c:v>
                </c:pt>
                <c:pt idx="1">
                  <c:v>2260.9</c:v>
                </c:pt>
                <c:pt idx="2">
                  <c:v>797.2</c:v>
                </c:pt>
                <c:pt idx="3">
                  <c:v>60.8</c:v>
                </c:pt>
                <c:pt idx="4">
                  <c:v>39.300000000000004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3B-409C-9991-59DDA13DB513}"/>
            </c:ext>
          </c:extLst>
        </c:ser>
        <c:axId val="164909824"/>
        <c:axId val="164911360"/>
      </c:barChart>
      <c:catAx>
        <c:axId val="1649098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 i="0" baseline="0">
                <a:latin typeface="Times New Roman" pitchFamily="18" charset="0"/>
              </a:defRPr>
            </a:pPr>
            <a:endParaRPr lang="ru-RU"/>
          </a:p>
        </c:txPr>
        <c:crossAx val="164911360"/>
        <c:crosses val="autoZero"/>
        <c:auto val="1"/>
        <c:lblAlgn val="ctr"/>
        <c:lblOffset val="100"/>
      </c:catAx>
      <c:valAx>
        <c:axId val="164911360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64909824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40"/>
      <c:rotY val="30"/>
      <c:perspective val="30"/>
    </c:view3D>
    <c:plotArea>
      <c:layout>
        <c:manualLayout>
          <c:layoutTarget val="inner"/>
          <c:xMode val="edge"/>
          <c:yMode val="edge"/>
          <c:x val="3.468125390362789E-2"/>
          <c:y val="2.1741549559535802E-2"/>
          <c:w val="0.61145844269466365"/>
          <c:h val="0.93981481481481677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explosion val="30"/>
          <c:dPt>
            <c:idx val="0"/>
            <c:explosion val="16"/>
            <c:spPr>
              <a:solidFill>
                <a:srgbClr val="65E0F1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1"/>
            <c:explosion val="15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2"/>
            <c:explosion val="17"/>
            <c:spPr>
              <a:solidFill>
                <a:srgbClr val="1FDB3E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3"/>
            <c:explosion val="14"/>
          </c:dPt>
          <c:dPt>
            <c:idx val="4"/>
            <c:explosion val="17"/>
            <c:spPr>
              <a:solidFill>
                <a:srgbClr val="FFFF09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Lbls>
            <c:numFmt formatCode="0.0%" sourceLinked="0"/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'Структура '!$A$5:$A$14</c:f>
              <c:strCache>
                <c:ptCount val="10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Налог, взимаемый в связи с применением упрощенной системы налогообложения</c:v>
                </c:pt>
                <c:pt idx="3">
                  <c:v>Единый сельскохозяйственный налог</c:v>
                </c:pt>
                <c:pt idx="4">
                  <c:v>Налог, взимаемый в связи с применением патентной системы налогообложения</c:v>
                </c:pt>
                <c:pt idx="5">
                  <c:v>Транспортный налог</c:v>
                </c:pt>
                <c:pt idx="6">
                  <c:v>Государственная пошлина</c:v>
                </c:pt>
                <c:pt idx="7">
                  <c:v>Доходы от использования имущества, находящегося в гос. и муниципальной собственности</c:v>
                </c:pt>
                <c:pt idx="8">
                  <c:v>Платежи при пользовании природными ресурсами</c:v>
                </c:pt>
                <c:pt idx="9">
                  <c:v>Штрафы, санкции, возмещение ущерба</c:v>
                </c:pt>
              </c:strCache>
            </c:strRef>
          </c:cat>
          <c:val>
            <c:numRef>
              <c:f>'Структура '!$B$5:$B$14</c:f>
              <c:numCache>
                <c:formatCode>General</c:formatCode>
                <c:ptCount val="10"/>
                <c:pt idx="0">
                  <c:v>916.3</c:v>
                </c:pt>
                <c:pt idx="1">
                  <c:v>33.6</c:v>
                </c:pt>
                <c:pt idx="2">
                  <c:v>154.30000000000001</c:v>
                </c:pt>
                <c:pt idx="3">
                  <c:v>9.9</c:v>
                </c:pt>
                <c:pt idx="4">
                  <c:v>14.2</c:v>
                </c:pt>
                <c:pt idx="5">
                  <c:v>95.7</c:v>
                </c:pt>
                <c:pt idx="6" formatCode="#,##0.0">
                  <c:v>27</c:v>
                </c:pt>
                <c:pt idx="7">
                  <c:v>134.6</c:v>
                </c:pt>
                <c:pt idx="8">
                  <c:v>8.3000000000000007</c:v>
                </c:pt>
                <c:pt idx="9">
                  <c:v>42.4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7208872216812776"/>
          <c:y val="4.1518816884210621E-2"/>
          <c:w val="0.31990457968455127"/>
          <c:h val="0.91998795232563169"/>
        </c:manualLayout>
      </c:layout>
      <c:spPr>
        <a:noFill/>
      </c:spPr>
      <c:txPr>
        <a:bodyPr/>
        <a:lstStyle/>
        <a:p>
          <a:pPr>
            <a:defRPr sz="1000" b="0" i="0" u="none" strike="noStrike" kern="200" spc="0" normalizeH="0" baseline="0">
              <a:solidFill>
                <a:srgbClr val="000000"/>
              </a:solidFill>
              <a:latin typeface="Times New Roman" pitchFamily="18" charset="0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rgbClr val="4F81BD">
            <a:lumMod val="40000"/>
            <a:lumOff val="60000"/>
            <a:alpha val="67000"/>
          </a:srgbClr>
        </a:solidFill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rgbClr val="41CE32"/>
            </a:solidFill>
            <a:ln>
              <a:solidFill>
                <a:sysClr val="window" lastClr="FFFFFF"/>
              </a:solidFill>
            </a:ln>
            <a:scene3d>
              <a:camera prst="orthographicFront"/>
              <a:lightRig rig="threePt" dir="t"/>
            </a:scene3d>
            <a:sp3d prstMaterial="flat">
              <a:bevelT w="152400" h="50800" prst="softRound"/>
              <a:bevelB w="152400" h="50800" prst="softRound"/>
            </a:sp3d>
          </c:spPr>
          <c:dLbls>
            <c:dLbl>
              <c:idx val="0"/>
              <c:layout>
                <c:manualLayout>
                  <c:x val="1.4820948932844978E-3"/>
                  <c:y val="-3.527385846017225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62-42CA-AA10-914B5038D75B}"/>
                </c:ext>
              </c:extLst>
            </c:dLbl>
            <c:dLbl>
              <c:idx val="1"/>
              <c:layout>
                <c:manualLayout>
                  <c:x val="1.4820948932844793E-2"/>
                  <c:y val="-4.311249367354252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62-42CA-AA10-914B5038D75B}"/>
                </c:ext>
              </c:extLst>
            </c:dLbl>
            <c:dLbl>
              <c:idx val="2"/>
              <c:layout>
                <c:manualLayout>
                  <c:x val="2.2231423399267494E-2"/>
                  <c:y val="-3.919317606685680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62-42CA-AA10-914B5038D75B}"/>
                </c:ext>
              </c:extLst>
            </c:dLbl>
            <c:dLbl>
              <c:idx val="3"/>
              <c:layout>
                <c:manualLayout>
                  <c:x val="1.3338854039560744E-2"/>
                  <c:y val="-3.527385846017192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62-42CA-AA10-914B5038D75B}"/>
                </c:ext>
              </c:extLst>
            </c:dLbl>
            <c:dLbl>
              <c:idx val="4"/>
              <c:layout>
                <c:manualLayout>
                  <c:x val="1.7785022019028807E-2"/>
                  <c:y val="-3.135454085348541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62-42CA-AA10-914B5038D7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'Налоговые и неналоговые'!$A$6:$A$10</c:f>
              <c:strCache>
                <c:ptCount val="5"/>
                <c:pt idx="0">
                  <c:v>Факт 2022 года</c:v>
                </c:pt>
                <c:pt idx="1">
                  <c:v>План на 2023 год</c:v>
                </c:pt>
                <c:pt idx="2">
                  <c:v>Прогноз на 2024 год</c:v>
                </c:pt>
                <c:pt idx="3">
                  <c:v>Прогноз на 2025 год</c:v>
                </c:pt>
                <c:pt idx="4">
                  <c:v>Прогноз на 2026 год</c:v>
                </c:pt>
              </c:strCache>
            </c:strRef>
          </c:cat>
          <c:val>
            <c:numRef>
              <c:f>'Налоговые и неналоговые'!$B$6:$B$10</c:f>
              <c:numCache>
                <c:formatCode>#,##0.0</c:formatCode>
                <c:ptCount val="5"/>
                <c:pt idx="0">
                  <c:v>1380.2</c:v>
                </c:pt>
                <c:pt idx="1">
                  <c:v>1255.3</c:v>
                </c:pt>
                <c:pt idx="2">
                  <c:v>1436.3</c:v>
                </c:pt>
                <c:pt idx="3">
                  <c:v>1549.8</c:v>
                </c:pt>
                <c:pt idx="4">
                  <c:v>1613.1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562-42CA-AA10-914B5038D75B}"/>
            </c:ext>
          </c:extLst>
        </c:ser>
        <c:shape val="box"/>
        <c:axId val="133255936"/>
        <c:axId val="133257472"/>
        <c:axId val="0"/>
      </c:bar3DChart>
      <c:catAx>
        <c:axId val="1332559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3257472"/>
        <c:crosses val="autoZero"/>
        <c:auto val="1"/>
        <c:lblAlgn val="ctr"/>
        <c:lblOffset val="100"/>
      </c:catAx>
      <c:valAx>
        <c:axId val="133257472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32559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92D050">
            <a:alpha val="45000"/>
          </a:srgbClr>
        </a:solidFill>
      </c:spPr>
    </c:floor>
    <c:plotArea>
      <c:layout>
        <c:manualLayout>
          <c:layoutTarget val="inner"/>
          <c:xMode val="edge"/>
          <c:yMode val="edge"/>
          <c:x val="8.5480093676814986E-2"/>
          <c:y val="3.2739508131918851E-2"/>
          <c:w val="0.89110070257611262"/>
          <c:h val="0.7384470768026116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НДФЛ'!$B$2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E42CB8"/>
            </a:solidFill>
            <a:scene3d>
              <a:camera prst="orthographicFront"/>
              <a:lightRig rig="threePt" dir="t"/>
            </a:scene3d>
            <a:sp3d prstMaterial="flat">
              <a:bevelT w="101600" prst="riblet"/>
            </a:sp3d>
          </c:spPr>
          <c:dLbls>
            <c:dLbl>
              <c:idx val="0"/>
              <c:layout>
                <c:manualLayout>
                  <c:x val="1.1757952820057031E-2"/>
                  <c:y val="-2.24470008382906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9A-4DB2-906F-ACC1FF9B0991}"/>
                </c:ext>
              </c:extLst>
            </c:dLbl>
            <c:dLbl>
              <c:idx val="1"/>
              <c:layout>
                <c:manualLayout>
                  <c:x val="1.7636929230085623E-2"/>
                  <c:y val="-2.56537152437608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C9A-4DB2-906F-ACC1FF9B0991}"/>
                </c:ext>
              </c:extLst>
            </c:dLbl>
            <c:dLbl>
              <c:idx val="2"/>
              <c:layout>
                <c:manualLayout>
                  <c:x val="2.2046161537606992E-2"/>
                  <c:y val="-3.52738584601722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C9A-4DB2-906F-ACC1FF9B0991}"/>
                </c:ext>
              </c:extLst>
            </c:dLbl>
            <c:dLbl>
              <c:idx val="3"/>
              <c:layout>
                <c:manualLayout>
                  <c:x val="1.7636929230085623E-2"/>
                  <c:y val="-3.84805728656411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9A-4DB2-906F-ACC1FF9B0991}"/>
                </c:ext>
              </c:extLst>
            </c:dLbl>
            <c:dLbl>
              <c:idx val="4"/>
              <c:layout>
                <c:manualLayout>
                  <c:x val="1.4697441025071378E-2"/>
                  <c:y val="-3.84805728656412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C9A-4DB2-906F-ACC1FF9B09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НДФЛ'!$A$3:$A$7</c:f>
              <c:strCache>
                <c:ptCount val="5"/>
                <c:pt idx="0">
                  <c:v>Факт 2022 года</c:v>
                </c:pt>
                <c:pt idx="1">
                  <c:v>План на 2023 год</c:v>
                </c:pt>
                <c:pt idx="2">
                  <c:v>Прогноз на 2024 год</c:v>
                </c:pt>
                <c:pt idx="3">
                  <c:v>Прогноз на 2025 год</c:v>
                </c:pt>
                <c:pt idx="4">
                  <c:v>Прогноз на 2026 год</c:v>
                </c:pt>
              </c:strCache>
            </c:strRef>
          </c:cat>
          <c:val>
            <c:numRef>
              <c:f>'Динамика НДФЛ'!$B$3:$B$7</c:f>
              <c:numCache>
                <c:formatCode>#,##0.0</c:formatCode>
                <c:ptCount val="5"/>
                <c:pt idx="0" formatCode="General">
                  <c:v>839.2</c:v>
                </c:pt>
                <c:pt idx="1">
                  <c:v>763.1</c:v>
                </c:pt>
                <c:pt idx="2" formatCode="General">
                  <c:v>916.3</c:v>
                </c:pt>
                <c:pt idx="3" formatCode="General">
                  <c:v>1003.8</c:v>
                </c:pt>
                <c:pt idx="4" formatCode="General">
                  <c:v>1080.5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C9A-4DB2-906F-ACC1FF9B0991}"/>
            </c:ext>
          </c:extLst>
        </c:ser>
        <c:shape val="box"/>
        <c:axId val="136532352"/>
        <c:axId val="136533888"/>
        <c:axId val="0"/>
      </c:bar3DChart>
      <c:catAx>
        <c:axId val="136532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36533888"/>
        <c:crosses val="autoZero"/>
        <c:auto val="1"/>
        <c:lblAlgn val="ctr"/>
        <c:lblOffset val="100"/>
      </c:catAx>
      <c:valAx>
        <c:axId val="136533888"/>
        <c:scaling>
          <c:orientation val="minMax"/>
        </c:scaling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365323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10"/>
      <c:rotY val="30"/>
      <c:depthPercent val="100"/>
      <c:rAngAx val="1"/>
    </c:view3D>
    <c:floor>
      <c:spPr>
        <a:solidFill>
          <a:srgbClr val="3BCCFF">
            <a:alpha val="45000"/>
          </a:srgbClr>
        </a:solidFill>
        <a:effectLst/>
        <a:scene3d>
          <a:camera prst="orthographicFront"/>
          <a:lightRig rig="threePt" dir="t"/>
        </a:scene3d>
        <a:sp3d>
          <a:bevelT/>
          <a:contourClr>
            <a:srgbClr val="000000"/>
          </a:contourClr>
        </a:sp3d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8.2658639780765208E-3"/>
          <c:y val="0.15246674328467941"/>
          <c:w val="0.98293858552752456"/>
          <c:h val="0.64614027928522155"/>
        </c:manualLayout>
      </c:layout>
      <c:bar3DChart>
        <c:barDir val="col"/>
        <c:grouping val="stacked"/>
        <c:ser>
          <c:idx val="0"/>
          <c:order val="0"/>
          <c:tx>
            <c:strRef>
              <c:f>'Динамика акцизов'!$B$4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B685DB"/>
            </a:solidFill>
            <a:scene3d>
              <a:camera prst="orthographicFront"/>
              <a:lightRig rig="threePt" dir="t"/>
            </a:scene3d>
            <a:sp3d prstMaterial="softEdge"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3.2060342481238908E-2"/>
                  <c:y val="-0.1808103363192222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73-433D-A263-29BC2EB1FE54}"/>
                </c:ext>
              </c:extLst>
            </c:dLbl>
            <c:dLbl>
              <c:idx val="1"/>
              <c:layout>
                <c:manualLayout>
                  <c:x val="2.4280847245015696E-2"/>
                  <c:y val="-0.2409147691600168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73-433D-A263-29BC2EB1FE54}"/>
                </c:ext>
              </c:extLst>
            </c:dLbl>
            <c:dLbl>
              <c:idx val="2"/>
              <c:layout>
                <c:manualLayout>
                  <c:x val="2.3238234481398046E-2"/>
                  <c:y val="-0.31537096653343788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73-433D-A263-29BC2EB1FE54}"/>
                </c:ext>
              </c:extLst>
            </c:dLbl>
            <c:dLbl>
              <c:idx val="3"/>
              <c:layout>
                <c:manualLayout>
                  <c:x val="2.2691116289349857E-2"/>
                  <c:y val="-0.3177166361360365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73-433D-A263-29BC2EB1FE54}"/>
                </c:ext>
              </c:extLst>
            </c:dLbl>
            <c:dLbl>
              <c:idx val="4"/>
              <c:layout>
                <c:manualLayout>
                  <c:x val="2.632422982070598E-2"/>
                  <c:y val="-0.3481837540301822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73-433D-A263-29BC2EB1FE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акцизов'!$A$5:$A$9</c:f>
              <c:strCache>
                <c:ptCount val="5"/>
                <c:pt idx="0">
                  <c:v>Факт 2022 года</c:v>
                </c:pt>
                <c:pt idx="1">
                  <c:v>План на 2023 год</c:v>
                </c:pt>
                <c:pt idx="2">
                  <c:v>Прогноз на 2024 год</c:v>
                </c:pt>
                <c:pt idx="3">
                  <c:v>Прогноз на 2025 год</c:v>
                </c:pt>
                <c:pt idx="4">
                  <c:v>Прогноз на 2026 год</c:v>
                </c:pt>
              </c:strCache>
            </c:strRef>
          </c:cat>
          <c:val>
            <c:numRef>
              <c:f>'Динамика акцизов'!$B$5:$B$9</c:f>
              <c:numCache>
                <c:formatCode>#,##0.0</c:formatCode>
                <c:ptCount val="5"/>
                <c:pt idx="0" formatCode="General">
                  <c:v>31.1</c:v>
                </c:pt>
                <c:pt idx="1">
                  <c:v>32.5</c:v>
                </c:pt>
                <c:pt idx="2">
                  <c:v>33.6</c:v>
                </c:pt>
                <c:pt idx="3">
                  <c:v>34.300000000000004</c:v>
                </c:pt>
                <c:pt idx="4">
                  <c:v>35.9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E73-433D-A263-29BC2EB1FE54}"/>
            </c:ext>
          </c:extLst>
        </c:ser>
        <c:shape val="box"/>
        <c:axId val="136672000"/>
        <c:axId val="136673536"/>
        <c:axId val="0"/>
      </c:bar3DChart>
      <c:catAx>
        <c:axId val="1366720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6673536"/>
        <c:crosses val="autoZero"/>
        <c:auto val="1"/>
        <c:lblAlgn val="ctr"/>
        <c:lblOffset val="100"/>
      </c:catAx>
      <c:valAx>
        <c:axId val="136673536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one"/>
        <c:crossAx val="1366720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cene3d>
      <a:camera prst="orthographicFront"/>
      <a:lightRig rig="threePt" dir="t"/>
    </a:scene3d>
    <a:sp3d prstMaterial="flat">
      <a:bevelT w="101600" h="101600"/>
    </a:sp3d>
  </c:spPr>
  <c:externalData r:id="rId1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002060">
            <a:alpha val="88000"/>
          </a:srgbClr>
        </a:soli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'Динамика упрощенка'!$B$3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4.1724393624643884E-3"/>
                  <c:y val="-2.94842956787322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A9-402C-9920-CB6F9AA3B47A}"/>
                </c:ext>
              </c:extLst>
            </c:dLbl>
            <c:dLbl>
              <c:idx val="1"/>
              <c:layout>
                <c:manualLayout>
                  <c:x val="1.043109840616102E-2"/>
                  <c:y val="-2.94842956787320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A9-402C-9920-CB6F9AA3B47A}"/>
                </c:ext>
              </c:extLst>
            </c:dLbl>
            <c:dLbl>
              <c:idx val="2"/>
              <c:layout>
                <c:manualLayout>
                  <c:x val="8.3448787249288132E-3"/>
                  <c:y val="-1.638016426596257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A9-402C-9920-CB6F9AA3B47A}"/>
                </c:ext>
              </c:extLst>
            </c:dLbl>
            <c:dLbl>
              <c:idx val="3"/>
              <c:layout>
                <c:manualLayout>
                  <c:x val="1.4603537768625531E-2"/>
                  <c:y val="-1.31041314127699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A9-402C-9920-CB6F9AA3B47A}"/>
                </c:ext>
              </c:extLst>
            </c:dLbl>
            <c:dLbl>
              <c:idx val="4"/>
              <c:layout>
                <c:manualLayout>
                  <c:x val="1.2517318087393214E-2"/>
                  <c:y val="-2.12338600370952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A9-402C-9920-CB6F9AA3B4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упрощенка'!$A$4:$A$8</c:f>
              <c:strCache>
                <c:ptCount val="5"/>
                <c:pt idx="0">
                  <c:v>Факт 2022 года</c:v>
                </c:pt>
                <c:pt idx="1">
                  <c:v>План на 2023 год</c:v>
                </c:pt>
                <c:pt idx="2">
                  <c:v>Прогноз на 2024 год</c:v>
                </c:pt>
                <c:pt idx="3">
                  <c:v>Прогноз на 2025 год</c:v>
                </c:pt>
                <c:pt idx="4">
                  <c:v>Прогноз на 2026 год</c:v>
                </c:pt>
              </c:strCache>
            </c:strRef>
          </c:cat>
          <c:val>
            <c:numRef>
              <c:f>'Динамика упрощенка'!$B$4:$B$8</c:f>
              <c:numCache>
                <c:formatCode>General</c:formatCode>
                <c:ptCount val="5"/>
                <c:pt idx="0">
                  <c:v>149.69999999999999</c:v>
                </c:pt>
                <c:pt idx="1">
                  <c:v>96.1</c:v>
                </c:pt>
                <c:pt idx="2">
                  <c:v>154.30000000000001</c:v>
                </c:pt>
                <c:pt idx="3">
                  <c:v>165.4</c:v>
                </c:pt>
                <c:pt idx="4">
                  <c:v>177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5-3DA9-402C-9920-CB6F9AA3B47A}"/>
            </c:ext>
          </c:extLst>
        </c:ser>
        <c:dLbls>
          <c:showVal val="1"/>
        </c:dLbls>
        <c:gapWidth val="75"/>
        <c:shape val="box"/>
        <c:axId val="136737152"/>
        <c:axId val="136738688"/>
        <c:axId val="0"/>
      </c:bar3DChart>
      <c:catAx>
        <c:axId val="13673715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36738688"/>
        <c:crosses val="autoZero"/>
        <c:auto val="1"/>
        <c:lblAlgn val="ctr"/>
        <c:lblOffset val="100"/>
      </c:catAx>
      <c:valAx>
        <c:axId val="13673868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367371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1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17F51C"/>
            </a:solidFill>
          </c:spPr>
          <c:dLbls>
            <c:dLbl>
              <c:idx val="0"/>
              <c:layout>
                <c:manualLayout>
                  <c:x val="1.0203182199223042E-2"/>
                  <c:y val="-4.68164794007491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1E-4694-977E-74A5FDABAAB6}"/>
                </c:ext>
              </c:extLst>
            </c:dLbl>
            <c:dLbl>
              <c:idx val="1"/>
              <c:layout>
                <c:manualLayout>
                  <c:x val="1.4575974570318633E-2"/>
                  <c:y val="-3.277153558052540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1E-4694-977E-74A5FDABAAB6}"/>
                </c:ext>
              </c:extLst>
            </c:dLbl>
            <c:dLbl>
              <c:idx val="2"/>
              <c:layout>
                <c:manualLayout>
                  <c:x val="1.4575974570318633E-2"/>
                  <c:y val="-3.277153558052541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1E-4694-977E-74A5FDABAAB6}"/>
                </c:ext>
              </c:extLst>
            </c:dLbl>
            <c:dLbl>
              <c:idx val="3"/>
              <c:layout>
                <c:manualLayout>
                  <c:x val="1.6033572027350503E-2"/>
                  <c:y val="-4.21348314606741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E-4694-977E-74A5FDABAAB6}"/>
                </c:ext>
              </c:extLst>
            </c:dLbl>
            <c:dLbl>
              <c:idx val="4"/>
              <c:layout>
                <c:manualLayout>
                  <c:x val="1.7491169484382361E-2"/>
                  <c:y val="-4.21348314606741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E-4694-977E-74A5FDABAA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ЕСХН'!$A$4:$A$8</c:f>
              <c:strCache>
                <c:ptCount val="5"/>
                <c:pt idx="0">
                  <c:v>Факт 2022 года</c:v>
                </c:pt>
                <c:pt idx="1">
                  <c:v>План на 2023 год</c:v>
                </c:pt>
                <c:pt idx="2">
                  <c:v>Прогноз на 2024 год</c:v>
                </c:pt>
                <c:pt idx="3">
                  <c:v>Прогноз на 2025 год</c:v>
                </c:pt>
                <c:pt idx="4">
                  <c:v>Прогноз на 2026 год</c:v>
                </c:pt>
              </c:strCache>
            </c:strRef>
          </c:cat>
          <c:val>
            <c:numRef>
              <c:f>'Динамика ЕСХН'!$B$4:$B$8</c:f>
              <c:numCache>
                <c:formatCode>#,##0.0</c:formatCode>
                <c:ptCount val="5"/>
                <c:pt idx="0">
                  <c:v>12.3</c:v>
                </c:pt>
                <c:pt idx="1">
                  <c:v>10.5</c:v>
                </c:pt>
                <c:pt idx="2">
                  <c:v>9.9</c:v>
                </c:pt>
                <c:pt idx="3">
                  <c:v>10.3</c:v>
                </c:pt>
                <c:pt idx="4">
                  <c:v>10.7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41E-4694-977E-74A5FDABAAB6}"/>
            </c:ext>
          </c:extLst>
        </c:ser>
        <c:shape val="cylinder"/>
        <c:axId val="136812032"/>
        <c:axId val="136813568"/>
        <c:axId val="0"/>
      </c:bar3DChart>
      <c:catAx>
        <c:axId val="1368120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36813568"/>
        <c:crosses val="autoZero"/>
        <c:auto val="1"/>
        <c:lblAlgn val="ctr"/>
        <c:lblOffset val="100"/>
      </c:catAx>
      <c:valAx>
        <c:axId val="136813568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6812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view3D>
      <c:rAngAx val="1"/>
    </c:view3D>
    <c:floor>
      <c:spPr>
        <a:gradFill>
          <a:gsLst>
            <a:gs pos="0">
              <a:srgbClr val="4F81BD">
                <a:lumMod val="60000"/>
                <a:lumOff val="40000"/>
                <a:alpha val="1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4724390087625361E-3"/>
          <c:y val="2.9315401014143095E-3"/>
          <c:w val="0.98419557931007873"/>
          <c:h val="0.83765763314435571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4.3146127269864248E-3"/>
                  <c:y val="-2.834506483406603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8C-4BC2-B2DF-935A967021DC}"/>
                </c:ext>
              </c:extLst>
            </c:dLbl>
            <c:dLbl>
              <c:idx val="1"/>
              <c:layout>
                <c:manualLayout>
                  <c:x val="1.6110736013104313E-2"/>
                  <c:y val="-3.666171301042096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8C-4BC2-B2DF-935A967021DC}"/>
                </c:ext>
              </c:extLst>
            </c:dLbl>
            <c:dLbl>
              <c:idx val="2"/>
              <c:layout>
                <c:manualLayout>
                  <c:x val="0"/>
                  <c:y val="-2.51956131858364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8C-4BC2-B2DF-935A967021DC}"/>
                </c:ext>
              </c:extLst>
            </c:dLbl>
            <c:dLbl>
              <c:idx val="3"/>
              <c:layout>
                <c:manualLayout>
                  <c:x val="0"/>
                  <c:y val="-2.20461615376069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8C-4BC2-B2DF-935A967021DC}"/>
                </c:ext>
              </c:extLst>
            </c:dLbl>
            <c:dLbl>
              <c:idx val="4"/>
              <c:layout>
                <c:manualLayout>
                  <c:x val="-4.3146127269864248E-3"/>
                  <c:y val="-3.14945164822958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8C-4BC2-B2DF-935A967021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патента'!$A$4:$A$8</c:f>
              <c:strCache>
                <c:ptCount val="5"/>
                <c:pt idx="0">
                  <c:v>Факт 2022 года</c:v>
                </c:pt>
                <c:pt idx="1">
                  <c:v>План на 2023 год</c:v>
                </c:pt>
                <c:pt idx="2">
                  <c:v>Прогноз на 2024 год</c:v>
                </c:pt>
                <c:pt idx="3">
                  <c:v>Прогноз на 2025 год</c:v>
                </c:pt>
                <c:pt idx="4">
                  <c:v>Прогноз на 2026 год</c:v>
                </c:pt>
              </c:strCache>
            </c:strRef>
          </c:cat>
          <c:val>
            <c:numRef>
              <c:f>'Динамика патента'!$B$4:$B$8</c:f>
              <c:numCache>
                <c:formatCode>#,##0.0</c:formatCode>
                <c:ptCount val="5"/>
                <c:pt idx="0">
                  <c:v>13.9</c:v>
                </c:pt>
                <c:pt idx="1">
                  <c:v>19.3</c:v>
                </c:pt>
                <c:pt idx="2">
                  <c:v>14.2</c:v>
                </c:pt>
                <c:pt idx="3">
                  <c:v>14.7</c:v>
                </c:pt>
                <c:pt idx="4">
                  <c:v>15.1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8C-4BC2-B2DF-935A967021DC}"/>
            </c:ext>
          </c:extLst>
        </c:ser>
        <c:shape val="cylinder"/>
        <c:axId val="136850048"/>
        <c:axId val="136860032"/>
        <c:axId val="0"/>
      </c:bar3DChart>
      <c:catAx>
        <c:axId val="13685004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6860032"/>
        <c:crosses val="autoZero"/>
        <c:auto val="1"/>
        <c:lblAlgn val="ctr"/>
        <c:lblOffset val="100"/>
      </c:catAx>
      <c:valAx>
        <c:axId val="136860032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.0" sourceLinked="1"/>
        <c:tickLblPos val="none"/>
        <c:crossAx val="136850048"/>
        <c:crosses val="autoZero"/>
        <c:crossBetween val="between"/>
      </c:valAx>
    </c:plotArea>
    <c:plotVisOnly val="1"/>
    <c:dispBlanksAs val="gap"/>
  </c:chart>
  <c:externalData r:id="rId1">
    <c:autoUpdate val="1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chemeClr val="bg1">
            <a:lumMod val="85000"/>
            <a:alpha val="52000"/>
          </a:schemeClr>
        </a:solidFill>
        <a:ln>
          <a:noFill/>
        </a:ln>
      </c:spPr>
    </c:floor>
    <c:plotArea>
      <c:layout>
        <c:manualLayout>
          <c:layoutTarget val="inner"/>
          <c:xMode val="edge"/>
          <c:yMode val="edge"/>
          <c:x val="0.1183588533735903"/>
          <c:y val="0.18235888653064541"/>
          <c:w val="0.88164114662642379"/>
          <c:h val="0.6423178809858067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госпошлины'!$B$3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8686E6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1.557920767424309E-2"/>
                  <c:y val="-3.15620913915547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D7-4936-9564-7A46A21CDC61}"/>
                </c:ext>
              </c:extLst>
            </c:dLbl>
            <c:dLbl>
              <c:idx val="1"/>
              <c:layout>
                <c:manualLayout>
                  <c:x val="2.1527421282692728E-2"/>
                  <c:y val="-2.282695085161480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D7-4936-9564-7A46A21CDC61}"/>
                </c:ext>
              </c:extLst>
            </c:dLbl>
            <c:dLbl>
              <c:idx val="2"/>
              <c:layout>
                <c:manualLayout>
                  <c:x val="1.9313586804531303E-2"/>
                  <c:y val="-2.70632322904300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D7-4936-9564-7A46A21CDC61}"/>
                </c:ext>
              </c:extLst>
            </c:dLbl>
            <c:dLbl>
              <c:idx val="3"/>
              <c:layout>
                <c:manualLayout>
                  <c:x val="1.2163399469024515E-2"/>
                  <c:y val="-2.984711100476093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D7-4936-9564-7A46A21CDC61}"/>
                </c:ext>
              </c:extLst>
            </c:dLbl>
            <c:dLbl>
              <c:idx val="4"/>
              <c:layout>
                <c:manualLayout>
                  <c:x val="1.3683824402653057E-2"/>
                  <c:y val="-3.798723218787798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D7-4936-9564-7A46A21CDC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'Динамика госпошлины'!$A$4:$A$8</c:f>
              <c:strCache>
                <c:ptCount val="5"/>
                <c:pt idx="0">
                  <c:v>Факт 2022 года</c:v>
                </c:pt>
                <c:pt idx="1">
                  <c:v>План на 2023 год</c:v>
                </c:pt>
                <c:pt idx="2">
                  <c:v>Прогноз на 2024 год</c:v>
                </c:pt>
                <c:pt idx="3">
                  <c:v>Прогноз на 2025 год</c:v>
                </c:pt>
                <c:pt idx="4">
                  <c:v>Прогноз на 2026 год</c:v>
                </c:pt>
              </c:strCache>
            </c:strRef>
          </c:cat>
          <c:val>
            <c:numRef>
              <c:f>'Динамика госпошлины'!$B$4:$B$8</c:f>
              <c:numCache>
                <c:formatCode>#,##0.0</c:formatCode>
                <c:ptCount val="5"/>
                <c:pt idx="0">
                  <c:v>31.9</c:v>
                </c:pt>
                <c:pt idx="1">
                  <c:v>30.2</c:v>
                </c:pt>
                <c:pt idx="2">
                  <c:v>27</c:v>
                </c:pt>
                <c:pt idx="3">
                  <c:v>27.3</c:v>
                </c:pt>
                <c:pt idx="4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3D7-4936-9564-7A46A21CDC61}"/>
            </c:ext>
          </c:extLst>
        </c:ser>
        <c:shape val="box"/>
        <c:axId val="134732032"/>
        <c:axId val="136445952"/>
        <c:axId val="0"/>
      </c:bar3DChart>
      <c:catAx>
        <c:axId val="1347320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36445952"/>
        <c:crosses val="autoZero"/>
        <c:auto val="1"/>
        <c:lblAlgn val="ctr"/>
        <c:lblOffset val="100"/>
      </c:catAx>
      <c:valAx>
        <c:axId val="136445952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#,##0.0" sourceLinked="1"/>
        <c:tickLblPos val="none"/>
        <c:crossAx val="134732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75389-CF2A-4E03-B4AA-AC2BC926A08B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99ADCDA0-972B-4959-B4E2-0EBD99ED9A0F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А</a:t>
          </a:r>
        </a:p>
        <a:p>
          <a:r>
            <a:rPr lang="ru-RU" sz="1200" b="1" dirty="0">
              <a:latin typeface="Georgia" pitchFamily="18" charset="0"/>
            </a:rPr>
            <a:t> высокая</a:t>
          </a:r>
        </a:p>
        <a:p>
          <a:r>
            <a:rPr lang="ru-RU" sz="1200" b="1" dirty="0">
              <a:latin typeface="Georgia" pitchFamily="18" charset="0"/>
            </a:rPr>
            <a:t> долговая </a:t>
          </a:r>
        </a:p>
        <a:p>
          <a:r>
            <a:rPr lang="ru-RU" sz="1200" b="1" dirty="0">
              <a:latin typeface="Georgia" pitchFamily="18" charset="0"/>
            </a:rPr>
            <a:t>устойчивость</a:t>
          </a:r>
        </a:p>
      </dgm:t>
    </dgm:pt>
    <dgm:pt modelId="{F45A6443-22AA-4B83-9B98-EC960F55EAD0}" type="parTrans" cxnId="{3D1B08B6-7434-401C-B6C8-5A6AD619F8EA}">
      <dgm:prSet/>
      <dgm:spPr/>
      <dgm:t>
        <a:bodyPr/>
        <a:lstStyle/>
        <a:p>
          <a:endParaRPr lang="ru-RU"/>
        </a:p>
      </dgm:t>
    </dgm:pt>
    <dgm:pt modelId="{0DB6D442-6A41-4B64-8248-8A2255CAE2F0}" type="sibTrans" cxnId="{3D1B08B6-7434-401C-B6C8-5A6AD619F8EA}">
      <dgm:prSet/>
      <dgm:spPr/>
      <dgm:t>
        <a:bodyPr/>
        <a:lstStyle/>
        <a:p>
          <a:endParaRPr lang="ru-RU"/>
        </a:p>
      </dgm:t>
    </dgm:pt>
    <dgm:pt modelId="{5FC5F79F-CA4C-44E3-A08D-5031372C6E44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</a:t>
          </a:r>
          <a:r>
            <a:rPr lang="en-US" sz="1200" b="1" dirty="0">
              <a:latin typeface="Georgia" pitchFamily="18" charset="0"/>
            </a:rPr>
            <a:t>C </a:t>
          </a:r>
          <a:r>
            <a:rPr lang="ru-RU" sz="1200" b="1" dirty="0">
              <a:latin typeface="Georgia" pitchFamily="18" charset="0"/>
            </a:rPr>
            <a:t>низкая долговая устойчивость</a:t>
          </a:r>
        </a:p>
      </dgm:t>
    </dgm:pt>
    <dgm:pt modelId="{499C238F-68BD-4C47-BDD6-EFE2FCFC709A}" type="parTrans" cxnId="{3A0E4AFF-8E37-4B86-98C3-03FB5BBBA046}">
      <dgm:prSet/>
      <dgm:spPr/>
      <dgm:t>
        <a:bodyPr/>
        <a:lstStyle/>
        <a:p>
          <a:endParaRPr lang="ru-RU"/>
        </a:p>
      </dgm:t>
    </dgm:pt>
    <dgm:pt modelId="{63E51295-6F02-4702-BB65-03D5226138E8}" type="sibTrans" cxnId="{3A0E4AFF-8E37-4B86-98C3-03FB5BBBA046}">
      <dgm:prSet/>
      <dgm:spPr/>
      <dgm:t>
        <a:bodyPr/>
        <a:lstStyle/>
        <a:p>
          <a:endParaRPr lang="ru-RU"/>
        </a:p>
      </dgm:t>
    </dgm:pt>
    <dgm:pt modelId="{E0736D94-BCBE-4455-96C2-377B009069C3}">
      <dgm:prSet phldrT="[Текст]" custT="1"/>
      <dgm:spPr/>
      <dgm:t>
        <a:bodyPr/>
        <a:lstStyle/>
        <a:p>
          <a:r>
            <a:rPr lang="ru-RU" sz="1200" b="1" dirty="0">
              <a:latin typeface="Georgia" pitchFamily="18" charset="0"/>
            </a:rPr>
            <a:t>Группа </a:t>
          </a:r>
          <a:r>
            <a:rPr lang="en-US" sz="1200" b="1" dirty="0">
              <a:latin typeface="Georgia" pitchFamily="18" charset="0"/>
            </a:rPr>
            <a:t>B</a:t>
          </a:r>
          <a:r>
            <a:rPr lang="ru-RU" sz="1200" b="1" dirty="0">
              <a:latin typeface="Georgia" pitchFamily="18" charset="0"/>
            </a:rPr>
            <a:t> средняя долговая устойчивость</a:t>
          </a:r>
        </a:p>
      </dgm:t>
    </dgm:pt>
    <dgm:pt modelId="{07490236-0605-4262-98E4-75E885BFD043}" type="parTrans" cxnId="{29BE835B-CE28-47CC-95FD-6C2E9D3C4660}">
      <dgm:prSet/>
      <dgm:spPr/>
      <dgm:t>
        <a:bodyPr/>
        <a:lstStyle/>
        <a:p>
          <a:endParaRPr lang="ru-RU"/>
        </a:p>
      </dgm:t>
    </dgm:pt>
    <dgm:pt modelId="{73BAD317-170D-4259-8CD2-8AF9E996319C}" type="sibTrans" cxnId="{29BE835B-CE28-47CC-95FD-6C2E9D3C4660}">
      <dgm:prSet/>
      <dgm:spPr/>
      <dgm:t>
        <a:bodyPr/>
        <a:lstStyle/>
        <a:p>
          <a:endParaRPr lang="ru-RU"/>
        </a:p>
      </dgm:t>
    </dgm:pt>
    <dgm:pt modelId="{439B7164-8149-4C63-88D7-8B7AFB9F5C20}" type="pres">
      <dgm:prSet presAssocID="{33C75389-CF2A-4E03-B4AA-AC2BC926A08B}" presName="Name0" presStyleCnt="0">
        <dgm:presLayoutVars>
          <dgm:dir/>
          <dgm:animLvl val="lvl"/>
          <dgm:resizeHandles val="exact"/>
        </dgm:presLayoutVars>
      </dgm:prSet>
      <dgm:spPr/>
    </dgm:pt>
    <dgm:pt modelId="{D28BE6AA-0A6E-40E6-8359-2D32A6509C89}" type="pres">
      <dgm:prSet presAssocID="{99ADCDA0-972B-4959-B4E2-0EBD99ED9A0F}" presName="Name8" presStyleCnt="0"/>
      <dgm:spPr/>
    </dgm:pt>
    <dgm:pt modelId="{FF461682-9352-4B4E-A82F-F9AD987D6C79}" type="pres">
      <dgm:prSet presAssocID="{99ADCDA0-972B-4959-B4E2-0EBD99ED9A0F}" presName="level" presStyleLbl="node1" presStyleIdx="0" presStyleCnt="3" custScaleY="558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65A33-949A-43F0-B1E0-C14561D0F784}" type="pres">
      <dgm:prSet presAssocID="{99ADCDA0-972B-4959-B4E2-0EBD99ED9A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66058-32F8-4FAC-87FE-08661C5EF9AC}" type="pres">
      <dgm:prSet presAssocID="{E0736D94-BCBE-4455-96C2-377B009069C3}" presName="Name8" presStyleCnt="0"/>
      <dgm:spPr/>
    </dgm:pt>
    <dgm:pt modelId="{E4EB8F3B-0601-480F-8327-A114D7FEC553}" type="pres">
      <dgm:prSet presAssocID="{E0736D94-BCBE-4455-96C2-377B009069C3}" presName="level" presStyleLbl="node1" presStyleIdx="1" presStyleCnt="3" custScaleY="444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1F0B7-BD94-4321-9832-AD4FD88EB1A6}" type="pres">
      <dgm:prSet presAssocID="{E0736D94-BCBE-4455-96C2-377B009069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251F5-F442-498B-8B91-C91B7B04C837}" type="pres">
      <dgm:prSet presAssocID="{5FC5F79F-CA4C-44E3-A08D-5031372C6E44}" presName="Name8" presStyleCnt="0"/>
      <dgm:spPr/>
    </dgm:pt>
    <dgm:pt modelId="{865C5901-8C22-4A45-8FC6-8AE10D76FA66}" type="pres">
      <dgm:prSet presAssocID="{5FC5F79F-CA4C-44E3-A08D-5031372C6E44}" presName="level" presStyleLbl="node1" presStyleIdx="2" presStyleCnt="3" custScaleY="36899" custLinFactNeighborX="0" custLinFactNeighborY="2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36111-D25F-4F2B-9D67-42762DC25F81}" type="pres">
      <dgm:prSet presAssocID="{5FC5F79F-CA4C-44E3-A08D-5031372C6E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3E103B-4416-491D-A050-39AA577BE101}" type="presOf" srcId="{99ADCDA0-972B-4959-B4E2-0EBD99ED9A0F}" destId="{A2D65A33-949A-43F0-B1E0-C14561D0F784}" srcOrd="1" destOrd="0" presId="urn:microsoft.com/office/officeart/2005/8/layout/pyramid1"/>
    <dgm:cxn modelId="{DA64A98A-7D6A-4663-8AB1-836A0587C6AA}" type="presOf" srcId="{E0736D94-BCBE-4455-96C2-377B009069C3}" destId="{D921F0B7-BD94-4321-9832-AD4FD88EB1A6}" srcOrd="1" destOrd="0" presId="urn:microsoft.com/office/officeart/2005/8/layout/pyramid1"/>
    <dgm:cxn modelId="{3D1B08B6-7434-401C-B6C8-5A6AD619F8EA}" srcId="{33C75389-CF2A-4E03-B4AA-AC2BC926A08B}" destId="{99ADCDA0-972B-4959-B4E2-0EBD99ED9A0F}" srcOrd="0" destOrd="0" parTransId="{F45A6443-22AA-4B83-9B98-EC960F55EAD0}" sibTransId="{0DB6D442-6A41-4B64-8248-8A2255CAE2F0}"/>
    <dgm:cxn modelId="{3A0E4AFF-8E37-4B86-98C3-03FB5BBBA046}" srcId="{33C75389-CF2A-4E03-B4AA-AC2BC926A08B}" destId="{5FC5F79F-CA4C-44E3-A08D-5031372C6E44}" srcOrd="2" destOrd="0" parTransId="{499C238F-68BD-4C47-BDD6-EFE2FCFC709A}" sibTransId="{63E51295-6F02-4702-BB65-03D5226138E8}"/>
    <dgm:cxn modelId="{D5EC1465-8C52-4902-B295-7DB62E24786B}" type="presOf" srcId="{33C75389-CF2A-4E03-B4AA-AC2BC926A08B}" destId="{439B7164-8149-4C63-88D7-8B7AFB9F5C20}" srcOrd="0" destOrd="0" presId="urn:microsoft.com/office/officeart/2005/8/layout/pyramid1"/>
    <dgm:cxn modelId="{29BE835B-CE28-47CC-95FD-6C2E9D3C4660}" srcId="{33C75389-CF2A-4E03-B4AA-AC2BC926A08B}" destId="{E0736D94-BCBE-4455-96C2-377B009069C3}" srcOrd="1" destOrd="0" parTransId="{07490236-0605-4262-98E4-75E885BFD043}" sibTransId="{73BAD317-170D-4259-8CD2-8AF9E996319C}"/>
    <dgm:cxn modelId="{70C8B775-EB00-4853-9BCF-911F217CB2DA}" type="presOf" srcId="{E0736D94-BCBE-4455-96C2-377B009069C3}" destId="{E4EB8F3B-0601-480F-8327-A114D7FEC553}" srcOrd="0" destOrd="0" presId="urn:microsoft.com/office/officeart/2005/8/layout/pyramid1"/>
    <dgm:cxn modelId="{51FB1D3F-92DE-407C-8A8A-1B9AF7ACE29E}" type="presOf" srcId="{5FC5F79F-CA4C-44E3-A08D-5031372C6E44}" destId="{865C5901-8C22-4A45-8FC6-8AE10D76FA66}" srcOrd="0" destOrd="0" presId="urn:microsoft.com/office/officeart/2005/8/layout/pyramid1"/>
    <dgm:cxn modelId="{D27AAB36-498C-4BD8-9FF0-88FB753867C7}" type="presOf" srcId="{99ADCDA0-972B-4959-B4E2-0EBD99ED9A0F}" destId="{FF461682-9352-4B4E-A82F-F9AD987D6C79}" srcOrd="0" destOrd="0" presId="urn:microsoft.com/office/officeart/2005/8/layout/pyramid1"/>
    <dgm:cxn modelId="{37B2E03A-9467-42DE-BC49-F2BFDBBAC56B}" type="presOf" srcId="{5FC5F79F-CA4C-44E3-A08D-5031372C6E44}" destId="{CF736111-D25F-4F2B-9D67-42762DC25F81}" srcOrd="1" destOrd="0" presId="urn:microsoft.com/office/officeart/2005/8/layout/pyramid1"/>
    <dgm:cxn modelId="{7FB00D46-8384-410D-9EAB-112B9BE7FAD3}" type="presParOf" srcId="{439B7164-8149-4C63-88D7-8B7AFB9F5C20}" destId="{D28BE6AA-0A6E-40E6-8359-2D32A6509C89}" srcOrd="0" destOrd="0" presId="urn:microsoft.com/office/officeart/2005/8/layout/pyramid1"/>
    <dgm:cxn modelId="{15B3E08B-6584-46C5-ABFA-CDF55748F73E}" type="presParOf" srcId="{D28BE6AA-0A6E-40E6-8359-2D32A6509C89}" destId="{FF461682-9352-4B4E-A82F-F9AD987D6C79}" srcOrd="0" destOrd="0" presId="urn:microsoft.com/office/officeart/2005/8/layout/pyramid1"/>
    <dgm:cxn modelId="{6F45281A-AEE3-4AE4-996A-A1029AFA738F}" type="presParOf" srcId="{D28BE6AA-0A6E-40E6-8359-2D32A6509C89}" destId="{A2D65A33-949A-43F0-B1E0-C14561D0F784}" srcOrd="1" destOrd="0" presId="urn:microsoft.com/office/officeart/2005/8/layout/pyramid1"/>
    <dgm:cxn modelId="{42F4A957-A88D-4E34-983E-82ADE602BECB}" type="presParOf" srcId="{439B7164-8149-4C63-88D7-8B7AFB9F5C20}" destId="{55966058-32F8-4FAC-87FE-08661C5EF9AC}" srcOrd="1" destOrd="0" presId="urn:microsoft.com/office/officeart/2005/8/layout/pyramid1"/>
    <dgm:cxn modelId="{44DEF13F-201E-4000-93F7-B4068CA772A0}" type="presParOf" srcId="{55966058-32F8-4FAC-87FE-08661C5EF9AC}" destId="{E4EB8F3B-0601-480F-8327-A114D7FEC553}" srcOrd="0" destOrd="0" presId="urn:microsoft.com/office/officeart/2005/8/layout/pyramid1"/>
    <dgm:cxn modelId="{2F18CD48-B092-4884-BC57-C1836AE1A526}" type="presParOf" srcId="{55966058-32F8-4FAC-87FE-08661C5EF9AC}" destId="{D921F0B7-BD94-4321-9832-AD4FD88EB1A6}" srcOrd="1" destOrd="0" presId="urn:microsoft.com/office/officeart/2005/8/layout/pyramid1"/>
    <dgm:cxn modelId="{4A233238-6BAD-4A4E-B91E-E06502DC5CD5}" type="presParOf" srcId="{439B7164-8149-4C63-88D7-8B7AFB9F5C20}" destId="{82E251F5-F442-498B-8B91-C91B7B04C837}" srcOrd="2" destOrd="0" presId="urn:microsoft.com/office/officeart/2005/8/layout/pyramid1"/>
    <dgm:cxn modelId="{374ECC50-7A80-4818-92A4-2BA841AF4C12}" type="presParOf" srcId="{82E251F5-F442-498B-8B91-C91B7B04C837}" destId="{865C5901-8C22-4A45-8FC6-8AE10D76FA66}" srcOrd="0" destOrd="0" presId="urn:microsoft.com/office/officeart/2005/8/layout/pyramid1"/>
    <dgm:cxn modelId="{8C14836E-C79F-4A46-B6B0-CE1D9328523D}" type="presParOf" srcId="{82E251F5-F442-498B-8B91-C91B7B04C837}" destId="{CF736111-D25F-4F2B-9D67-42762DC25F81}" srcOrd="1" destOrd="0" presId="urn:microsoft.com/office/officeart/2005/8/layout/pyramid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461682-9352-4B4E-A82F-F9AD987D6C79}">
      <dsp:nvSpPr>
        <dsp:cNvPr id="0" name=""/>
        <dsp:cNvSpPr/>
      </dsp:nvSpPr>
      <dsp:spPr>
        <a:xfrm>
          <a:off x="1641012" y="0"/>
          <a:ext cx="2250801" cy="1201032"/>
        </a:xfrm>
        <a:prstGeom prst="trapezoid">
          <a:avLst>
            <a:gd name="adj" fmla="val 9370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Georgia" pitchFamily="18" charset="0"/>
            </a:rPr>
            <a:t>Группа 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Georgia" pitchFamily="18" charset="0"/>
            </a:rPr>
            <a:t> высокая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Georgia" pitchFamily="18" charset="0"/>
            </a:rPr>
            <a:t> долговая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Georgia" pitchFamily="18" charset="0"/>
            </a:rPr>
            <a:t>устойчивость</a:t>
          </a:r>
        </a:p>
      </dsp:txBody>
      <dsp:txXfrm>
        <a:off x="1641012" y="0"/>
        <a:ext cx="2250801" cy="1201032"/>
      </dsp:txXfrm>
    </dsp:sp>
    <dsp:sp modelId="{E4EB8F3B-0601-480F-8327-A114D7FEC553}">
      <dsp:nvSpPr>
        <dsp:cNvPr id="0" name=""/>
        <dsp:cNvSpPr/>
      </dsp:nvSpPr>
      <dsp:spPr>
        <a:xfrm>
          <a:off x="744116" y="1201032"/>
          <a:ext cx="4044593" cy="957171"/>
        </a:xfrm>
        <a:prstGeom prst="trapezoid">
          <a:avLst>
            <a:gd name="adj" fmla="val 93703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Georgia" pitchFamily="18" charset="0"/>
            </a:rPr>
            <a:t>Группа </a:t>
          </a:r>
          <a:r>
            <a:rPr lang="en-US" sz="1200" b="1" kern="1200" dirty="0">
              <a:latin typeface="Georgia" pitchFamily="18" charset="0"/>
            </a:rPr>
            <a:t>B</a:t>
          </a:r>
          <a:r>
            <a:rPr lang="ru-RU" sz="1200" b="1" kern="1200" dirty="0">
              <a:latin typeface="Georgia" pitchFamily="18" charset="0"/>
            </a:rPr>
            <a:t> средняя долговая устойчивость</a:t>
          </a:r>
        </a:p>
      </dsp:txBody>
      <dsp:txXfrm>
        <a:off x="1451920" y="1201032"/>
        <a:ext cx="2628985" cy="957171"/>
      </dsp:txXfrm>
    </dsp:sp>
    <dsp:sp modelId="{865C5901-8C22-4A45-8FC6-8AE10D76FA66}">
      <dsp:nvSpPr>
        <dsp:cNvPr id="0" name=""/>
        <dsp:cNvSpPr/>
      </dsp:nvSpPr>
      <dsp:spPr>
        <a:xfrm>
          <a:off x="0" y="2158203"/>
          <a:ext cx="5532825" cy="794124"/>
        </a:xfrm>
        <a:prstGeom prst="trapezoid">
          <a:avLst>
            <a:gd name="adj" fmla="val 93703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Georgia" pitchFamily="18" charset="0"/>
            </a:rPr>
            <a:t>Группа </a:t>
          </a:r>
          <a:r>
            <a:rPr lang="en-US" sz="1200" b="1" kern="1200" dirty="0">
              <a:latin typeface="Georgia" pitchFamily="18" charset="0"/>
            </a:rPr>
            <a:t>C </a:t>
          </a:r>
          <a:r>
            <a:rPr lang="ru-RU" sz="1200" b="1" kern="1200" dirty="0">
              <a:latin typeface="Georgia" pitchFamily="18" charset="0"/>
            </a:rPr>
            <a:t>низкая долговая устойчивость</a:t>
          </a:r>
        </a:p>
      </dsp:txBody>
      <dsp:txXfrm>
        <a:off x="968244" y="2158203"/>
        <a:ext cx="3596336" cy="794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0.35294</cdr:x>
      <cdr:y>0.42763</cdr:y>
    </cdr:from>
    <cdr:to>
      <cdr:x>0.44229</cdr:x>
      <cdr:y>0.53623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24336" y="2016224"/>
          <a:ext cx="765636" cy="512036"/>
        </a:xfrm>
        <a:prstGeom xmlns:a="http://schemas.openxmlformats.org/drawingml/2006/main" prst="rect">
          <a:avLst/>
        </a:prstGeom>
        <a:ln xmlns:a="http://schemas.openxmlformats.org/drawingml/2006/main">
          <a:noFill/>
          <a:prstDash val="solid"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0.30769</cdr:x>
      <cdr:y>0.45123</cdr:y>
    </cdr:from>
    <cdr:to>
      <cdr:x>0.5519</cdr:x>
      <cdr:y>0.67162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2128" y="18722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0.17308</cdr:x>
      <cdr:y>0.41918</cdr:y>
    </cdr:from>
    <cdr:to>
      <cdr:x>0.48077</cdr:x>
      <cdr:y>0.53801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7227" y="1739230"/>
          <a:ext cx="1203928" cy="493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96,5 %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0.84845</cdr:x>
      <cdr:y>0.04706</cdr:y>
    </cdr:from>
    <cdr:to>
      <cdr:x>0.96165</cdr:x>
      <cdr:y>0.09232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560841" y="288032"/>
          <a:ext cx="1008674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prstDash val="solid"/>
        </a:ln>
      </cdr:spPr>
      <cdr:txBody>
        <a:bodyPr xmlns:a="http://schemas.openxmlformats.org/drawingml/2006/main" vert="horz" wrap="none" lIns="91440" tIns="45720" rIns="91440" bIns="45720" anchor="t" anchorCtr="1" compatLnSpc="1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млн. рубле</a:t>
          </a:r>
          <a:r>
            <a: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й</a:t>
          </a:r>
        </a:p>
      </cdr:txBody>
    </cdr:sp>
  </cdr:relSizeAnchor>
  <cdr:relSizeAnchor xmlns:cdr="http://schemas.openxmlformats.org/drawingml/2006/chartDrawing">
    <cdr:from>
      <cdr:x>0.08889</cdr:x>
      <cdr:y>0.04706</cdr:y>
    </cdr:from>
    <cdr:to>
      <cdr:x>0.1915</cdr:x>
      <cdr:y>0.19645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92089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1" y="1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>
            <a:lvl1pPr marL="0" marR="0" lvl="0" indent="0" algn="l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766554" y="1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>
            <a:lvl1pPr marL="0" marR="0" lvl="0" indent="0" algn="r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1E5826F7-2062-4F79-85F7-369CA6C2BD72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890588" y="738188"/>
            <a:ext cx="4867275" cy="3694112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664690" y="4677936"/>
            <a:ext cx="5319077" cy="4433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1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>
            <a:lvl1pPr marL="0" marR="0" lvl="0" indent="0" algn="l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>
            <a:lvl1pPr marL="0" marR="0" lvl="0" indent="0" algn="r" defTabSz="90205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CF57A1E0-08E2-48B6-899C-0D5D8AFB6B67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216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C79266-9721-4C93-ACF4-AAC1442314E8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487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748337-C8F8-4E10-AC4E-76915B895CD1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766554" y="9355869"/>
            <a:ext cx="2880306" cy="492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0206" tIns="45103" rIns="90206" bIns="45103" anchor="b" anchorCtr="0" compatLnSpc="1"/>
          <a:lstStyle/>
          <a:p>
            <a:pPr algn="r" defTabSz="902056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B487D4-0AC0-4BF2-8C72-F641087B45C1}" type="slidenum">
              <a:rPr/>
              <a:pPr algn="r" defTabSz="902056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ru-RU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6308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890588" y="738188"/>
            <a:ext cx="4867275" cy="3694112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 flipV="1">
            <a:off x="5346697" y="3810003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4"/>
          <p:cNvSpPr/>
          <p:nvPr/>
        </p:nvSpPr>
        <p:spPr>
          <a:xfrm flipV="1">
            <a:off x="5346697" y="3897309"/>
            <a:ext cx="3690939" cy="19208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5"/>
          <p:cNvSpPr/>
          <p:nvPr/>
        </p:nvSpPr>
        <p:spPr>
          <a:xfrm flipV="1">
            <a:off x="5346697" y="4114800"/>
            <a:ext cx="3690939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6"/>
          <p:cNvSpPr/>
          <p:nvPr/>
        </p:nvSpPr>
        <p:spPr>
          <a:xfrm flipV="1">
            <a:off x="5346697" y="4164013"/>
            <a:ext cx="1943100" cy="19046"/>
          </a:xfrm>
          <a:prstGeom prst="rect">
            <a:avLst/>
          </a:prstGeom>
          <a:solidFill>
            <a:srgbClr val="9F3B38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9"/>
          <p:cNvSpPr/>
          <p:nvPr/>
        </p:nvSpPr>
        <p:spPr>
          <a:xfrm flipV="1">
            <a:off x="5346697" y="4198933"/>
            <a:ext cx="1943100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10"/>
          <p:cNvSpPr/>
          <p:nvPr/>
        </p:nvSpPr>
        <p:spPr>
          <a:xfrm>
            <a:off x="5346697" y="3962396"/>
            <a:ext cx="3028949" cy="269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11"/>
          <p:cNvSpPr/>
          <p:nvPr/>
        </p:nvSpPr>
        <p:spPr>
          <a:xfrm>
            <a:off x="7291389" y="4060822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12"/>
          <p:cNvSpPr/>
          <p:nvPr/>
        </p:nvSpPr>
        <p:spPr>
          <a:xfrm>
            <a:off x="0" y="3649663"/>
            <a:ext cx="9037636" cy="24447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0" y="3675065"/>
            <a:ext cx="9037636" cy="141283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14"/>
          <p:cNvSpPr/>
          <p:nvPr/>
        </p:nvSpPr>
        <p:spPr>
          <a:xfrm flipV="1">
            <a:off x="6338885" y="3643317"/>
            <a:ext cx="2698751" cy="247646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15"/>
          <p:cNvSpPr/>
          <p:nvPr/>
        </p:nvSpPr>
        <p:spPr>
          <a:xfrm>
            <a:off x="0" y="0"/>
            <a:ext cx="9037636" cy="3702048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Заголовок 7"/>
          <p:cNvSpPr txBox="1">
            <a:spLocks noGrp="1"/>
          </p:cNvSpPr>
          <p:nvPr>
            <p:ph type="ctrTitle"/>
          </p:nvPr>
        </p:nvSpPr>
        <p:spPr>
          <a:xfrm>
            <a:off x="451878" y="2401891"/>
            <a:ext cx="8359810" cy="1470026"/>
          </a:xfr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451878" y="3899934"/>
            <a:ext cx="4895386" cy="1752603"/>
          </a:xfrm>
        </p:spPr>
        <p:txBody>
          <a:bodyPr/>
          <a:lstStyle>
            <a:lvl1pPr marL="64008" indent="0">
              <a:buNone/>
              <a:defRPr sz="24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 txBox="1">
            <a:spLocks noGrp="1"/>
          </p:cNvSpPr>
          <p:nvPr>
            <p:ph type="dt" sz="half" idx="7"/>
          </p:nvPr>
        </p:nvSpPr>
        <p:spPr>
          <a:xfrm>
            <a:off x="6627808" y="4206870"/>
            <a:ext cx="949320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696BD6EA-7E5F-45C4-95E5-988158ABC1C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16" name="Нижний колонтитул 16"/>
          <p:cNvSpPr txBox="1">
            <a:spLocks noGrp="1"/>
          </p:cNvSpPr>
          <p:nvPr>
            <p:ph type="ftr" sz="quarter" idx="9"/>
          </p:nvPr>
        </p:nvSpPr>
        <p:spPr>
          <a:xfrm>
            <a:off x="5346697" y="4205289"/>
            <a:ext cx="1281110" cy="4572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17" name="Номер слайда 28"/>
          <p:cNvSpPr txBox="1">
            <a:spLocks noGrp="1"/>
          </p:cNvSpPr>
          <p:nvPr>
            <p:ph type="sldNum" sz="quarter" idx="8"/>
          </p:nvPr>
        </p:nvSpPr>
        <p:spPr>
          <a:xfrm>
            <a:off x="8223254" y="1591"/>
            <a:ext cx="739777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0C92AE3-55E2-4AF3-A30F-AB66657A1A1A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E46E7-650D-43CD-BA47-C8E385944521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1D5B50-810B-4996-B380-8BC5C571574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702917" y="1143000"/>
            <a:ext cx="1882841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1878" y="1143000"/>
            <a:ext cx="6175720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88123-A21E-4E29-B981-02F0A6044DF3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5571-EC0E-4762-B651-C076967BCB5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2435" y="274640"/>
            <a:ext cx="8132765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 txBox="1">
            <a:spLocks noGrp="1"/>
          </p:cNvSpPr>
          <p:nvPr>
            <p:ph type="chart" idx="1"/>
          </p:nvPr>
        </p:nvSpPr>
        <p:spPr>
          <a:xfrm>
            <a:off x="452435" y="1600200"/>
            <a:ext cx="8132765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111B4A-104E-4E12-9429-DBB387487AF9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3CAEF0-D7AE-4BD3-800E-1BEF61BBC5D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2B035C-DAB3-4B0C-9541-127FC0E2038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30607F-1F69-4246-BEC2-FBE2B06E99D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13908" y="1981203"/>
            <a:ext cx="7681993" cy="1362071"/>
          </a:xfrm>
        </p:spPr>
        <p:txBody>
          <a:bodyPr anchor="b"/>
          <a:lstStyle>
            <a:lvl1pPr>
              <a:defRPr sz="4300" b="1">
                <a:solidFill>
                  <a:srgbClr val="FFFFFF"/>
                </a:solidFill>
                <a:effectLst>
                  <a:outerShdw dist="38103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13908" y="3367085"/>
            <a:ext cx="7681993" cy="1509710"/>
          </a:xfrm>
        </p:spPr>
        <p:txBody>
          <a:bodyPr/>
          <a:lstStyle>
            <a:lvl1pPr marL="45720" indent="0">
              <a:buNone/>
              <a:defRPr sz="21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29F682-FDB9-4BB3-9000-446B851C3673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B06EF-F618-4035-BF8F-7168B8B4DC2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187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9412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9BFBC9-9CBF-42C6-8235-800D2CEAC2AA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E84EC7-ACFD-46C6-B42A-BAAA68176E9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76568" y="1143000"/>
            <a:ext cx="8284500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376568" y="2244970"/>
            <a:ext cx="3994638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3"/>
          </p:nvPr>
        </p:nvSpPr>
        <p:spPr>
          <a:xfrm>
            <a:off x="4666311" y="2244970"/>
            <a:ext cx="3994757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 txBox="1">
            <a:spLocks noGrp="1"/>
          </p:cNvSpPr>
          <p:nvPr>
            <p:ph idx="2"/>
          </p:nvPr>
        </p:nvSpPr>
        <p:spPr>
          <a:xfrm>
            <a:off x="376568" y="2708516"/>
            <a:ext cx="399463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63421" y="2708516"/>
            <a:ext cx="3994757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9FF11A-C9CB-4327-B6FB-8ED5A9E5556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8" name="Номер слайда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441A4-79F5-4D25-8C2B-5A98546BBFB6}" type="slidenum">
              <a:rPr/>
              <a:pPr lvl="0"/>
              <a:t>‹#›</a:t>
            </a:fld>
            <a:endParaRPr lang="ru-RU"/>
          </a:p>
        </p:txBody>
      </p:sp>
      <p:sp>
        <p:nvSpPr>
          <p:cNvPr id="9" name="Нижний колонтитул 2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1878" y="1143000"/>
            <a:ext cx="8133871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>
          <a:xfrm>
            <a:off x="6507163" y="612776"/>
            <a:ext cx="946147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E78DEED2-FBE6-44EF-B302-1AF159DD0019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36590-9920-4574-AC1A-7DB6E29B6E0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F29EA0-C90E-49D9-9AC6-9849F851560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3836A-288E-4464-A79D-D35C9FDAE678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291221" y="1101970"/>
            <a:ext cx="3343924" cy="877824"/>
          </a:xfrm>
        </p:spPr>
        <p:txBody>
          <a:bodyPr anchor="b"/>
          <a:lstStyle>
            <a:lvl1pPr>
              <a:defRPr sz="18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2"/>
          </p:nvPr>
        </p:nvSpPr>
        <p:spPr>
          <a:xfrm>
            <a:off x="5291221" y="2010729"/>
            <a:ext cx="3343924" cy="4617720"/>
          </a:xfrm>
        </p:spPr>
        <p:txBody>
          <a:bodyPr/>
          <a:lstStyle>
            <a:lvl1pPr marL="9144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150629" y="776289"/>
            <a:ext cx="5042998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/>
            </a:lvl3pPr>
            <a:lvl4pPr>
              <a:defRPr sz="2000"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BE580B-C9E0-4EEC-9A56-87951907E1B5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9966EF-4963-4B6E-A6B1-C6FDA97D34A3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377147" y="1109158"/>
            <a:ext cx="579976" cy="4681636"/>
          </a:xfrm>
        </p:spPr>
        <p:txBody>
          <a:bodyPr lIns="45720" tIns="0" rIns="45720" anchor="t" anchorCtr="1"/>
          <a:lstStyle>
            <a:lvl1pPr algn="ctr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98980" y="1143000"/>
            <a:ext cx="4518818" cy="4572000"/>
          </a:xfrm>
          <a:solidFill>
            <a:srgbClr val="EAEAEA"/>
          </a:solidFill>
          <a:ln w="50804">
            <a:solidFill>
              <a:srgbClr val="FFFFFF"/>
            </a:solidFill>
            <a:prstDash val="solid"/>
            <a:miter/>
          </a:ln>
          <a:effectLst>
            <a:outerShdw dist="31754" dir="4800117" algn="tl">
              <a:srgbClr val="000000">
                <a:alpha val="25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017620" y="3274310"/>
            <a:ext cx="2560667" cy="2516492"/>
          </a:xfrm>
        </p:spPr>
        <p:txBody>
          <a:bodyPr lIns="0" tIns="0" rIns="45720"/>
          <a:lstStyle>
            <a:lvl1pPr marL="0" indent="0"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91121C-F90D-4DF2-B17E-674CA9328B5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C97914-4AF0-414F-9FA5-CEBA492D89D1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7"/>
          <p:cNvSpPr/>
          <p:nvPr/>
        </p:nvSpPr>
        <p:spPr>
          <a:xfrm>
            <a:off x="0" y="366710"/>
            <a:ext cx="9037636" cy="8413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28"/>
          <p:cNvSpPr/>
          <p:nvPr/>
        </p:nvSpPr>
        <p:spPr>
          <a:xfrm>
            <a:off x="0" y="0"/>
            <a:ext cx="9037636" cy="311152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29"/>
          <p:cNvSpPr/>
          <p:nvPr/>
        </p:nvSpPr>
        <p:spPr>
          <a:xfrm>
            <a:off x="0" y="307979"/>
            <a:ext cx="9037636" cy="92070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30"/>
          <p:cNvSpPr/>
          <p:nvPr/>
        </p:nvSpPr>
        <p:spPr>
          <a:xfrm flipV="1">
            <a:off x="5346697" y="360365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31"/>
          <p:cNvSpPr/>
          <p:nvPr/>
        </p:nvSpPr>
        <p:spPr>
          <a:xfrm flipV="1">
            <a:off x="5346697" y="439734"/>
            <a:ext cx="3690939" cy="18097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32"/>
          <p:cNvSpPr/>
          <p:nvPr/>
        </p:nvSpPr>
        <p:spPr>
          <a:xfrm>
            <a:off x="5345116" y="496884"/>
            <a:ext cx="3027358" cy="285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33"/>
          <p:cNvSpPr/>
          <p:nvPr/>
        </p:nvSpPr>
        <p:spPr>
          <a:xfrm>
            <a:off x="7288216" y="588965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34"/>
          <p:cNvSpPr/>
          <p:nvPr/>
        </p:nvSpPr>
        <p:spPr>
          <a:xfrm>
            <a:off x="8978895" y="-1591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35"/>
          <p:cNvSpPr/>
          <p:nvPr/>
        </p:nvSpPr>
        <p:spPr>
          <a:xfrm>
            <a:off x="8939210" y="-1591"/>
            <a:ext cx="26983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36"/>
          <p:cNvSpPr/>
          <p:nvPr/>
        </p:nvSpPr>
        <p:spPr>
          <a:xfrm>
            <a:off x="8920164" y="-1591"/>
            <a:ext cx="9528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37"/>
          <p:cNvSpPr/>
          <p:nvPr/>
        </p:nvSpPr>
        <p:spPr>
          <a:xfrm>
            <a:off x="8870951" y="-1591"/>
            <a:ext cx="26983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Прямоугольник 38"/>
          <p:cNvSpPr/>
          <p:nvPr/>
        </p:nvSpPr>
        <p:spPr>
          <a:xfrm>
            <a:off x="8812209" y="0"/>
            <a:ext cx="53977" cy="58579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4" name="Прямоугольник 39"/>
          <p:cNvSpPr/>
          <p:nvPr/>
        </p:nvSpPr>
        <p:spPr>
          <a:xfrm>
            <a:off x="8770933" y="0"/>
            <a:ext cx="7936" cy="58579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5" name="Заголовок 21"/>
          <p:cNvSpPr txBox="1">
            <a:spLocks noGrp="1"/>
          </p:cNvSpPr>
          <p:nvPr>
            <p:ph type="title"/>
          </p:nvPr>
        </p:nvSpPr>
        <p:spPr>
          <a:xfrm>
            <a:off x="452435" y="1143000"/>
            <a:ext cx="8132765" cy="1066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Текст 12"/>
          <p:cNvSpPr txBox="1">
            <a:spLocks noGrp="1"/>
          </p:cNvSpPr>
          <p:nvPr>
            <p:ph type="body" idx="1"/>
          </p:nvPr>
        </p:nvSpPr>
        <p:spPr>
          <a:xfrm>
            <a:off x="452435" y="2249488"/>
            <a:ext cx="8132765" cy="43243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Дата 13"/>
          <p:cNvSpPr txBox="1">
            <a:spLocks noGrp="1"/>
          </p:cNvSpPr>
          <p:nvPr>
            <p:ph type="dt" sz="half" idx="2"/>
          </p:nvPr>
        </p:nvSpPr>
        <p:spPr>
          <a:xfrm>
            <a:off x="6510335" y="612776"/>
            <a:ext cx="9461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fld id="{6FC9B139-F839-44C9-9D50-08AA2346A02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18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5195885" y="612776"/>
            <a:ext cx="131127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19" name="Номер слайда 22"/>
          <p:cNvSpPr txBox="1">
            <a:spLocks noGrp="1"/>
          </p:cNvSpPr>
          <p:nvPr>
            <p:ph type="sldNum" sz="quarter" idx="4"/>
          </p:nvPr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0E9FC00D-1B3C-4C35-B48D-8F2A766CD0FF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000" b="0" i="0" u="none" strike="noStrike" kern="1200" cap="none" spc="0" baseline="0">
          <a:solidFill>
            <a:srgbClr val="265A9A"/>
          </a:solidFill>
          <a:uFillTx/>
          <a:latin typeface="Lucida Sans Unicode"/>
        </a:defRPr>
      </a:lvl1pPr>
    </p:titleStyle>
    <p:bodyStyle>
      <a:lvl1pPr marL="365129" marR="0" lvl="0" indent="-255583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Georgia"/>
        </a:defRPr>
      </a:lvl1pPr>
      <a:lvl2pPr marL="657225" marR="0" lvl="1" indent="-24606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F3B38"/>
        </a:buClr>
        <a:buSzPct val="100000"/>
        <a:buFont typeface="Georgia" pitchFamily="18"/>
        <a:buChar char="▫"/>
        <a:tabLst/>
        <a:defRPr lang="ru-RU" sz="2600" b="0" i="0" u="none" strike="noStrike" kern="1200" cap="none" spc="0" baseline="0">
          <a:solidFill>
            <a:srgbClr val="9F3B38"/>
          </a:solidFill>
          <a:uFillTx/>
          <a:latin typeface="Georgia"/>
        </a:defRPr>
      </a:lvl2pPr>
      <a:lvl3pPr marL="922336" marR="0" lvl="2" indent="-219071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400" b="0" i="0" u="none" strike="noStrike" kern="1200" cap="none" spc="0" baseline="0">
          <a:solidFill>
            <a:srgbClr val="4F81BD"/>
          </a:solidFill>
          <a:uFillTx/>
          <a:latin typeface="Georgia"/>
        </a:defRPr>
      </a:lvl3pPr>
      <a:lvl4pPr marL="1179511" marR="0" lvl="3" indent="-20002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200" b="0" i="0" u="none" strike="noStrike" kern="1200" cap="none" spc="0" baseline="0">
          <a:solidFill>
            <a:srgbClr val="4F81BD"/>
          </a:solidFill>
          <a:uFillTx/>
          <a:latin typeface="Georgia"/>
        </a:defRPr>
      </a:lvl4pPr>
      <a:lvl5pPr marL="1389065" marR="0" lvl="4" indent="-182559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▫"/>
        <a:tabLst/>
        <a:defRPr lang="ru-RU" sz="2000" b="0" i="0" u="none" strike="noStrike" kern="1200" cap="none" spc="0" baseline="0">
          <a:solidFill>
            <a:srgbClr val="9BBB59"/>
          </a:solidFill>
          <a:uFillTx/>
          <a:latin typeface="Georgi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media/image143.jpe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53.jpeg"/><Relationship Id="rId4" Type="http://schemas.openxmlformats.org/officeDocument/2006/relationships/image" Target="media/image106.jpe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55.jpeg"/><Relationship Id="rId4" Type="http://schemas.openxmlformats.org/officeDocument/2006/relationships/image" Target="media/image111.jpe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media/image123.jpeg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10" Type="http://schemas.openxmlformats.org/officeDocument/2006/relationships/chart" Target="../charts/chart7.xml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66.png"/><Relationship Id="rId4" Type="http://schemas.openxmlformats.org/officeDocument/2006/relationships/image" Target="media/image112.jpe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media/image140.jpe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media/image114.png" TargetMode="External"/><Relationship Id="rId3" Type="http://schemas.openxmlformats.org/officeDocument/2006/relationships/image" Target="../media/image3.jpeg"/><Relationship Id="rId7" Type="http://schemas.openxmlformats.org/officeDocument/2006/relationships/image" Target="media/image135.png" TargetMode="Externa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media/image93.jpeg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7.jpeg"/><Relationship Id="rId4" Type="http://schemas.openxmlformats.org/officeDocument/2006/relationships/image" Target="media/image129.jpeg" TargetMode="External"/><Relationship Id="rId9" Type="http://schemas.openxmlformats.org/officeDocument/2006/relationships/image" Target="media/image108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chart" Target="../charts/char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media/image117.jpeg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9.jpeg"/><Relationship Id="rId5" Type="http://schemas.openxmlformats.org/officeDocument/2006/relationships/image" Target="../media/image75.jpeg"/><Relationship Id="rId10" Type="http://schemas.openxmlformats.org/officeDocument/2006/relationships/image" Target="../media/image78.jpeg"/><Relationship Id="rId4" Type="http://schemas.openxmlformats.org/officeDocument/2006/relationships/image" Target="../media/image74.pn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chart" Target="../charts/char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0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jpeg"/><Relationship Id="rId4" Type="http://schemas.openxmlformats.org/officeDocument/2006/relationships/image" Target="../media/image96.png"/><Relationship Id="rId9" Type="http://schemas.openxmlformats.org/officeDocument/2006/relationships/image" Target="../media/image9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8.jpeg"/><Relationship Id="rId5" Type="http://schemas.openxmlformats.org/officeDocument/2006/relationships/image" Target="../media/image104.jpeg"/><Relationship Id="rId10" Type="http://schemas.openxmlformats.org/officeDocument/2006/relationships/image" Target="../media/image107.sv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eg"/><Relationship Id="rId3" Type="http://schemas.openxmlformats.org/officeDocument/2006/relationships/image" Target="../media/image70.jpeg"/><Relationship Id="rId7" Type="http://schemas.openxmlformats.org/officeDocument/2006/relationships/image" Target="../media/image112.pn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2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7.svg"/><Relationship Id="rId5" Type="http://schemas.openxmlformats.org/officeDocument/2006/relationships/image" Target="../media/image123.pn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12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chart" Target="../charts/chart17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media/image119.jpeg" TargetMode="Externa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Office_Excel_97-20031.xls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4.jpeg"/><Relationship Id="rId5" Type="http://schemas.openxmlformats.org/officeDocument/2006/relationships/image" Target="media/image122.jpeg" TargetMode="External"/><Relationship Id="rId4" Type="http://schemas.openxmlformats.org/officeDocument/2006/relationships/image" Target="../media/image13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8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141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0.jpeg"/><Relationship Id="rId5" Type="http://schemas.openxmlformats.org/officeDocument/2006/relationships/hyperlink" Target="http://finance.aksayland.ru/" TargetMode="External"/><Relationship Id="rId4" Type="http://schemas.openxmlformats.org/officeDocument/2006/relationships/image" Target="../media/image13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8.jpe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media/image133.jpeg" TargetMode="Externa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4.jpeg"/><Relationship Id="rId4" Type="http://schemas.openxmlformats.org/officeDocument/2006/relationships/image" Target="media/image137.jpe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media/image134.jpeg" TargetMode="External"/><Relationship Id="rId18" Type="http://schemas.openxmlformats.org/officeDocument/2006/relationships/image" Target="../media/image25.jpeg"/><Relationship Id="rId26" Type="http://schemas.openxmlformats.org/officeDocument/2006/relationships/image" Target="../media/image29.jpeg"/><Relationship Id="rId3" Type="http://schemas.openxmlformats.org/officeDocument/2006/relationships/image" Target="../media/image4.jpeg"/><Relationship Id="rId21" Type="http://schemas.openxmlformats.org/officeDocument/2006/relationships/image" Target="media/image127.jpeg" TargetMode="External"/><Relationship Id="rId7" Type="http://schemas.openxmlformats.org/officeDocument/2006/relationships/image" Target="media/image104.jpeg" TargetMode="External"/><Relationship Id="rId12" Type="http://schemas.openxmlformats.org/officeDocument/2006/relationships/image" Target="../media/image22.jpeg"/><Relationship Id="rId17" Type="http://schemas.openxmlformats.org/officeDocument/2006/relationships/image" Target="media/image112.jpeg" TargetMode="External"/><Relationship Id="rId25" Type="http://schemas.openxmlformats.org/officeDocument/2006/relationships/image" Target="media/image32.jpeg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jpeg"/><Relationship Id="rId20" Type="http://schemas.openxmlformats.org/officeDocument/2006/relationships/image" Target="../media/image26.jpeg"/><Relationship Id="rId29" Type="http://schemas.openxmlformats.org/officeDocument/2006/relationships/image" Target="media/image33.jpe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media/image109.jpeg" TargetMode="External"/><Relationship Id="rId24" Type="http://schemas.openxmlformats.org/officeDocument/2006/relationships/image" Target="../media/image28.jpeg"/><Relationship Id="rId5" Type="http://schemas.openxmlformats.org/officeDocument/2006/relationships/image" Target="media/image142.jpeg" TargetMode="External"/><Relationship Id="rId15" Type="http://schemas.openxmlformats.org/officeDocument/2006/relationships/image" Target="media/image141.jpeg" TargetMode="External"/><Relationship Id="rId23" Type="http://schemas.openxmlformats.org/officeDocument/2006/relationships/image" Target="media/image139.jpeg" TargetMode="External"/><Relationship Id="rId28" Type="http://schemas.openxmlformats.org/officeDocument/2006/relationships/image" Target="../media/image30.jpeg"/><Relationship Id="rId10" Type="http://schemas.openxmlformats.org/officeDocument/2006/relationships/image" Target="../media/image21.jpeg"/><Relationship Id="rId19" Type="http://schemas.openxmlformats.org/officeDocument/2006/relationships/image" Target="media/image124.jpeg" TargetMode="External"/><Relationship Id="rId31" Type="http://schemas.openxmlformats.org/officeDocument/2006/relationships/image" Target="media/image131.jpeg" TargetMode="External"/><Relationship Id="rId4" Type="http://schemas.openxmlformats.org/officeDocument/2006/relationships/image" Target="../media/image18.jpeg"/><Relationship Id="rId9" Type="http://schemas.openxmlformats.org/officeDocument/2006/relationships/image" Target="media/image105.jpeg" TargetMode="External"/><Relationship Id="rId14" Type="http://schemas.openxmlformats.org/officeDocument/2006/relationships/image" Target="../media/image23.jpeg"/><Relationship Id="rId22" Type="http://schemas.openxmlformats.org/officeDocument/2006/relationships/image" Target="../media/image27.jpeg"/><Relationship Id="rId27" Type="http://schemas.openxmlformats.org/officeDocument/2006/relationships/image" Target="media/image121.jpeg" TargetMode="External"/><Relationship Id="rId30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.jpeg"/><Relationship Id="rId4" Type="http://schemas.openxmlformats.org/officeDocument/2006/relationships/image" Target="media/image138.jpe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4.jpeg"/><Relationship Id="rId4" Type="http://schemas.openxmlformats.org/officeDocument/2006/relationships/image" Target="media/image145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1">
    <p:bg>
      <p:bgPr>
        <a:blipFill dpi="0" rotWithShape="1">
          <a:blip r:embed="rId2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F34151-8F9D-4D35-A14D-11A8A185B70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8339" y="0"/>
            <a:ext cx="576064" cy="6206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6"/>
          <p:cNvSpPr/>
          <p:nvPr/>
        </p:nvSpPr>
        <p:spPr>
          <a:xfrm>
            <a:off x="589733" y="0"/>
            <a:ext cx="8064495" cy="5000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Заголовок 1"/>
          <p:cNvSpPr txBox="1"/>
          <p:nvPr/>
        </p:nvSpPr>
        <p:spPr>
          <a:xfrm>
            <a:off x="0" y="620685"/>
            <a:ext cx="9037636" cy="6237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500" b="1" i="0" u="none" strike="noStrike" kern="1200" cap="none" spc="0" baseline="0" dirty="0">
              <a:solidFill>
                <a:srgbClr val="0000FF"/>
              </a:solidFill>
              <a:uFillTx/>
              <a:latin typeface="Georgia" pitchFamily="18"/>
              <a:cs typeface="Times New Roman" pitchFamily="18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98339" y="5157192"/>
            <a:ext cx="8640960" cy="1368152"/>
          </a:xfrm>
          <a:prstGeom prst="round2DiagRect">
            <a:avLst/>
          </a:prstGeom>
          <a:effectLst>
            <a:innerShdw blurRad="114300">
              <a:prstClr val="black">
                <a:alpha val="87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бюджета</a:t>
            </a:r>
          </a:p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Аксайского района на 2024  год и на плановый период 20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и 20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годов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2" r:link="rId3" cstate="print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9C0310-29A4-4267-8A05-ABD41FBCB82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/>
          <p:nvPr/>
        </p:nvSpPr>
        <p:spPr>
          <a:xfrm>
            <a:off x="558798" y="692145"/>
            <a:ext cx="7681910" cy="576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9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Налоговые и неналоговые доходы бюджета Аксайского района</a:t>
            </a:r>
          </a:p>
        </p:txBody>
      </p:sp>
      <p:sp>
        <p:nvSpPr>
          <p:cNvPr id="6" name="Прямоугольник 8"/>
          <p:cNvSpPr/>
          <p:nvPr/>
        </p:nvSpPr>
        <p:spPr>
          <a:xfrm>
            <a:off x="7111105" y="1916829"/>
            <a:ext cx="1586712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8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558378" y="2129244"/>
            <a:ext cx="1587672" cy="144956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00" b="0" i="0" u="none" strike="noStrike" kern="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98339" y="2780928"/>
          <a:ext cx="85689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39DAB1-B490-496A-AEFD-C9894102E13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9" descr="227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85" y="642612"/>
            <a:ext cx="2769889" cy="184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21" descr="ku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339" y="4869160"/>
            <a:ext cx="3530654" cy="159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6077" y="3284984"/>
            <a:ext cx="3661561" cy="68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24" descr="87c49119f3e60258fac3e087fea626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58779" y="5996809"/>
            <a:ext cx="2664295" cy="86119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9" name="Рисунок 26" descr="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68683" y="785789"/>
            <a:ext cx="3338114" cy="250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5" descr="2018-prpdexpo-ugrussi-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419" y="2420888"/>
            <a:ext cx="396844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8" descr="951c886e3cea7c2e169ca52279622fb7_thumb_450_3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22675" y="764704"/>
            <a:ext cx="144016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20" descr="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437112"/>
            <a:ext cx="1592942" cy="95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7" descr="0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22875" y="4509120"/>
            <a:ext cx="3879067" cy="1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3" r:link="rId4" cstate="print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 descr="1-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3"/>
            <a:ext cx="2097377" cy="150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Grp="1"/>
          </p:cNvSpPr>
          <p:nvPr>
            <p:ph type="title"/>
          </p:nvPr>
        </p:nvSpPr>
        <p:spPr>
          <a:xfrm>
            <a:off x="1804175" y="571481"/>
            <a:ext cx="7233461" cy="1357326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 НАЛОГА НА ДОХОДЫ ФИЗИЧЕСКИХ ЛИЦ</a:t>
            </a:r>
          </a:p>
        </p:txBody>
      </p:sp>
      <p:sp>
        <p:nvSpPr>
          <p:cNvPr id="5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E12201-C4ED-41C6-ACAB-0AD04762EE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Прямоугольник 9"/>
          <p:cNvSpPr/>
          <p:nvPr/>
        </p:nvSpPr>
        <p:spPr>
          <a:xfrm>
            <a:off x="7605128" y="2214557"/>
            <a:ext cx="1432508" cy="3385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6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414363" y="2564904"/>
          <a:ext cx="84249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3" r:link="rId4" cstate="print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slider4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64"/>
            <a:ext cx="9037636" cy="328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0" y="500039"/>
            <a:ext cx="9037636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 АКЦИЗОВ </a:t>
            </a:r>
            <a: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НА НЕФТЕПРОДУКТЫ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D142FF-AF73-4198-A91D-C089745D6C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255123" y="3645026"/>
            <a:ext cx="1545802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359440" y="3573016"/>
          <a:ext cx="867819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0" descr="sbornshu_gruzi_perevozka.jpg"/>
          <p:cNvPicPr>
            <a:picLocks noChangeAspect="1"/>
          </p:cNvPicPr>
          <p:nvPr/>
        </p:nvPicPr>
        <p:blipFill>
          <a:blip r:embed="rId4" cstate="print"/>
          <a:srcRect l="23125" r="12849"/>
          <a:stretch>
            <a:fillRect/>
          </a:stretch>
        </p:blipFill>
        <p:spPr>
          <a:xfrm>
            <a:off x="2862638" y="1772820"/>
            <a:ext cx="3214710" cy="158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86371" y="620688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 НАЛОГА, ВЗИМАЕМОГО В СВЯЗИ С ПРИМЕНЕНИЕМ УПРОЩЁННОЙ СИСТЕМЫ НАЛОГООБЛОЖЕНИЯ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674435-8E24-4B1E-9D3A-57C4BC963CE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232541" y="235743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pic>
        <p:nvPicPr>
          <p:cNvPr id="9" name="Рисунок 11" descr="автомой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5007" y="2636910"/>
            <a:ext cx="2714643" cy="190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0_1_b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9016" y="4581125"/>
            <a:ext cx="2570478" cy="17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342355" y="3068960"/>
          <a:ext cx="6087566" cy="358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Agriculture_small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7"/>
            <a:ext cx="1380469" cy="157220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Рисунок 12" descr="215762aa1a8a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64901"/>
            <a:ext cx="8839294" cy="429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29" descr="58af03a06c252499281ae91e.png"/>
          <p:cNvPicPr>
            <a:picLocks noChangeAspect="1"/>
          </p:cNvPicPr>
          <p:nvPr/>
        </p:nvPicPr>
        <p:blipFill>
          <a:blip r:embed="rId6" cstate="print">
            <a:lum bright="12000" contrast="-10000"/>
          </a:blip>
          <a:stretch>
            <a:fillRect/>
          </a:stretch>
        </p:blipFill>
        <p:spPr>
          <a:xfrm>
            <a:off x="0" y="1700811"/>
            <a:ext cx="9037636" cy="33607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201877-8CEE-4B12-9461-57B52652DBF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162028" y="321468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893707" y="642914"/>
            <a:ext cx="8143929" cy="1643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  <a:cs typeface="Times New Roman" pitchFamily="18"/>
              </a:rPr>
              <a:t>ДИНАМИКА ПОСТУПЛЕНИЙ ЕДИНОГО СЕЛЬСКОХОЗЯЙСТВЕННОГО НАЛОГА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8" cstate="print">
            <a:lum bright="30000" contrast="-28000"/>
          </a:blip>
          <a:srcRect l="1079" t="8590"/>
          <a:stretch>
            <a:fillRect/>
          </a:stretch>
        </p:blipFill>
        <p:spPr>
          <a:xfrm>
            <a:off x="4248000" y="1573737"/>
            <a:ext cx="3062947" cy="142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9" descr="виноград-титул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405" y="1916829"/>
            <a:ext cx="3375809" cy="1571634"/>
          </a:xfrm>
          <a:prstGeom prst="rect">
            <a:avLst/>
          </a:prstGeom>
          <a:noFill/>
          <a:ln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198339" y="3645024"/>
          <a:ext cx="8712968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ransition spd="slow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patent-dlya-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5"/>
            <a:ext cx="3312368" cy="172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EED3C4-3B73-4C3C-A64D-7C54A1DD11A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2"/>
          <p:cNvSpPr txBox="1">
            <a:spLocks noGrp="1"/>
          </p:cNvSpPr>
          <p:nvPr>
            <p:ph type="title"/>
          </p:nvPr>
        </p:nvSpPr>
        <p:spPr>
          <a:xfrm>
            <a:off x="0" y="620685"/>
            <a:ext cx="8424934" cy="1512143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</a:t>
            </a:r>
            <a: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 </a:t>
            </a:r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НАЛОГА, ВЗИМАЕМОГО В СВЯЗИ С ПРИМЕНЕНИЕМ ПАТЕНТНОЙ СИСТЕМЫ НАЛОГООБЛОЖЕНИЯ</a:t>
            </a:r>
          </a:p>
        </p:txBody>
      </p:sp>
      <p:sp>
        <p:nvSpPr>
          <p:cNvPr id="6" name="Прямоугольник 9"/>
          <p:cNvSpPr/>
          <p:nvPr/>
        </p:nvSpPr>
        <p:spPr>
          <a:xfrm>
            <a:off x="7111105" y="2564901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42355" y="2780928"/>
          <a:ext cx="842493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buhg5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16829"/>
            <a:ext cx="3078656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85775" y="620713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 ГОСУДАРСТВЕННОЙ ПОШЛИНЫ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88B66B-8DF4-4F1D-A50A-3A9F4E47A6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111105" y="249289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pic>
        <p:nvPicPr>
          <p:cNvPr id="8" name="Рисунок 13" descr="госпошлина_зако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339" y="4869160"/>
            <a:ext cx="2762228" cy="173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606126" y="1628800"/>
          <a:ext cx="6431512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advTm="7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371" y="548680"/>
            <a:ext cx="8060757" cy="1143000"/>
          </a:xfrm>
          <a:ln w="0">
            <a:noFill/>
          </a:ln>
        </p:spPr>
        <p:txBody>
          <a:bodyPr/>
          <a:lstStyle/>
          <a:p>
            <a:pPr algn="ctr"/>
            <a:r>
              <a:rPr lang="ru-RU" sz="2500" b="1" dirty="0">
                <a:solidFill>
                  <a:srgbClr val="000099"/>
                </a:solidFill>
                <a:latin typeface="Georgia" pitchFamily="18" charset="0"/>
              </a:rPr>
              <a:t>СТРУКТУРА НЕНАЛОГОВЫХ ДОХОДОВ БЮДЖЕТА АКСАЙСКОГО РАЙОНА В 2024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18934" y="0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C88B66B-8DF4-4F1D-A50A-3A9F4E47A659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86771" y="116632"/>
            <a:ext cx="270164" cy="3948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02395" y="1700808"/>
            <a:ext cx="607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70347" y="1628800"/>
          <a:ext cx="8352928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 r:link="rId3" cstate="print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oblast150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1904996" cy="190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904871" y="642914"/>
            <a:ext cx="8132765" cy="1069976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БЕЗВОЗМЕЗДНЫЕ ПОСТУПЛЕНИЯ БЮДЖЕТА АКСАЙСКОГО РАЙОНА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237439" y="1571615"/>
            <a:ext cx="1800197" cy="3385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6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Прямоугольник 10"/>
          <p:cNvSpPr/>
          <p:nvPr/>
        </p:nvSpPr>
        <p:spPr>
          <a:xfrm>
            <a:off x="486371" y="5805264"/>
            <a:ext cx="8248049" cy="83099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*) Объем межбюджетных трансфертов будет уточнен ко второму чтению проекта бюджета Аксайского района по результатам рассмотрения проекта областного бюджета в Законодательном Собрании  Ростовской области</a:t>
            </a: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32539" y="2000240"/>
          <a:ext cx="8644000" cy="3681993"/>
        </p:xfrm>
        <a:graphic>
          <a:graphicData uri="http://schemas.openxmlformats.org/drawingml/2006/table">
            <a:tbl>
              <a:tblPr/>
              <a:tblGrid>
                <a:gridCol w="2918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053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80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Наименование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План 2023 года (РСД АР от 28.12.22 № 115)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2024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2025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2026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36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Дотации на выравнивание бюджетной обеспеченности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84,9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81,9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Дотации бюджетам на поддержку мер по обеспечению сбалансированности бюджетов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Субсидии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034,6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1 936,1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1 124,6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263,6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Субвенции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259,0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2 347,6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2 428,3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2 464,3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3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90,9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91,1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92,4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43,7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ВСЕГО*)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481,9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4 470,1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3 697,7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2 810,1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3" r:link="rId4" cstate="print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260347"/>
            <a:ext cx="268284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Скругленный прямоугольник 16"/>
          <p:cNvSpPr/>
          <p:nvPr/>
        </p:nvSpPr>
        <p:spPr>
          <a:xfrm>
            <a:off x="0" y="1988840"/>
            <a:ext cx="2232248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Прогноз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социально-экономического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развития Аксайского района 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на 2024-2026 годы</a:t>
            </a:r>
          </a:p>
        </p:txBody>
      </p:sp>
      <p:sp>
        <p:nvSpPr>
          <p:cNvPr id="6" name="Скругленный прямоугольник 17"/>
          <p:cNvSpPr/>
          <p:nvPr/>
        </p:nvSpPr>
        <p:spPr>
          <a:xfrm>
            <a:off x="2416858" y="1988840"/>
            <a:ext cx="2160240" cy="4680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Муниципаль -</a:t>
            </a: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ные программы Аксайского района</a:t>
            </a: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(изменения в них)</a:t>
            </a: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6839707" y="2006318"/>
            <a:ext cx="2053462" cy="4608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Основные направления бюджетной и налоговой политики Аксайского района на 2024 -2026 годы</a:t>
            </a:r>
          </a:p>
        </p:txBody>
      </p:sp>
      <p:sp>
        <p:nvSpPr>
          <p:cNvPr id="8" name="Скругленный прямоугольник 19"/>
          <p:cNvSpPr/>
          <p:nvPr/>
        </p:nvSpPr>
        <p:spPr>
          <a:xfrm>
            <a:off x="4662835" y="1988840"/>
            <a:ext cx="2089034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91440" tIns="45720" rIns="91440" bIns="45720" anchor="ctr" anchorCtr="1" compatLnSpc="1"/>
          <a:lstStyle/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endParaRPr lang="ru-RU" b="1" kern="0" dirty="0">
              <a:solidFill>
                <a:schemeClr val="tx2">
                  <a:lumMod val="75000"/>
                </a:schemeClr>
              </a:solidFill>
              <a:latin typeface="Georgia" pitchFamily="18"/>
              <a:cs typeface="Times New Roman" pitchFamily="18"/>
            </a:endParaRPr>
          </a:p>
          <a:p>
            <a:pPr algn="ctr"/>
            <a:r>
              <a:rPr lang="ru-RU" b="1" kern="0" dirty="0">
                <a:solidFill>
                  <a:schemeClr val="tx2">
                    <a:lumMod val="75000"/>
                  </a:schemeClr>
                </a:solidFill>
                <a:latin typeface="Georgia" pitchFamily="18"/>
                <a:cs typeface="Times New Roman" pitchFamily="18"/>
              </a:rPr>
              <a:t>Проект бюджета Ростовской области на 2024 год и на плановый период 2025 и 2026 годов</a:t>
            </a:r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485775" y="692145"/>
            <a:ext cx="8132765" cy="1022335"/>
          </a:xfrm>
        </p:spPr>
        <p:txBody>
          <a:bodyPr anchorCtr="1"/>
          <a:lstStyle/>
          <a:p>
            <a:pPr lvl="0" algn="ctr" hangingPunct="1"/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>Основа формирования бюджета Аксайского района на </a:t>
            </a:r>
            <a:r>
              <a:rPr lang="ru-RU" sz="28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>2024</a:t>
            </a:r>
            <a: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> год и на плановый период</a:t>
            </a:r>
            <a:r>
              <a:rPr lang="ru-RU" sz="28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> 2025 </a:t>
            </a:r>
            <a: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>и </a:t>
            </a:r>
            <a:r>
              <a:rPr lang="ru-RU" sz="28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>2026</a:t>
            </a:r>
            <a:r>
              <a:rPr lang="ru-RU" sz="2500" b="1" cap="all" dirty="0">
                <a:solidFill>
                  <a:schemeClr val="accent1">
                    <a:lumMod val="75000"/>
                  </a:schemeClr>
                </a:solidFill>
                <a:latin typeface="Georgia" pitchFamily="18"/>
              </a:rPr>
              <a:t> годов </a:t>
            </a: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endParaRPr lang="ru-RU" sz="2000" b="1" cap="all" dirty="0">
              <a:solidFill>
                <a:srgbClr val="000000"/>
              </a:solidFill>
              <a:latin typeface="Georgia" pitchFamily="18"/>
            </a:endParaRPr>
          </a:p>
        </p:txBody>
      </p:sp>
      <p:sp>
        <p:nvSpPr>
          <p:cNvPr id="10" name="Овал 14"/>
          <p:cNvSpPr/>
          <p:nvPr/>
        </p:nvSpPr>
        <p:spPr>
          <a:xfrm>
            <a:off x="558379" y="2132856"/>
            <a:ext cx="1440160" cy="1152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6" r:link="rId7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Овал 20"/>
          <p:cNvSpPr/>
          <p:nvPr/>
        </p:nvSpPr>
        <p:spPr>
          <a:xfrm>
            <a:off x="2790627" y="2060848"/>
            <a:ext cx="1512168" cy="12864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8" r:link="rId9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Овал 23"/>
          <p:cNvSpPr/>
          <p:nvPr/>
        </p:nvSpPr>
        <p:spPr>
          <a:xfrm>
            <a:off x="7064923" y="2060848"/>
            <a:ext cx="1368152" cy="122413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10" r:link="rId11" cstate="print">
              <a:alphaModFix amt="85000"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Овал 24"/>
          <p:cNvSpPr/>
          <p:nvPr/>
        </p:nvSpPr>
        <p:spPr>
          <a:xfrm>
            <a:off x="5022875" y="2132856"/>
            <a:ext cx="1368152" cy="12155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12" r:link="rId13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78" y="692696"/>
            <a:ext cx="8133871" cy="93610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Аксайского района в 2024-2026 годах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30387" y="764704"/>
            <a:ext cx="75608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30387" y="1556792"/>
            <a:ext cx="770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0907" y="2924944"/>
            <a:ext cx="316835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42355" y="1844824"/>
            <a:ext cx="84969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Как и прежде, удельный вес расходов на исполнение социальных обязательств составляет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70%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общем объеме расходов бюджета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26931" y="4725144"/>
            <a:ext cx="7585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20,1</a:t>
            </a:r>
            <a:r>
              <a:rPr lang="ru-RU" dirty="0"/>
              <a:t>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15163" y="5229200"/>
            <a:ext cx="811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79,9 %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86971" y="2492896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896,5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млн. рублей </a:t>
            </a:r>
          </a:p>
        </p:txBody>
      </p:sp>
      <p:sp>
        <p:nvSpPr>
          <p:cNvPr id="14" name="Блок-схема: узел 13"/>
          <p:cNvSpPr/>
          <p:nvPr/>
        </p:nvSpPr>
        <p:spPr>
          <a:xfrm>
            <a:off x="486371" y="4221088"/>
            <a:ext cx="504056" cy="43204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14363" y="2852936"/>
            <a:ext cx="648072" cy="576064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278459" y="2780928"/>
            <a:ext cx="388843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>
            <a:spAutoFit/>
          </a:bodyPr>
          <a:lstStyle/>
          <a:p>
            <a:r>
              <a:rPr lang="ru-RU" sz="1600" u="sng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b="1" u="sng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сфера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(социальная политика, образование, культура,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здравоохранение, физическая культура и спорт)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278459" y="4293096"/>
            <a:ext cx="3672408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Другие вопросы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(общегосударственные вопросы, национальная экономика, жилищно-коммунальное хозяйство, национальная безопасность и правоохранительная деятельность)</a:t>
            </a:r>
          </a:p>
        </p:txBody>
      </p:sp>
      <p:sp>
        <p:nvSpPr>
          <p:cNvPr id="20" name="Блок-схема: узел 19"/>
          <p:cNvSpPr/>
          <p:nvPr/>
        </p:nvSpPr>
        <p:spPr>
          <a:xfrm>
            <a:off x="7615163" y="4293096"/>
            <a:ext cx="648072" cy="576064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5598939" y="3933056"/>
            <a:ext cx="432048" cy="432048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42755" y="188915"/>
            <a:ext cx="360040" cy="5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8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158779" y="1340768"/>
          <a:ext cx="4426421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339" y="620688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расходов на реализацию муниципальных программ  в 2020 -2024 годах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831187" y="4509120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проект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5083" y="450912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прогноз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10907" y="4725144"/>
            <a:ext cx="7920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отчет</a:t>
            </a:r>
          </a:p>
        </p:txBody>
      </p:sp>
      <p:cxnSp>
        <p:nvCxnSpPr>
          <p:cNvPr id="24" name="Прямая соединительная линия 23"/>
          <p:cNvCxnSpPr>
            <a:stCxn id="16" idx="0"/>
            <a:endCxn id="16" idx="0"/>
          </p:cNvCxnSpPr>
          <p:nvPr/>
        </p:nvCxnSpPr>
        <p:spPr>
          <a:xfrm>
            <a:off x="5706951" y="47251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Левая фигурная скобка 24"/>
          <p:cNvSpPr/>
          <p:nvPr/>
        </p:nvSpPr>
        <p:spPr>
          <a:xfrm rot="16200000">
            <a:off x="5310907" y="3284984"/>
            <a:ext cx="360040" cy="25202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xmlns="" val="1372719510"/>
              </p:ext>
            </p:extLst>
          </p:nvPr>
        </p:nvGraphicFramePr>
        <p:xfrm>
          <a:off x="279916" y="2409850"/>
          <a:ext cx="3912796" cy="41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5" name="Picture 687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10135" y="5215096"/>
            <a:ext cx="2024908" cy="1296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681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73647" y="1700808"/>
            <a:ext cx="1508868" cy="1440160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sp>
        <p:nvSpPr>
          <p:cNvPr id="37" name="TextBox 36"/>
          <p:cNvSpPr txBox="1"/>
          <p:nvPr/>
        </p:nvSpPr>
        <p:spPr>
          <a:xfrm>
            <a:off x="7603784" y="1124744"/>
            <a:ext cx="1019491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15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 r:link="rId3" cstate="print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хема 27"/>
          <p:cNvGrpSpPr/>
          <p:nvPr/>
        </p:nvGrpSpPr>
        <p:grpSpPr>
          <a:xfrm>
            <a:off x="198339" y="1340768"/>
            <a:ext cx="8839299" cy="5161208"/>
            <a:chOff x="357854" y="1196752"/>
            <a:chExt cx="8839299" cy="516120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" name="Полилиния 2"/>
            <p:cNvSpPr/>
            <p:nvPr/>
          </p:nvSpPr>
          <p:spPr>
            <a:xfrm>
              <a:off x="3364505" y="3573016"/>
              <a:ext cx="2488576" cy="24692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88574"/>
                <a:gd name="f7" fmla="val 2469238"/>
                <a:gd name="f8" fmla="+- 0 0 1"/>
                <a:gd name="f9" fmla="val 1234619"/>
                <a:gd name="f10" fmla="val 905509"/>
                <a:gd name="f11" fmla="val 132431"/>
                <a:gd name="f12" fmla="val 590020"/>
                <a:gd name="f13" fmla="val 367883"/>
                <a:gd name="f14" fmla="val 358214"/>
                <a:gd name="f15" fmla="val 600947"/>
                <a:gd name="f16" fmla="val 128758"/>
                <a:gd name="f17" fmla="val 915965"/>
                <a:gd name="f18" fmla="val 1"/>
                <a:gd name="f19" fmla="val 1244289"/>
                <a:gd name="f20" fmla="val 2"/>
                <a:gd name="f21" fmla="val 1572613"/>
                <a:gd name="f22" fmla="val 1887631"/>
                <a:gd name="f23" fmla="val 128760"/>
                <a:gd name="f24" fmla="val 2120694"/>
                <a:gd name="f25" fmla="val 358217"/>
                <a:gd name="f26" fmla="val 2356145"/>
                <a:gd name="f27" fmla="val 590024"/>
                <a:gd name="f28" fmla="val 2488575"/>
                <a:gd name="f29" fmla="val 905513"/>
                <a:gd name="f30" fmla="val 1234624"/>
                <a:gd name="f31" fmla="val 1563734"/>
                <a:gd name="f32" fmla="val 2356144"/>
                <a:gd name="f33" fmla="val 1879223"/>
                <a:gd name="f34" fmla="val 2120692"/>
                <a:gd name="f35" fmla="val 2111030"/>
                <a:gd name="f36" fmla="val 1887628"/>
                <a:gd name="f37" fmla="val 2340486"/>
                <a:gd name="f38" fmla="val 1572610"/>
                <a:gd name="f39" fmla="val 2469243"/>
                <a:gd name="f40" fmla="val 1244286"/>
                <a:gd name="f41" fmla="val 915962"/>
                <a:gd name="f42" fmla="val 600944"/>
                <a:gd name="f43" fmla="val 2340485"/>
                <a:gd name="f44" fmla="val 367880"/>
                <a:gd name="f45" fmla="val 2111029"/>
                <a:gd name="f46" fmla="val 132429"/>
                <a:gd name="f47" fmla="val 1879222"/>
                <a:gd name="f48" fmla="val 1563733"/>
                <a:gd name="f49" fmla="val 1234623"/>
                <a:gd name="f50" fmla="val 1234622"/>
                <a:gd name="f51" fmla="val 1234620"/>
                <a:gd name="f52" fmla="+- 0 0 -90"/>
                <a:gd name="f53" fmla="*/ f3 1 2488574"/>
                <a:gd name="f54" fmla="*/ f4 1 2469238"/>
                <a:gd name="f55" fmla="+- f7 0 f5"/>
                <a:gd name="f56" fmla="+- f6 0 f5"/>
                <a:gd name="f57" fmla="*/ f52 f0 1"/>
                <a:gd name="f58" fmla="*/ f56 1 2488574"/>
                <a:gd name="f59" fmla="*/ f55 1 2469238"/>
                <a:gd name="f60" fmla="*/ 0 f56 1"/>
                <a:gd name="f61" fmla="*/ 1234619 f55 1"/>
                <a:gd name="f62" fmla="*/ 367883 f56 1"/>
                <a:gd name="f63" fmla="*/ 358214 f55 1"/>
                <a:gd name="f64" fmla="*/ 1244289 f56 1"/>
                <a:gd name="f65" fmla="*/ 2 f55 1"/>
                <a:gd name="f66" fmla="*/ 2120694 f56 1"/>
                <a:gd name="f67" fmla="*/ 358217 f55 1"/>
                <a:gd name="f68" fmla="*/ 2488574 f56 1"/>
                <a:gd name="f69" fmla="*/ 1234624 f55 1"/>
                <a:gd name="f70" fmla="*/ 2120692 f56 1"/>
                <a:gd name="f71" fmla="*/ 2111030 f55 1"/>
                <a:gd name="f72" fmla="*/ 1244286 f56 1"/>
                <a:gd name="f73" fmla="*/ 2469243 f55 1"/>
                <a:gd name="f74" fmla="*/ 367880 f56 1"/>
                <a:gd name="f75" fmla="*/ 2111029 f55 1"/>
                <a:gd name="f76" fmla="*/ f8 f56 1"/>
                <a:gd name="f77" fmla="*/ 1234623 f55 1"/>
                <a:gd name="f78" fmla="*/ f57 1 f2"/>
                <a:gd name="f79" fmla="*/ f60 1 2488574"/>
                <a:gd name="f80" fmla="*/ f61 1 2469238"/>
                <a:gd name="f81" fmla="*/ f62 1 2488574"/>
                <a:gd name="f82" fmla="*/ f63 1 2469238"/>
                <a:gd name="f83" fmla="*/ f64 1 2488574"/>
                <a:gd name="f84" fmla="*/ f65 1 2469238"/>
                <a:gd name="f85" fmla="*/ f66 1 2488574"/>
                <a:gd name="f86" fmla="*/ f67 1 2469238"/>
                <a:gd name="f87" fmla="*/ f68 1 2488574"/>
                <a:gd name="f88" fmla="*/ f69 1 2469238"/>
                <a:gd name="f89" fmla="*/ f70 1 2488574"/>
                <a:gd name="f90" fmla="*/ f71 1 2469238"/>
                <a:gd name="f91" fmla="*/ f72 1 2488574"/>
                <a:gd name="f92" fmla="*/ f73 1 2469238"/>
                <a:gd name="f93" fmla="*/ f74 1 2488574"/>
                <a:gd name="f94" fmla="*/ f75 1 2469238"/>
                <a:gd name="f95" fmla="*/ f76 1 2488574"/>
                <a:gd name="f96" fmla="*/ f77 1 2469238"/>
                <a:gd name="f97" fmla="*/ f5 1 f58"/>
                <a:gd name="f98" fmla="*/ f6 1 f58"/>
                <a:gd name="f99" fmla="*/ f5 1 f59"/>
                <a:gd name="f100" fmla="*/ f7 1 f59"/>
                <a:gd name="f101" fmla="+- f78 0 f1"/>
                <a:gd name="f102" fmla="*/ f79 1 f58"/>
                <a:gd name="f103" fmla="*/ f80 1 f59"/>
                <a:gd name="f104" fmla="*/ f81 1 f58"/>
                <a:gd name="f105" fmla="*/ f82 1 f59"/>
                <a:gd name="f106" fmla="*/ f83 1 f58"/>
                <a:gd name="f107" fmla="*/ f84 1 f59"/>
                <a:gd name="f108" fmla="*/ f85 1 f58"/>
                <a:gd name="f109" fmla="*/ f86 1 f59"/>
                <a:gd name="f110" fmla="*/ f87 1 f58"/>
                <a:gd name="f111" fmla="*/ f88 1 f59"/>
                <a:gd name="f112" fmla="*/ f89 1 f58"/>
                <a:gd name="f113" fmla="*/ f90 1 f59"/>
                <a:gd name="f114" fmla="*/ f91 1 f58"/>
                <a:gd name="f115" fmla="*/ f92 1 f59"/>
                <a:gd name="f116" fmla="*/ f93 1 f58"/>
                <a:gd name="f117" fmla="*/ f94 1 f59"/>
                <a:gd name="f118" fmla="*/ f95 1 f58"/>
                <a:gd name="f119" fmla="*/ f96 1 f59"/>
                <a:gd name="f120" fmla="*/ f97 f53 1"/>
                <a:gd name="f121" fmla="*/ f98 f53 1"/>
                <a:gd name="f122" fmla="*/ f100 f54 1"/>
                <a:gd name="f123" fmla="*/ f99 f54 1"/>
                <a:gd name="f124" fmla="*/ f102 f53 1"/>
                <a:gd name="f125" fmla="*/ f103 f54 1"/>
                <a:gd name="f126" fmla="*/ f104 f53 1"/>
                <a:gd name="f127" fmla="*/ f105 f54 1"/>
                <a:gd name="f128" fmla="*/ f106 f53 1"/>
                <a:gd name="f129" fmla="*/ f107 f54 1"/>
                <a:gd name="f130" fmla="*/ f108 f53 1"/>
                <a:gd name="f131" fmla="*/ f109 f54 1"/>
                <a:gd name="f132" fmla="*/ f110 f53 1"/>
                <a:gd name="f133" fmla="*/ f111 f54 1"/>
                <a:gd name="f134" fmla="*/ f112 f53 1"/>
                <a:gd name="f135" fmla="*/ f113 f54 1"/>
                <a:gd name="f136" fmla="*/ f114 f53 1"/>
                <a:gd name="f137" fmla="*/ f115 f54 1"/>
                <a:gd name="f138" fmla="*/ f116 f53 1"/>
                <a:gd name="f139" fmla="*/ f117 f54 1"/>
                <a:gd name="f140" fmla="*/ f118 f53 1"/>
                <a:gd name="f141" fmla="*/ f119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24" y="f125"/>
                </a:cxn>
                <a:cxn ang="f101">
                  <a:pos x="f126" y="f127"/>
                </a:cxn>
                <a:cxn ang="f101">
                  <a:pos x="f128" y="f129"/>
                </a:cxn>
                <a:cxn ang="f101">
                  <a:pos x="f130" y="f131"/>
                </a:cxn>
                <a:cxn ang="f101">
                  <a:pos x="f132" y="f133"/>
                </a:cxn>
                <a:cxn ang="f101">
                  <a:pos x="f134" y="f135"/>
                </a:cxn>
                <a:cxn ang="f101">
                  <a:pos x="f136" y="f137"/>
                </a:cxn>
                <a:cxn ang="f101">
                  <a:pos x="f138" y="f139"/>
                </a:cxn>
                <a:cxn ang="f101">
                  <a:pos x="f140" y="f141"/>
                </a:cxn>
                <a:cxn ang="f101">
                  <a:pos x="f124" y="f125"/>
                </a:cxn>
              </a:cxnLst>
              <a:rect l="f120" t="f123" r="f121" b="f122"/>
              <a:pathLst>
                <a:path w="2488574" h="2469238">
                  <a:moveTo>
                    <a:pt x="f5" y="f9"/>
                  </a:moveTo>
                  <a:cubicBezTo>
                    <a:pt x="f5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0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30"/>
                  </a:cubicBezTo>
                  <a:cubicBezTo>
                    <a:pt x="f6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39"/>
                  </a:cubicBezTo>
                  <a:cubicBezTo>
                    <a:pt x="f41" y="f39"/>
                    <a:pt x="f42" y="f43"/>
                    <a:pt x="f44" y="f45"/>
                  </a:cubicBezTo>
                  <a:cubicBezTo>
                    <a:pt x="f46" y="f47"/>
                    <a:pt x="f8" y="f48"/>
                    <a:pt x="f8" y="f49"/>
                  </a:cubicBezTo>
                  <a:cubicBezTo>
                    <a:pt x="f8" y="f50"/>
                    <a:pt x="f5" y="f51"/>
                    <a:pt x="f5" y="f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9046">
              <a:solidFill>
                <a:schemeClr val="accent1">
                  <a:lumMod val="75000"/>
                </a:schemeClr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T prst="angle"/>
              <a:bevelB/>
            </a:sp3d>
          </p:spPr>
          <p:txBody>
            <a:bodyPr vert="horz" wrap="square" lIns="382219" tIns="379393" rIns="382219" bIns="379393" anchor="ctr" anchorCtr="1" compatLnSpc="1"/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Всего</a:t>
              </a: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1" dirty="0">
                  <a:solidFill>
                    <a:srgbClr val="FFFFFF"/>
                  </a:solidFill>
                  <a:latin typeface="Georgia"/>
                </a:rPr>
                <a:t>5 653,9</a:t>
              </a:r>
              <a:endParaRPr lang="ru-RU" sz="2800" b="1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endParaRP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млн. руб.</a:t>
              </a:r>
            </a:p>
          </p:txBody>
        </p:sp>
        <p:sp>
          <p:nvSpPr>
            <p:cNvPr id="4" name="Полилиния 3"/>
            <p:cNvSpPr/>
            <p:nvPr/>
          </p:nvSpPr>
          <p:spPr>
            <a:xfrm rot="10518508">
              <a:off x="1371394" y="4809358"/>
              <a:ext cx="2085892" cy="650623"/>
            </a:xfrm>
            <a:custGeom>
              <a:avLst>
                <a:gd name="f0" fmla="val 3369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57854" y="4293096"/>
              <a:ext cx="2304256" cy="19922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0352"/>
                <a:gd name="f7" fmla="val 2109744"/>
                <a:gd name="f8" fmla="val 210974"/>
                <a:gd name="f9" fmla="val 155020"/>
                <a:gd name="f10" fmla="val 22228"/>
                <a:gd name="f11" fmla="val 101358"/>
                <a:gd name="f12" fmla="val 61793"/>
                <a:gd name="f13" fmla="val 2229378"/>
                <a:gd name="f14" fmla="val 2285332"/>
                <a:gd name="f15" fmla="val 2338994"/>
                <a:gd name="f16" fmla="val 2378559"/>
                <a:gd name="f17" fmla="val 2418124"/>
                <a:gd name="f18" fmla="val 1898770"/>
                <a:gd name="f19" fmla="val 1954724"/>
                <a:gd name="f20" fmla="val 2008386"/>
                <a:gd name="f21" fmla="val 2047951"/>
                <a:gd name="f22" fmla="val 2087516"/>
                <a:gd name="f23" fmla="+- 0 0 -90"/>
                <a:gd name="f24" fmla="*/ f3 1 2440352"/>
                <a:gd name="f25" fmla="*/ f4 1 2109744"/>
                <a:gd name="f26" fmla="+- f7 0 f5"/>
                <a:gd name="f27" fmla="+- f6 0 f5"/>
                <a:gd name="f28" fmla="*/ f23 f0 1"/>
                <a:gd name="f29" fmla="*/ f27 1 2440352"/>
                <a:gd name="f30" fmla="*/ f26 1 2109744"/>
                <a:gd name="f31" fmla="*/ 0 f27 1"/>
                <a:gd name="f32" fmla="*/ 210974 f26 1"/>
                <a:gd name="f33" fmla="*/ 61793 f27 1"/>
                <a:gd name="f34" fmla="*/ 61793 f26 1"/>
                <a:gd name="f35" fmla="*/ 210974 f27 1"/>
                <a:gd name="f36" fmla="*/ 0 f26 1"/>
                <a:gd name="f37" fmla="*/ 2229378 f27 1"/>
                <a:gd name="f38" fmla="*/ 2378559 f27 1"/>
                <a:gd name="f39" fmla="*/ 2440352 f27 1"/>
                <a:gd name="f40" fmla="*/ 1898770 f26 1"/>
                <a:gd name="f41" fmla="*/ 2047951 f26 1"/>
                <a:gd name="f42" fmla="*/ 2109744 f26 1"/>
                <a:gd name="f43" fmla="*/ f28 1 f2"/>
                <a:gd name="f44" fmla="*/ f31 1 2440352"/>
                <a:gd name="f45" fmla="*/ f32 1 2109744"/>
                <a:gd name="f46" fmla="*/ f33 1 2440352"/>
                <a:gd name="f47" fmla="*/ f34 1 2109744"/>
                <a:gd name="f48" fmla="*/ f35 1 2440352"/>
                <a:gd name="f49" fmla="*/ f36 1 2109744"/>
                <a:gd name="f50" fmla="*/ f37 1 2440352"/>
                <a:gd name="f51" fmla="*/ f38 1 2440352"/>
                <a:gd name="f52" fmla="*/ f39 1 2440352"/>
                <a:gd name="f53" fmla="*/ f40 1 2109744"/>
                <a:gd name="f54" fmla="*/ f41 1 2109744"/>
                <a:gd name="f55" fmla="*/ f42 1 2109744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40352" h="2109744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96085" tIns="96085" rIns="96085" bIns="96085" anchor="ctr" anchorCtr="1" compatLnSpc="1"/>
            <a:lstStyle/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Инфраструктурные</a:t>
              </a: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 программы –</a:t>
              </a:r>
            </a:p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842,1</a:t>
              </a: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 </a:t>
              </a: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млн. руб.</a:t>
              </a:r>
            </a:p>
          </p:txBody>
        </p:sp>
        <p:sp>
          <p:nvSpPr>
            <p:cNvPr id="6" name="Полилиния 5"/>
            <p:cNvSpPr/>
            <p:nvPr/>
          </p:nvSpPr>
          <p:spPr>
            <a:xfrm rot="12859132">
              <a:off x="1657550" y="3450802"/>
              <a:ext cx="2066306" cy="650623"/>
            </a:xfrm>
            <a:custGeom>
              <a:avLst>
                <a:gd name="f0" fmla="val 340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501870" y="2276872"/>
              <a:ext cx="2349377" cy="18245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9377"/>
                <a:gd name="f7" fmla="val 1824542"/>
                <a:gd name="f8" fmla="val 182454"/>
                <a:gd name="f9" fmla="val 134064"/>
                <a:gd name="f10" fmla="val 19223"/>
                <a:gd name="f11" fmla="val 87656"/>
                <a:gd name="f12" fmla="val 53440"/>
                <a:gd name="f13" fmla="val 87657"/>
                <a:gd name="f14" fmla="val 134065"/>
                <a:gd name="f15" fmla="val 1"/>
                <a:gd name="f16" fmla="val 182455"/>
                <a:gd name="f17" fmla="val 2166923"/>
                <a:gd name="f18" fmla="val 2215313"/>
                <a:gd name="f19" fmla="val 2261721"/>
                <a:gd name="f20" fmla="val 2295937"/>
                <a:gd name="f21" fmla="val 2330154"/>
                <a:gd name="f22" fmla="val 2349376"/>
                <a:gd name="f23" fmla="val 668999"/>
                <a:gd name="f24" fmla="val 1155544"/>
                <a:gd name="f25" fmla="val 1642088"/>
                <a:gd name="f26" fmla="val 1690478"/>
                <a:gd name="f27" fmla="val 1736886"/>
                <a:gd name="f28" fmla="val 1771102"/>
                <a:gd name="f29" fmla="val 2261720"/>
                <a:gd name="f30" fmla="val 1805319"/>
                <a:gd name="f31" fmla="val 2215312"/>
                <a:gd name="f32" fmla="val 2166922"/>
                <a:gd name="f33" fmla="val 1736885"/>
                <a:gd name="f34" fmla="val 1690477"/>
                <a:gd name="f35" fmla="val 1642087"/>
                <a:gd name="f36" fmla="val 1155543"/>
                <a:gd name="f37" fmla="val 668998"/>
                <a:gd name="f38" fmla="+- 0 0 -90"/>
                <a:gd name="f39" fmla="*/ f3 1 2349377"/>
                <a:gd name="f40" fmla="*/ f4 1 1824542"/>
                <a:gd name="f41" fmla="+- f7 0 f5"/>
                <a:gd name="f42" fmla="+- f6 0 f5"/>
                <a:gd name="f43" fmla="*/ f38 f0 1"/>
                <a:gd name="f44" fmla="*/ f42 1 2349377"/>
                <a:gd name="f45" fmla="*/ f41 1 1824542"/>
                <a:gd name="f46" fmla="*/ 0 f42 1"/>
                <a:gd name="f47" fmla="*/ 182454 f41 1"/>
                <a:gd name="f48" fmla="*/ 53440 f42 1"/>
                <a:gd name="f49" fmla="*/ 53440 f41 1"/>
                <a:gd name="f50" fmla="*/ 182455 f42 1"/>
                <a:gd name="f51" fmla="*/ 1 f41 1"/>
                <a:gd name="f52" fmla="*/ 2166923 f42 1"/>
                <a:gd name="f53" fmla="*/ 0 f41 1"/>
                <a:gd name="f54" fmla="*/ 2295937 f42 1"/>
                <a:gd name="f55" fmla="*/ 2349376 f42 1"/>
                <a:gd name="f56" fmla="*/ 182455 f41 1"/>
                <a:gd name="f57" fmla="*/ 2349377 f42 1"/>
                <a:gd name="f58" fmla="*/ 1642088 f41 1"/>
                <a:gd name="f59" fmla="*/ 1771102 f41 1"/>
                <a:gd name="f60" fmla="*/ 2166922 f42 1"/>
                <a:gd name="f61" fmla="*/ 1824542 f41 1"/>
                <a:gd name="f62" fmla="*/ 182454 f42 1"/>
                <a:gd name="f63" fmla="*/ 1 f42 1"/>
                <a:gd name="f64" fmla="*/ 1642087 f41 1"/>
                <a:gd name="f65" fmla="*/ f43 1 f2"/>
                <a:gd name="f66" fmla="*/ f46 1 2349377"/>
                <a:gd name="f67" fmla="*/ f47 1 1824542"/>
                <a:gd name="f68" fmla="*/ f48 1 2349377"/>
                <a:gd name="f69" fmla="*/ f49 1 1824542"/>
                <a:gd name="f70" fmla="*/ f50 1 2349377"/>
                <a:gd name="f71" fmla="*/ f51 1 1824542"/>
                <a:gd name="f72" fmla="*/ f52 1 2349377"/>
                <a:gd name="f73" fmla="*/ f53 1 1824542"/>
                <a:gd name="f74" fmla="*/ f54 1 2349377"/>
                <a:gd name="f75" fmla="*/ f55 1 2349377"/>
                <a:gd name="f76" fmla="*/ f56 1 1824542"/>
                <a:gd name="f77" fmla="*/ f57 1 2349377"/>
                <a:gd name="f78" fmla="*/ f58 1 1824542"/>
                <a:gd name="f79" fmla="*/ f59 1 1824542"/>
                <a:gd name="f80" fmla="*/ f60 1 2349377"/>
                <a:gd name="f81" fmla="*/ f61 1 1824542"/>
                <a:gd name="f82" fmla="*/ f62 1 2349377"/>
                <a:gd name="f83" fmla="*/ f63 1 2349377"/>
                <a:gd name="f84" fmla="*/ f64 1 1824542"/>
                <a:gd name="f85" fmla="*/ f5 1 f44"/>
                <a:gd name="f86" fmla="*/ f6 1 f44"/>
                <a:gd name="f87" fmla="*/ f5 1 f45"/>
                <a:gd name="f88" fmla="*/ f7 1 f45"/>
                <a:gd name="f89" fmla="+- f65 0 f1"/>
                <a:gd name="f90" fmla="*/ f66 1 f44"/>
                <a:gd name="f91" fmla="*/ f67 1 f45"/>
                <a:gd name="f92" fmla="*/ f68 1 f44"/>
                <a:gd name="f93" fmla="*/ f69 1 f45"/>
                <a:gd name="f94" fmla="*/ f70 1 f44"/>
                <a:gd name="f95" fmla="*/ f71 1 f45"/>
                <a:gd name="f96" fmla="*/ f72 1 f44"/>
                <a:gd name="f97" fmla="*/ f73 1 f45"/>
                <a:gd name="f98" fmla="*/ f74 1 f44"/>
                <a:gd name="f99" fmla="*/ f75 1 f44"/>
                <a:gd name="f100" fmla="*/ f76 1 f45"/>
                <a:gd name="f101" fmla="*/ f77 1 f44"/>
                <a:gd name="f102" fmla="*/ f78 1 f45"/>
                <a:gd name="f103" fmla="*/ f79 1 f45"/>
                <a:gd name="f104" fmla="*/ f80 1 f44"/>
                <a:gd name="f105" fmla="*/ f81 1 f45"/>
                <a:gd name="f106" fmla="*/ f82 1 f44"/>
                <a:gd name="f107" fmla="*/ f83 1 f44"/>
                <a:gd name="f108" fmla="*/ f84 1 f45"/>
                <a:gd name="f109" fmla="*/ f85 f39 1"/>
                <a:gd name="f110" fmla="*/ f86 f39 1"/>
                <a:gd name="f111" fmla="*/ f88 f40 1"/>
                <a:gd name="f112" fmla="*/ f87 f40 1"/>
                <a:gd name="f113" fmla="*/ f90 f39 1"/>
                <a:gd name="f114" fmla="*/ f91 f40 1"/>
                <a:gd name="f115" fmla="*/ f92 f39 1"/>
                <a:gd name="f116" fmla="*/ f93 f40 1"/>
                <a:gd name="f117" fmla="*/ f94 f39 1"/>
                <a:gd name="f118" fmla="*/ f95 f40 1"/>
                <a:gd name="f119" fmla="*/ f96 f39 1"/>
                <a:gd name="f120" fmla="*/ f97 f40 1"/>
                <a:gd name="f121" fmla="*/ f98 f39 1"/>
                <a:gd name="f122" fmla="*/ f99 f39 1"/>
                <a:gd name="f123" fmla="*/ f100 f40 1"/>
                <a:gd name="f124" fmla="*/ f101 f39 1"/>
                <a:gd name="f125" fmla="*/ f102 f40 1"/>
                <a:gd name="f126" fmla="*/ f103 f40 1"/>
                <a:gd name="f127" fmla="*/ f104 f39 1"/>
                <a:gd name="f128" fmla="*/ f105 f40 1"/>
                <a:gd name="f129" fmla="*/ f106 f39 1"/>
                <a:gd name="f130" fmla="*/ f107 f39 1"/>
                <a:gd name="f131" fmla="*/ f108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13" y="f114"/>
                </a:cxn>
                <a:cxn ang="f89">
                  <a:pos x="f115" y="f116"/>
                </a:cxn>
                <a:cxn ang="f89">
                  <a:pos x="f117" y="f118"/>
                </a:cxn>
                <a:cxn ang="f89">
                  <a:pos x="f119" y="f120"/>
                </a:cxn>
                <a:cxn ang="f89">
                  <a:pos x="f121" y="f116"/>
                </a:cxn>
                <a:cxn ang="f89">
                  <a:pos x="f122" y="f123"/>
                </a:cxn>
                <a:cxn ang="f89">
                  <a:pos x="f124" y="f125"/>
                </a:cxn>
                <a:cxn ang="f89">
                  <a:pos x="f121" y="f126"/>
                </a:cxn>
                <a:cxn ang="f89">
                  <a:pos x="f127" y="f128"/>
                </a:cxn>
                <a:cxn ang="f89">
                  <a:pos x="f129" y="f128"/>
                </a:cxn>
                <a:cxn ang="f89">
                  <a:pos x="f115" y="f126"/>
                </a:cxn>
                <a:cxn ang="f89">
                  <a:pos x="f130" y="f131"/>
                </a:cxn>
                <a:cxn ang="f89">
                  <a:pos x="f113" y="f114"/>
                </a:cxn>
              </a:cxnLst>
              <a:rect l="f109" t="f112" r="f110" b="f111"/>
              <a:pathLst>
                <a:path w="2349377" h="182454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31" y="f7"/>
                    <a:pt x="f32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3"/>
                    <a:pt x="f15" y="f34"/>
                    <a:pt x="f15" y="f35"/>
                  </a:cubicBezTo>
                  <a:cubicBezTo>
                    <a:pt x="f15" y="f36"/>
                    <a:pt x="f5" y="f37"/>
                    <a:pt x="f5" y="f8"/>
                  </a:cubicBez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Социальные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 </a:t>
              </a:r>
              <a:r>
                <a:rPr lang="ru-RU" sz="1800" b="0" i="0" u="none" strike="noStrike" kern="1200" cap="none" spc="0" baseline="0" dirty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программы –      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1" i="0" u="none" strike="noStrike" kern="1200" cap="none" spc="0" baseline="0" dirty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4 660,3 млн. руб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 rot="14918893">
              <a:off x="2752176" y="2655895"/>
              <a:ext cx="1846502" cy="650623"/>
            </a:xfrm>
            <a:custGeom>
              <a:avLst>
                <a:gd name="f0" fmla="val 3805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 prst="angle"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950142" y="1196752"/>
              <a:ext cx="2088232" cy="1528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858"/>
                <a:gd name="f7" fmla="val 1528039"/>
                <a:gd name="f8" fmla="val 152804"/>
                <a:gd name="f9" fmla="val 112278"/>
                <a:gd name="f10" fmla="val 16099"/>
                <a:gd name="f11" fmla="val 73412"/>
                <a:gd name="f12" fmla="val 44755"/>
                <a:gd name="f13" fmla="val 73411"/>
                <a:gd name="f14" fmla="val 1821054"/>
                <a:gd name="f15" fmla="val 1861580"/>
                <a:gd name="f16" fmla="val 1900446"/>
                <a:gd name="f17" fmla="val 1929103"/>
                <a:gd name="f18" fmla="val 1957759"/>
                <a:gd name="f19" fmla="val 1375235"/>
                <a:gd name="f20" fmla="val 1415761"/>
                <a:gd name="f21" fmla="val 1454627"/>
                <a:gd name="f22" fmla="val 1483284"/>
                <a:gd name="f23" fmla="val 1900447"/>
                <a:gd name="f24" fmla="val 1511940"/>
                <a:gd name="f25" fmla="val 1454628"/>
                <a:gd name="f26" fmla="+- 0 0 -90"/>
                <a:gd name="f27" fmla="*/ f3 1 1973858"/>
                <a:gd name="f28" fmla="*/ f4 1 1528039"/>
                <a:gd name="f29" fmla="+- f7 0 f5"/>
                <a:gd name="f30" fmla="+- f6 0 f5"/>
                <a:gd name="f31" fmla="*/ f26 f0 1"/>
                <a:gd name="f32" fmla="*/ f30 1 1973858"/>
                <a:gd name="f33" fmla="*/ f29 1 1528039"/>
                <a:gd name="f34" fmla="*/ 0 f30 1"/>
                <a:gd name="f35" fmla="*/ 152804 f29 1"/>
                <a:gd name="f36" fmla="*/ 44755 f30 1"/>
                <a:gd name="f37" fmla="*/ 44755 f29 1"/>
                <a:gd name="f38" fmla="*/ 152804 f30 1"/>
                <a:gd name="f39" fmla="*/ 0 f29 1"/>
                <a:gd name="f40" fmla="*/ 1821054 f30 1"/>
                <a:gd name="f41" fmla="*/ 1929103 f30 1"/>
                <a:gd name="f42" fmla="*/ 1973858 f30 1"/>
                <a:gd name="f43" fmla="*/ 1375235 f29 1"/>
                <a:gd name="f44" fmla="*/ 1483284 f29 1"/>
                <a:gd name="f45" fmla="*/ 1528039 f29 1"/>
                <a:gd name="f46" fmla="*/ f31 1 f2"/>
                <a:gd name="f47" fmla="*/ f34 1 1973858"/>
                <a:gd name="f48" fmla="*/ f35 1 1528039"/>
                <a:gd name="f49" fmla="*/ f36 1 1973858"/>
                <a:gd name="f50" fmla="*/ f37 1 1528039"/>
                <a:gd name="f51" fmla="*/ f38 1 1973858"/>
                <a:gd name="f52" fmla="*/ f39 1 1528039"/>
                <a:gd name="f53" fmla="*/ f40 1 1973858"/>
                <a:gd name="f54" fmla="*/ f41 1 1973858"/>
                <a:gd name="f55" fmla="*/ f42 1 1973858"/>
                <a:gd name="f56" fmla="*/ f43 1 1528039"/>
                <a:gd name="f57" fmla="*/ f44 1 1528039"/>
                <a:gd name="f58" fmla="*/ f45 1 1528039"/>
                <a:gd name="f59" fmla="*/ f5 1 f32"/>
                <a:gd name="f60" fmla="*/ f6 1 f32"/>
                <a:gd name="f61" fmla="*/ f5 1 f33"/>
                <a:gd name="f62" fmla="*/ f7 1 f33"/>
                <a:gd name="f63" fmla="+- f46 0 f1"/>
                <a:gd name="f64" fmla="*/ f47 1 f32"/>
                <a:gd name="f65" fmla="*/ f48 1 f33"/>
                <a:gd name="f66" fmla="*/ f49 1 f32"/>
                <a:gd name="f67" fmla="*/ f50 1 f33"/>
                <a:gd name="f68" fmla="*/ f51 1 f32"/>
                <a:gd name="f69" fmla="*/ f52 1 f33"/>
                <a:gd name="f70" fmla="*/ f53 1 f32"/>
                <a:gd name="f71" fmla="*/ f54 1 f32"/>
                <a:gd name="f72" fmla="*/ f55 1 f32"/>
                <a:gd name="f73" fmla="*/ f56 1 f33"/>
                <a:gd name="f74" fmla="*/ f57 1 f33"/>
                <a:gd name="f75" fmla="*/ f58 1 f33"/>
                <a:gd name="f76" fmla="*/ f59 f27 1"/>
                <a:gd name="f77" fmla="*/ f60 f27 1"/>
                <a:gd name="f78" fmla="*/ f62 f28 1"/>
                <a:gd name="f79" fmla="*/ f61 f28 1"/>
                <a:gd name="f80" fmla="*/ f64 f27 1"/>
                <a:gd name="f81" fmla="*/ f65 f28 1"/>
                <a:gd name="f82" fmla="*/ f66 f27 1"/>
                <a:gd name="f83" fmla="*/ f67 f28 1"/>
                <a:gd name="f84" fmla="*/ f68 f27 1"/>
                <a:gd name="f85" fmla="*/ f69 f28 1"/>
                <a:gd name="f86" fmla="*/ f70 f27 1"/>
                <a:gd name="f87" fmla="*/ f71 f27 1"/>
                <a:gd name="f88" fmla="*/ f72 f27 1"/>
                <a:gd name="f89" fmla="*/ f73 f28 1"/>
                <a:gd name="f90" fmla="*/ f74 f28 1"/>
                <a:gd name="f91" fmla="*/ f7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0" y="f81"/>
                </a:cxn>
                <a:cxn ang="f63">
                  <a:pos x="f82" y="f83"/>
                </a:cxn>
                <a:cxn ang="f63">
                  <a:pos x="f84" y="f85"/>
                </a:cxn>
                <a:cxn ang="f63">
                  <a:pos x="f86" y="f85"/>
                </a:cxn>
                <a:cxn ang="f63">
                  <a:pos x="f87" y="f83"/>
                </a:cxn>
                <a:cxn ang="f63">
                  <a:pos x="f88" y="f81"/>
                </a:cxn>
                <a:cxn ang="f63">
                  <a:pos x="f88" y="f89"/>
                </a:cxn>
                <a:cxn ang="f63">
                  <a:pos x="f87" y="f90"/>
                </a:cxn>
                <a:cxn ang="f63">
                  <a:pos x="f86" y="f91"/>
                </a:cxn>
                <a:cxn ang="f63">
                  <a:pos x="f84" y="f91"/>
                </a:cxn>
                <a:cxn ang="f63">
                  <a:pos x="f82" y="f90"/>
                </a:cxn>
                <a:cxn ang="f63">
                  <a:pos x="f80" y="f89"/>
                </a:cxn>
                <a:cxn ang="f63">
                  <a:pos x="f80" y="f81"/>
                </a:cxn>
              </a:cxnLst>
              <a:rect l="f76" t="f79" r="f77" b="f78"/>
              <a:pathLst>
                <a:path w="1973858" h="1528039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1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5"/>
                    <a:pt x="f5" y="f20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79040" tIns="79040" rIns="79040" bIns="7904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Финансы –</a:t>
              </a:r>
              <a:r>
                <a:rPr lang="ru-RU" sz="1800" b="1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 </a:t>
              </a:r>
              <a:r>
                <a:rPr lang="ru-RU" kern="0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22,4</a:t>
              </a:r>
              <a:r>
                <a:rPr lang="ru-RU" sz="1800" b="1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 млн. руб.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 rot="17393658">
              <a:off x="4345974" y="2631283"/>
              <a:ext cx="1854988" cy="650623"/>
            </a:xfrm>
            <a:custGeom>
              <a:avLst>
                <a:gd name="f0" fmla="val 3788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110382" y="1268760"/>
              <a:ext cx="2232248" cy="13681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5382"/>
                <a:gd name="f7" fmla="val 1168536"/>
                <a:gd name="f8" fmla="val 116854"/>
                <a:gd name="f9" fmla="val 85862"/>
                <a:gd name="f10" fmla="val 12311"/>
                <a:gd name="f11" fmla="val 56140"/>
                <a:gd name="f12" fmla="val 34226"/>
                <a:gd name="f13" fmla="val 12312"/>
                <a:gd name="f14" fmla="val 85863"/>
                <a:gd name="f15" fmla="val 2228528"/>
                <a:gd name="f16" fmla="val 2259520"/>
                <a:gd name="f17" fmla="val 2289242"/>
                <a:gd name="f18" fmla="val 2311156"/>
                <a:gd name="f19" fmla="val 2333070"/>
                <a:gd name="f20" fmla="val 1051682"/>
                <a:gd name="f21" fmla="val 1082674"/>
                <a:gd name="f22" fmla="val 2333071"/>
                <a:gd name="f23" fmla="val 1112396"/>
                <a:gd name="f24" fmla="val 1134310"/>
                <a:gd name="f25" fmla="val 1156224"/>
                <a:gd name="f26" fmla="val 2259519"/>
                <a:gd name="f27" fmla="val 1156225"/>
                <a:gd name="f28" fmla="val 1082673"/>
                <a:gd name="f29" fmla="+- 0 0 -90"/>
                <a:gd name="f30" fmla="*/ f3 1 2345382"/>
                <a:gd name="f31" fmla="*/ f4 1 1168536"/>
                <a:gd name="f32" fmla="+- f7 0 f5"/>
                <a:gd name="f33" fmla="+- f6 0 f5"/>
                <a:gd name="f34" fmla="*/ f29 f0 1"/>
                <a:gd name="f35" fmla="*/ f33 1 2345382"/>
                <a:gd name="f36" fmla="*/ f32 1 1168536"/>
                <a:gd name="f37" fmla="*/ 0 f33 1"/>
                <a:gd name="f38" fmla="*/ 116854 f32 1"/>
                <a:gd name="f39" fmla="*/ 34226 f33 1"/>
                <a:gd name="f40" fmla="*/ 34226 f32 1"/>
                <a:gd name="f41" fmla="*/ 116854 f33 1"/>
                <a:gd name="f42" fmla="*/ 0 f32 1"/>
                <a:gd name="f43" fmla="*/ 2228528 f33 1"/>
                <a:gd name="f44" fmla="*/ 2311156 f33 1"/>
                <a:gd name="f45" fmla="*/ 2345382 f33 1"/>
                <a:gd name="f46" fmla="*/ 1051682 f32 1"/>
                <a:gd name="f47" fmla="*/ 1134310 f32 1"/>
                <a:gd name="f48" fmla="*/ 1168536 f32 1"/>
                <a:gd name="f49" fmla="*/ f34 1 f2"/>
                <a:gd name="f50" fmla="*/ f37 1 2345382"/>
                <a:gd name="f51" fmla="*/ f38 1 1168536"/>
                <a:gd name="f52" fmla="*/ f39 1 2345382"/>
                <a:gd name="f53" fmla="*/ f40 1 1168536"/>
                <a:gd name="f54" fmla="*/ f41 1 2345382"/>
                <a:gd name="f55" fmla="*/ f42 1 1168536"/>
                <a:gd name="f56" fmla="*/ f43 1 2345382"/>
                <a:gd name="f57" fmla="*/ f44 1 2345382"/>
                <a:gd name="f58" fmla="*/ f45 1 2345382"/>
                <a:gd name="f59" fmla="*/ f46 1 1168536"/>
                <a:gd name="f60" fmla="*/ f47 1 1168536"/>
                <a:gd name="f61" fmla="*/ f48 1 1168536"/>
                <a:gd name="f62" fmla="*/ f5 1 f35"/>
                <a:gd name="f63" fmla="*/ f6 1 f35"/>
                <a:gd name="f64" fmla="*/ f5 1 f36"/>
                <a:gd name="f65" fmla="*/ f7 1 f36"/>
                <a:gd name="f66" fmla="+- f49 0 f1"/>
                <a:gd name="f67" fmla="*/ f50 1 f35"/>
                <a:gd name="f68" fmla="*/ f51 1 f36"/>
                <a:gd name="f69" fmla="*/ f52 1 f35"/>
                <a:gd name="f70" fmla="*/ f53 1 f36"/>
                <a:gd name="f71" fmla="*/ f54 1 f35"/>
                <a:gd name="f72" fmla="*/ f55 1 f36"/>
                <a:gd name="f73" fmla="*/ f56 1 f35"/>
                <a:gd name="f74" fmla="*/ f57 1 f35"/>
                <a:gd name="f75" fmla="*/ f58 1 f35"/>
                <a:gd name="f76" fmla="*/ f59 1 f36"/>
                <a:gd name="f77" fmla="*/ f60 1 f36"/>
                <a:gd name="f78" fmla="*/ f61 1 f36"/>
                <a:gd name="f79" fmla="*/ f62 f30 1"/>
                <a:gd name="f80" fmla="*/ f63 f30 1"/>
                <a:gd name="f81" fmla="*/ f65 f31 1"/>
                <a:gd name="f82" fmla="*/ f64 f31 1"/>
                <a:gd name="f83" fmla="*/ f67 f30 1"/>
                <a:gd name="f84" fmla="*/ f68 f31 1"/>
                <a:gd name="f85" fmla="*/ f69 f30 1"/>
                <a:gd name="f86" fmla="*/ f70 f31 1"/>
                <a:gd name="f87" fmla="*/ f71 f30 1"/>
                <a:gd name="f88" fmla="*/ f72 f31 1"/>
                <a:gd name="f89" fmla="*/ f73 f30 1"/>
                <a:gd name="f90" fmla="*/ f74 f30 1"/>
                <a:gd name="f91" fmla="*/ f75 f30 1"/>
                <a:gd name="f92" fmla="*/ f76 f31 1"/>
                <a:gd name="f93" fmla="*/ f77 f31 1"/>
                <a:gd name="f94" fmla="*/ f78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83" y="f84"/>
                </a:cxn>
                <a:cxn ang="f66">
                  <a:pos x="f85" y="f86"/>
                </a:cxn>
                <a:cxn ang="f66">
                  <a:pos x="f87" y="f88"/>
                </a:cxn>
                <a:cxn ang="f66">
                  <a:pos x="f89" y="f88"/>
                </a:cxn>
                <a:cxn ang="f66">
                  <a:pos x="f90" y="f86"/>
                </a:cxn>
                <a:cxn ang="f66">
                  <a:pos x="f91" y="f84"/>
                </a:cxn>
                <a:cxn ang="f66">
                  <a:pos x="f91" y="f92"/>
                </a:cxn>
                <a:cxn ang="f66">
                  <a:pos x="f90" y="f93"/>
                </a:cxn>
                <a:cxn ang="f66">
                  <a:pos x="f89" y="f94"/>
                </a:cxn>
                <a:cxn ang="f66">
                  <a:pos x="f87" y="f94"/>
                </a:cxn>
                <a:cxn ang="f66">
                  <a:pos x="f85" y="f93"/>
                </a:cxn>
                <a:cxn ang="f66">
                  <a:pos x="f83" y="f92"/>
                </a:cxn>
                <a:cxn ang="f66">
                  <a:pos x="f83" y="f84"/>
                </a:cxn>
              </a:cxnLst>
              <a:rect l="f79" t="f82" r="f80" b="f81"/>
              <a:pathLst>
                <a:path w="2345382" h="1168536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3"/>
                    <a:pt x="f14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1"/>
                    <a:pt x="f6" y="f14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22" y="f23"/>
                    <a:pt x="f18" y="f24"/>
                  </a:cubicBezTo>
                  <a:cubicBezTo>
                    <a:pt x="f17" y="f25"/>
                    <a:pt x="f2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7"/>
                    <a:pt x="f12" y="f24"/>
                  </a:cubicBezTo>
                  <a:cubicBezTo>
                    <a:pt x="f13" y="f23"/>
                    <a:pt x="f5" y="f28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87727" tIns="87727" rIns="87727" bIns="87727" anchor="ctr" anchorCtr="1" compatLnSpc="1"/>
            <a:lstStyle/>
            <a:p>
              <a:pPr algn="ctr" defTabSz="800100">
                <a:lnSpc>
                  <a:spcPct val="90000"/>
                </a:lnSpc>
                <a:spcAft>
                  <a:spcPts val="80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kern="0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Сельское хозяйство и охрана природы – 16,4 млн. руб.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 rot="19688698">
              <a:off x="5476667" y="3537737"/>
              <a:ext cx="1962110" cy="650623"/>
            </a:xfrm>
            <a:custGeom>
              <a:avLst>
                <a:gd name="f0" fmla="val 358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766566" y="2708920"/>
              <a:ext cx="2211485" cy="16021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1484"/>
                <a:gd name="f7" fmla="val 1890227"/>
                <a:gd name="f8" fmla="val 189023"/>
                <a:gd name="f9" fmla="val 138891"/>
                <a:gd name="f10" fmla="val 19915"/>
                <a:gd name="f11" fmla="val 90812"/>
                <a:gd name="f12" fmla="val 55364"/>
                <a:gd name="f13" fmla="val 90813"/>
                <a:gd name="f14" fmla="val 138892"/>
                <a:gd name="f15" fmla="val 1"/>
                <a:gd name="f16" fmla="val 189024"/>
                <a:gd name="f17" fmla="val 2022461"/>
                <a:gd name="f18" fmla="val 2072593"/>
                <a:gd name="f19" fmla="val 2120672"/>
                <a:gd name="f20" fmla="val 2156120"/>
                <a:gd name="f21" fmla="val 2191569"/>
                <a:gd name="f22" fmla="val 2211483"/>
                <a:gd name="f23" fmla="val 693084"/>
                <a:gd name="f24" fmla="val 1197144"/>
                <a:gd name="f25" fmla="val 1701204"/>
                <a:gd name="f26" fmla="val 1751336"/>
                <a:gd name="f27" fmla="val 1799415"/>
                <a:gd name="f28" fmla="val 1834863"/>
                <a:gd name="f29" fmla="val 2120671"/>
                <a:gd name="f30" fmla="val 1870312"/>
                <a:gd name="f31" fmla="val 2022460"/>
                <a:gd name="f32" fmla="val 1799414"/>
                <a:gd name="f33" fmla="val 1751335"/>
                <a:gd name="f34" fmla="val 1701203"/>
                <a:gd name="f35" fmla="val 1197143"/>
                <a:gd name="f36" fmla="val 693083"/>
                <a:gd name="f37" fmla="+- 0 0 -90"/>
                <a:gd name="f38" fmla="*/ f3 1 2211484"/>
                <a:gd name="f39" fmla="*/ f4 1 1890227"/>
                <a:gd name="f40" fmla="+- f7 0 f5"/>
                <a:gd name="f41" fmla="+- f6 0 f5"/>
                <a:gd name="f42" fmla="*/ f37 f0 1"/>
                <a:gd name="f43" fmla="*/ f41 1 2211484"/>
                <a:gd name="f44" fmla="*/ f40 1 1890227"/>
                <a:gd name="f45" fmla="*/ 0 f41 1"/>
                <a:gd name="f46" fmla="*/ 189023 f40 1"/>
                <a:gd name="f47" fmla="*/ 55364 f41 1"/>
                <a:gd name="f48" fmla="*/ 55364 f40 1"/>
                <a:gd name="f49" fmla="*/ 189024 f41 1"/>
                <a:gd name="f50" fmla="*/ 1 f40 1"/>
                <a:gd name="f51" fmla="*/ 2022461 f41 1"/>
                <a:gd name="f52" fmla="*/ 0 f40 1"/>
                <a:gd name="f53" fmla="*/ 2156120 f41 1"/>
                <a:gd name="f54" fmla="*/ 2211483 f41 1"/>
                <a:gd name="f55" fmla="*/ 189024 f40 1"/>
                <a:gd name="f56" fmla="*/ 2211484 f41 1"/>
                <a:gd name="f57" fmla="*/ 1701204 f40 1"/>
                <a:gd name="f58" fmla="*/ 1834863 f40 1"/>
                <a:gd name="f59" fmla="*/ 2022460 f41 1"/>
                <a:gd name="f60" fmla="*/ 1890227 f40 1"/>
                <a:gd name="f61" fmla="*/ 189023 f41 1"/>
                <a:gd name="f62" fmla="*/ 1 f41 1"/>
                <a:gd name="f63" fmla="*/ 1701203 f40 1"/>
                <a:gd name="f64" fmla="*/ f42 1 f2"/>
                <a:gd name="f65" fmla="*/ f45 1 2211484"/>
                <a:gd name="f66" fmla="*/ f46 1 1890227"/>
                <a:gd name="f67" fmla="*/ f47 1 2211484"/>
                <a:gd name="f68" fmla="*/ f48 1 1890227"/>
                <a:gd name="f69" fmla="*/ f49 1 2211484"/>
                <a:gd name="f70" fmla="*/ f50 1 1890227"/>
                <a:gd name="f71" fmla="*/ f51 1 2211484"/>
                <a:gd name="f72" fmla="*/ f52 1 1890227"/>
                <a:gd name="f73" fmla="*/ f53 1 2211484"/>
                <a:gd name="f74" fmla="*/ f54 1 2211484"/>
                <a:gd name="f75" fmla="*/ f55 1 1890227"/>
                <a:gd name="f76" fmla="*/ f56 1 2211484"/>
                <a:gd name="f77" fmla="*/ f57 1 1890227"/>
                <a:gd name="f78" fmla="*/ f58 1 1890227"/>
                <a:gd name="f79" fmla="*/ f59 1 2211484"/>
                <a:gd name="f80" fmla="*/ f60 1 1890227"/>
                <a:gd name="f81" fmla="*/ f61 1 2211484"/>
                <a:gd name="f82" fmla="*/ f62 1 2211484"/>
                <a:gd name="f83" fmla="*/ f63 1 1890227"/>
                <a:gd name="f84" fmla="*/ f5 1 f43"/>
                <a:gd name="f85" fmla="*/ f6 1 f43"/>
                <a:gd name="f86" fmla="*/ f5 1 f44"/>
                <a:gd name="f87" fmla="*/ f7 1 f44"/>
                <a:gd name="f88" fmla="+- f64 0 f1"/>
                <a:gd name="f89" fmla="*/ f65 1 f43"/>
                <a:gd name="f90" fmla="*/ f66 1 f44"/>
                <a:gd name="f91" fmla="*/ f67 1 f43"/>
                <a:gd name="f92" fmla="*/ f68 1 f44"/>
                <a:gd name="f93" fmla="*/ f69 1 f43"/>
                <a:gd name="f94" fmla="*/ f70 1 f44"/>
                <a:gd name="f95" fmla="*/ f71 1 f43"/>
                <a:gd name="f96" fmla="*/ f72 1 f44"/>
                <a:gd name="f97" fmla="*/ f73 1 f43"/>
                <a:gd name="f98" fmla="*/ f74 1 f43"/>
                <a:gd name="f99" fmla="*/ f75 1 f44"/>
                <a:gd name="f100" fmla="*/ f76 1 f43"/>
                <a:gd name="f101" fmla="*/ f77 1 f44"/>
                <a:gd name="f102" fmla="*/ f78 1 f44"/>
                <a:gd name="f103" fmla="*/ f79 1 f43"/>
                <a:gd name="f104" fmla="*/ f80 1 f44"/>
                <a:gd name="f105" fmla="*/ f81 1 f43"/>
                <a:gd name="f106" fmla="*/ f82 1 f43"/>
                <a:gd name="f107" fmla="*/ f83 1 f44"/>
                <a:gd name="f108" fmla="*/ f84 f38 1"/>
                <a:gd name="f109" fmla="*/ f85 f38 1"/>
                <a:gd name="f110" fmla="*/ f87 f39 1"/>
                <a:gd name="f111" fmla="*/ f86 f39 1"/>
                <a:gd name="f112" fmla="*/ f89 f38 1"/>
                <a:gd name="f113" fmla="*/ f90 f39 1"/>
                <a:gd name="f114" fmla="*/ f91 f38 1"/>
                <a:gd name="f115" fmla="*/ f92 f39 1"/>
                <a:gd name="f116" fmla="*/ f93 f38 1"/>
                <a:gd name="f117" fmla="*/ f94 f39 1"/>
                <a:gd name="f118" fmla="*/ f95 f38 1"/>
                <a:gd name="f119" fmla="*/ f96 f39 1"/>
                <a:gd name="f120" fmla="*/ f97 f38 1"/>
                <a:gd name="f121" fmla="*/ f98 f38 1"/>
                <a:gd name="f122" fmla="*/ f99 f39 1"/>
                <a:gd name="f123" fmla="*/ f100 f38 1"/>
                <a:gd name="f124" fmla="*/ f101 f39 1"/>
                <a:gd name="f125" fmla="*/ f102 f39 1"/>
                <a:gd name="f126" fmla="*/ f103 f38 1"/>
                <a:gd name="f127" fmla="*/ f104 f39 1"/>
                <a:gd name="f128" fmla="*/ f105 f38 1"/>
                <a:gd name="f129" fmla="*/ f106 f38 1"/>
                <a:gd name="f130" fmla="*/ f107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12" y="f113"/>
                </a:cxn>
                <a:cxn ang="f88">
                  <a:pos x="f114" y="f115"/>
                </a:cxn>
                <a:cxn ang="f88">
                  <a:pos x="f116" y="f117"/>
                </a:cxn>
                <a:cxn ang="f88">
                  <a:pos x="f118" y="f119"/>
                </a:cxn>
                <a:cxn ang="f88">
                  <a:pos x="f120" y="f115"/>
                </a:cxn>
                <a:cxn ang="f88">
                  <a:pos x="f121" y="f122"/>
                </a:cxn>
                <a:cxn ang="f88">
                  <a:pos x="f123" y="f124"/>
                </a:cxn>
                <a:cxn ang="f88">
                  <a:pos x="f120" y="f125"/>
                </a:cxn>
                <a:cxn ang="f88">
                  <a:pos x="f126" y="f127"/>
                </a:cxn>
                <a:cxn ang="f88">
                  <a:pos x="f128" y="f127"/>
                </a:cxn>
                <a:cxn ang="f88">
                  <a:pos x="f114" y="f125"/>
                </a:cxn>
                <a:cxn ang="f88">
                  <a:pos x="f129" y="f130"/>
                </a:cxn>
                <a:cxn ang="f88">
                  <a:pos x="f112" y="f113"/>
                </a:cxn>
              </a:cxnLst>
              <a:rect l="f108" t="f111" r="f109" b="f110"/>
              <a:pathLst>
                <a:path w="2211484" h="1890227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18" y="f7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2"/>
                    <a:pt x="f15" y="f33"/>
                    <a:pt x="f15" y="f34"/>
                  </a:cubicBezTo>
                  <a:cubicBezTo>
                    <a:pt x="f15" y="f35"/>
                    <a:pt x="f5" y="f36"/>
                    <a:pt x="f5" y="f8"/>
                  </a:cubicBez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vert="horz" wrap="square" lIns="89656" tIns="89656" rIns="89656" bIns="89656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Противодействие преступности и защита от ЧС – </a:t>
              </a:r>
              <a:r>
                <a:rPr lang="ru-RU" b="1" kern="0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36,2</a:t>
              </a: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 </a:t>
              </a:r>
              <a:r>
                <a:rPr lang="ru-RU" sz="1800" b="1" i="0" u="none" strike="noStrike" kern="1200" cap="none" spc="0" baseline="0" dirty="0">
                  <a:solidFill>
                    <a:schemeClr val="tx2">
                      <a:lumMod val="50000"/>
                    </a:schemeClr>
                  </a:solidFill>
                  <a:uFillTx/>
                  <a:latin typeface="Georgia"/>
                </a:rPr>
                <a:t>млн. руб.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278354">
              <a:off x="5619588" y="4881922"/>
              <a:ext cx="2122514" cy="650623"/>
            </a:xfrm>
            <a:custGeom>
              <a:avLst>
                <a:gd name="f0" fmla="val 331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761768" y="4581128"/>
              <a:ext cx="2435385" cy="17768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35382"/>
                <a:gd name="f7" fmla="val 1966868"/>
                <a:gd name="f8" fmla="val 196687"/>
                <a:gd name="f9" fmla="val 144522"/>
                <a:gd name="f10" fmla="val 20722"/>
                <a:gd name="f11" fmla="val 94494"/>
                <a:gd name="f12" fmla="val 57608"/>
                <a:gd name="f13" fmla="val 2238695"/>
                <a:gd name="f14" fmla="val 2290860"/>
                <a:gd name="f15" fmla="val 2340888"/>
                <a:gd name="f16" fmla="val 2377774"/>
                <a:gd name="f17" fmla="val 2414660"/>
                <a:gd name="f18" fmla="val 1770181"/>
                <a:gd name="f19" fmla="val 1822346"/>
                <a:gd name="f20" fmla="val 1872374"/>
                <a:gd name="f21" fmla="val 1909260"/>
                <a:gd name="f22" fmla="val 1946146"/>
                <a:gd name="f23" fmla="+- 0 0 -90"/>
                <a:gd name="f24" fmla="*/ f3 1 2435382"/>
                <a:gd name="f25" fmla="*/ f4 1 1966868"/>
                <a:gd name="f26" fmla="+- f7 0 f5"/>
                <a:gd name="f27" fmla="+- f6 0 f5"/>
                <a:gd name="f28" fmla="*/ f23 f0 1"/>
                <a:gd name="f29" fmla="*/ f27 1 2435382"/>
                <a:gd name="f30" fmla="*/ f26 1 1966868"/>
                <a:gd name="f31" fmla="*/ 0 f27 1"/>
                <a:gd name="f32" fmla="*/ 196687 f26 1"/>
                <a:gd name="f33" fmla="*/ 57608 f27 1"/>
                <a:gd name="f34" fmla="*/ 57608 f26 1"/>
                <a:gd name="f35" fmla="*/ 196687 f27 1"/>
                <a:gd name="f36" fmla="*/ 0 f26 1"/>
                <a:gd name="f37" fmla="*/ 2238695 f27 1"/>
                <a:gd name="f38" fmla="*/ 2377774 f27 1"/>
                <a:gd name="f39" fmla="*/ 2435382 f27 1"/>
                <a:gd name="f40" fmla="*/ 1770181 f26 1"/>
                <a:gd name="f41" fmla="*/ 1909260 f26 1"/>
                <a:gd name="f42" fmla="*/ 1966868 f26 1"/>
                <a:gd name="f43" fmla="*/ f28 1 f2"/>
                <a:gd name="f44" fmla="*/ f31 1 2435382"/>
                <a:gd name="f45" fmla="*/ f32 1 1966868"/>
                <a:gd name="f46" fmla="*/ f33 1 2435382"/>
                <a:gd name="f47" fmla="*/ f34 1 1966868"/>
                <a:gd name="f48" fmla="*/ f35 1 2435382"/>
                <a:gd name="f49" fmla="*/ f36 1 1966868"/>
                <a:gd name="f50" fmla="*/ f37 1 2435382"/>
                <a:gd name="f51" fmla="*/ f38 1 2435382"/>
                <a:gd name="f52" fmla="*/ f39 1 2435382"/>
                <a:gd name="f53" fmla="*/ f40 1 1966868"/>
                <a:gd name="f54" fmla="*/ f41 1 1966868"/>
                <a:gd name="f55" fmla="*/ f42 1 1966868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35382" h="1966868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grpFill/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91897" tIns="91897" rIns="91897" bIns="9189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Прочие программы </a:t>
              </a:r>
              <a:r>
                <a:rPr lang="ru-RU" b="1" dirty="0">
                  <a:solidFill>
                    <a:schemeClr val="tx2">
                      <a:lumMod val="50000"/>
                    </a:schemeClr>
                  </a:solidFill>
                  <a:latin typeface="Georgia"/>
                </a:rPr>
                <a:t>– 76,5 млн. руб</a:t>
              </a:r>
              <a:r>
                <a:rPr lang="ru-RU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</a:t>
              </a:r>
            </a:p>
          </p:txBody>
        </p:sp>
      </p:grpSp>
      <p:pic>
        <p:nvPicPr>
          <p:cNvPr id="16" name="Picture 680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26531" y="404667"/>
            <a:ext cx="582609" cy="58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6801"/>
          <p:cNvSpPr/>
          <p:nvPr/>
        </p:nvSpPr>
        <p:spPr>
          <a:xfrm>
            <a:off x="414363" y="548680"/>
            <a:ext cx="7920039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rgbClr val="003300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Trebuchet MS" pitchFamily="34"/>
              </a:rPr>
              <a:t>     </a:t>
            </a: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/>
              </a:rPr>
              <a:t>Структура муниципальных программ </a:t>
            </a:r>
            <a:endParaRPr lang="ru-RU" sz="1800" b="0" i="0" u="none" strike="noStrike" kern="1200" cap="none" spc="0" baseline="0" dirty="0">
              <a:ln cap="rnd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uFillTx/>
              <a:latin typeface="Georgia"/>
            </a:endParaRPr>
          </a:p>
        </p:txBody>
      </p:sp>
      <p:sp>
        <p:nvSpPr>
          <p:cNvPr id="18" name="Rectangle 6802"/>
          <p:cNvSpPr/>
          <p:nvPr/>
        </p:nvSpPr>
        <p:spPr>
          <a:xfrm>
            <a:off x="846140" y="908054"/>
            <a:ext cx="743584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Аксайского района на </a:t>
            </a: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sx="98000" sy="98000" algn="ctr" rotWithShape="0">
                    <a:srgbClr val="000000"/>
                  </a:outerShdw>
                </a:effectLst>
                <a:uFillTx/>
                <a:latin typeface="Georgia" pitchFamily="18"/>
              </a:rPr>
              <a:t>2024</a:t>
            </a: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 год</a:t>
            </a:r>
            <a:endParaRPr lang="ru-RU" sz="1800" b="0" i="0" u="none" strike="noStrike" kern="1200" cap="none" spc="0" baseline="0" dirty="0">
              <a:ln cap="rnd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uFillTx/>
              <a:latin typeface="Georgia" pitchFamily="18"/>
            </a:endParaRPr>
          </a:p>
        </p:txBody>
      </p:sp>
      <p:sp>
        <p:nvSpPr>
          <p:cNvPr id="19" name="Rectangle 6803"/>
          <p:cNvSpPr/>
          <p:nvPr/>
        </p:nvSpPr>
        <p:spPr>
          <a:xfrm>
            <a:off x="7207245" y="958848"/>
            <a:ext cx="14287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0070C0"/>
                </a:solidFill>
                <a:uFillTx/>
                <a:latin typeface="Trebuchet MS" pitchFamily="34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0" name="Rectangle 6810"/>
          <p:cNvSpPr/>
          <p:nvPr/>
        </p:nvSpPr>
        <p:spPr>
          <a:xfrm>
            <a:off x="5049838" y="370522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1" name="Rectangle 6812"/>
          <p:cNvSpPr/>
          <p:nvPr/>
        </p:nvSpPr>
        <p:spPr>
          <a:xfrm>
            <a:off x="6011859" y="407035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3" name="Rectangle 72800"/>
          <p:cNvSpPr/>
          <p:nvPr/>
        </p:nvSpPr>
        <p:spPr>
          <a:xfrm>
            <a:off x="3981453" y="2311402"/>
            <a:ext cx="692145" cy="28575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4" name="Rectangle 6820"/>
          <p:cNvSpPr/>
          <p:nvPr/>
        </p:nvSpPr>
        <p:spPr>
          <a:xfrm>
            <a:off x="5046665" y="254476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5" name="Rectangle 72804"/>
          <p:cNvSpPr/>
          <p:nvPr/>
        </p:nvSpPr>
        <p:spPr>
          <a:xfrm>
            <a:off x="4470401" y="2819396"/>
            <a:ext cx="523878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6" name="Rectangle 6822"/>
          <p:cNvSpPr/>
          <p:nvPr/>
        </p:nvSpPr>
        <p:spPr>
          <a:xfrm>
            <a:off x="4940302" y="281939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9" name="Rectangle 6837"/>
          <p:cNvSpPr/>
          <p:nvPr/>
        </p:nvSpPr>
        <p:spPr>
          <a:xfrm>
            <a:off x="6356351" y="5738810"/>
            <a:ext cx="50804" cy="20796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0" name="Rectangle 6847"/>
          <p:cNvSpPr/>
          <p:nvPr/>
        </p:nvSpPr>
        <p:spPr>
          <a:xfrm>
            <a:off x="3043242" y="3105146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1" name="Rectangle 6852"/>
          <p:cNvSpPr/>
          <p:nvPr/>
        </p:nvSpPr>
        <p:spPr>
          <a:xfrm>
            <a:off x="2890839" y="3502023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2" name="Rectangle 6861"/>
          <p:cNvSpPr/>
          <p:nvPr/>
        </p:nvSpPr>
        <p:spPr>
          <a:xfrm>
            <a:off x="7392988" y="4886325"/>
            <a:ext cx="65086" cy="26511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3" name="Picture 686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4883" y="2708920"/>
            <a:ext cx="1538697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6885"/>
          <p:cNvSpPr/>
          <p:nvPr/>
        </p:nvSpPr>
        <p:spPr>
          <a:xfrm>
            <a:off x="4395785" y="6051554"/>
            <a:ext cx="55558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6" name="Rectangle 6887"/>
          <p:cNvSpPr/>
          <p:nvPr/>
        </p:nvSpPr>
        <p:spPr>
          <a:xfrm>
            <a:off x="4057650" y="6234114"/>
            <a:ext cx="57150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54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39" name="Номер слайда 5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B18192-266B-4AFD-B28E-63CD3A17F21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0" name="Рисунок 29" descr="2013build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2755" y="5229200"/>
            <a:ext cx="3384376" cy="148478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41" name="Рисунок 30" descr="MVyB07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46611" y="2492896"/>
            <a:ext cx="1800200" cy="1008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6814"/>
          <p:cNvPicPr>
            <a:picLocks noChangeAspect="1" noChangeArrowheads="1"/>
          </p:cNvPicPr>
          <p:nvPr/>
        </p:nvPicPr>
        <p:blipFill>
          <a:blip r:embed="rId9" cstate="print">
            <a:lum bright="-17000"/>
          </a:blip>
          <a:stretch>
            <a:fillRect/>
          </a:stretch>
        </p:blipFill>
        <p:spPr bwMode="auto">
          <a:xfrm>
            <a:off x="1926531" y="3717032"/>
            <a:ext cx="1080120" cy="1152128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pic>
        <p:nvPicPr>
          <p:cNvPr id="43" name="Picture 683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102995" y="4221087"/>
            <a:ext cx="1440160" cy="1008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6877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2286571" y="5661248"/>
            <a:ext cx="1584176" cy="108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14362" y="548676"/>
            <a:ext cx="8424931" cy="792092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/>
              </a:rPr>
              <a:t>Структура расходов по разделам бюджетной классификации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FFED66-7A4F-48A6-9EA8-34F75F77AF3F}" type="slidenum">
              <a:rPr smtClean="0"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15163" y="1556792"/>
            <a:ext cx="1148458" cy="31903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8196" name="Picture 4" descr="https://avatars.mds.yandex.net/i?id=dacb4902521b99daa47b14820b1c144b_sr-565609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36104" cy="1152128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5248507"/>
              </p:ext>
            </p:extLst>
          </p:nvPr>
        </p:nvGraphicFramePr>
        <p:xfrm>
          <a:off x="558380" y="1340767"/>
          <a:ext cx="8280919" cy="4994388"/>
        </p:xfrm>
        <a:graphic>
          <a:graphicData uri="http://schemas.openxmlformats.org/drawingml/2006/table">
            <a:tbl>
              <a:tblPr>
                <a:effectLst>
                  <a:outerShdw dist="38100" dir="16200000" rotWithShape="0">
                    <a:schemeClr val="accent2">
                      <a:lumMod val="60000"/>
                      <a:lumOff val="40000"/>
                      <a:alpha val="40000"/>
                    </a:schemeClr>
                  </a:outerShdw>
                  <a:reflection stA="45000" endPos="0" dist="50800" dir="5400000" sy="-100000" algn="bl" rotWithShape="0"/>
                </a:effectLst>
              </a:tblPr>
              <a:tblGrid>
                <a:gridCol w="31857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4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05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70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9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30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8683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7740">
                <a:tc gridSpan="8"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6317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791" marR="7791" marT="779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45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Рз  Пр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2022 года (отчет)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2023 года (прогноз)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2024 год (проект)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Темпы прироста (снижения), %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2025 год (проект)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  2026 год (проект)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30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3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бюджета - всего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5 905,2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6 434,4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5 896,5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91,6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5 226,1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4 401,8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3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Общегосударственные вопросы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218,5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283,8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289,6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102,0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362,4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414,0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7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35,9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74,2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37,6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39,1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8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экономика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326,5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286,0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264,7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92,6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475,3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324,8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8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Жилищно-коммунальное хозяйство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1 129,2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1 238,2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608,0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49,1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138,7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140,4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0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2 382,4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3 456,7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3 738,1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108,1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3 246,6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2 537,2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3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Культура, кинематография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106,5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131,5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105,2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136,3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142,7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3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Здравоохранение 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361,4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677,8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0,9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3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политика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1 328,8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944,7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755,1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79,9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762,9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736,0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3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46,8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64,0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136,8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64,1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65,4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30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 массовой информации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2,4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200,0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178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Обслуживание государственного  и муниципального долга 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2,3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34,8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0,1</a:t>
                      </a:r>
                    </a:p>
                  </a:txBody>
                  <a:tcPr marL="7791" marR="7791" marT="779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DEFC6B-8D6C-4381-AE83-B9097501B6DE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269876" y="1196977"/>
            <a:ext cx="3672879" cy="4770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 i="0" u="none" strike="noStrike" kern="1200" cap="none" spc="0" dirty="0">
                <a:solidFill>
                  <a:srgbClr val="7E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endParaRPr lang="ru-RU" sz="2500" b="1" i="0" u="none" strike="noStrike" kern="1200" cap="none" spc="0" baseline="0" dirty="0">
              <a:solidFill>
                <a:srgbClr val="7E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26330" y="1268760"/>
          <a:ext cx="8911307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30" name="Picture 6" descr="https://e7.pngegg.com/pngimages/510/336/png-clipart-silver-colored-gold-colored-and-copper-colored-coins-coin-coins-saving-gold-co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39" y="1412776"/>
            <a:ext cx="1368152" cy="1008112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/>
          <p:nvPr/>
        </p:nvGraphicFramePr>
        <p:xfrm>
          <a:off x="198338" y="1124744"/>
          <a:ext cx="864096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олилиния 10"/>
          <p:cNvSpPr/>
          <p:nvPr/>
        </p:nvSpPr>
        <p:spPr>
          <a:xfrm>
            <a:off x="1782515" y="2780928"/>
            <a:ext cx="2304256" cy="2232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488574"/>
              <a:gd name="f7" fmla="val 2469238"/>
              <a:gd name="f8" fmla="+- 0 0 1"/>
              <a:gd name="f9" fmla="val 1234619"/>
              <a:gd name="f10" fmla="val 905509"/>
              <a:gd name="f11" fmla="val 132431"/>
              <a:gd name="f12" fmla="val 590020"/>
              <a:gd name="f13" fmla="val 367883"/>
              <a:gd name="f14" fmla="val 358214"/>
              <a:gd name="f15" fmla="val 600947"/>
              <a:gd name="f16" fmla="val 128758"/>
              <a:gd name="f17" fmla="val 915965"/>
              <a:gd name="f18" fmla="val 1"/>
              <a:gd name="f19" fmla="val 1244289"/>
              <a:gd name="f20" fmla="val 2"/>
              <a:gd name="f21" fmla="val 1572613"/>
              <a:gd name="f22" fmla="val 1887631"/>
              <a:gd name="f23" fmla="val 128760"/>
              <a:gd name="f24" fmla="val 2120694"/>
              <a:gd name="f25" fmla="val 358217"/>
              <a:gd name="f26" fmla="val 2356145"/>
              <a:gd name="f27" fmla="val 590024"/>
              <a:gd name="f28" fmla="val 2488575"/>
              <a:gd name="f29" fmla="val 905513"/>
              <a:gd name="f30" fmla="val 1234624"/>
              <a:gd name="f31" fmla="val 1563734"/>
              <a:gd name="f32" fmla="val 2356144"/>
              <a:gd name="f33" fmla="val 1879223"/>
              <a:gd name="f34" fmla="val 2120692"/>
              <a:gd name="f35" fmla="val 2111030"/>
              <a:gd name="f36" fmla="val 1887628"/>
              <a:gd name="f37" fmla="val 2340486"/>
              <a:gd name="f38" fmla="val 1572610"/>
              <a:gd name="f39" fmla="val 2469243"/>
              <a:gd name="f40" fmla="val 1244286"/>
              <a:gd name="f41" fmla="val 915962"/>
              <a:gd name="f42" fmla="val 600944"/>
              <a:gd name="f43" fmla="val 2340485"/>
              <a:gd name="f44" fmla="val 367880"/>
              <a:gd name="f45" fmla="val 2111029"/>
              <a:gd name="f46" fmla="val 132429"/>
              <a:gd name="f47" fmla="val 1879222"/>
              <a:gd name="f48" fmla="val 1563733"/>
              <a:gd name="f49" fmla="val 1234623"/>
              <a:gd name="f50" fmla="val 1234622"/>
              <a:gd name="f51" fmla="val 1234620"/>
              <a:gd name="f52" fmla="+- 0 0 -90"/>
              <a:gd name="f53" fmla="*/ f3 1 2488574"/>
              <a:gd name="f54" fmla="*/ f4 1 2469238"/>
              <a:gd name="f55" fmla="+- f7 0 f5"/>
              <a:gd name="f56" fmla="+- f6 0 f5"/>
              <a:gd name="f57" fmla="*/ f52 f0 1"/>
              <a:gd name="f58" fmla="*/ f56 1 2488574"/>
              <a:gd name="f59" fmla="*/ f55 1 2469238"/>
              <a:gd name="f60" fmla="*/ 0 f56 1"/>
              <a:gd name="f61" fmla="*/ 1234619 f55 1"/>
              <a:gd name="f62" fmla="*/ 367883 f56 1"/>
              <a:gd name="f63" fmla="*/ 358214 f55 1"/>
              <a:gd name="f64" fmla="*/ 1244289 f56 1"/>
              <a:gd name="f65" fmla="*/ 2 f55 1"/>
              <a:gd name="f66" fmla="*/ 2120694 f56 1"/>
              <a:gd name="f67" fmla="*/ 358217 f55 1"/>
              <a:gd name="f68" fmla="*/ 2488574 f56 1"/>
              <a:gd name="f69" fmla="*/ 1234624 f55 1"/>
              <a:gd name="f70" fmla="*/ 2120692 f56 1"/>
              <a:gd name="f71" fmla="*/ 2111030 f55 1"/>
              <a:gd name="f72" fmla="*/ 1244286 f56 1"/>
              <a:gd name="f73" fmla="*/ 2469243 f55 1"/>
              <a:gd name="f74" fmla="*/ 367880 f56 1"/>
              <a:gd name="f75" fmla="*/ 2111029 f55 1"/>
              <a:gd name="f76" fmla="*/ f8 f56 1"/>
              <a:gd name="f77" fmla="*/ 1234623 f55 1"/>
              <a:gd name="f78" fmla="*/ f57 1 f2"/>
              <a:gd name="f79" fmla="*/ f60 1 2488574"/>
              <a:gd name="f80" fmla="*/ f61 1 2469238"/>
              <a:gd name="f81" fmla="*/ f62 1 2488574"/>
              <a:gd name="f82" fmla="*/ f63 1 2469238"/>
              <a:gd name="f83" fmla="*/ f64 1 2488574"/>
              <a:gd name="f84" fmla="*/ f65 1 2469238"/>
              <a:gd name="f85" fmla="*/ f66 1 2488574"/>
              <a:gd name="f86" fmla="*/ f67 1 2469238"/>
              <a:gd name="f87" fmla="*/ f68 1 2488574"/>
              <a:gd name="f88" fmla="*/ f69 1 2469238"/>
              <a:gd name="f89" fmla="*/ f70 1 2488574"/>
              <a:gd name="f90" fmla="*/ f71 1 2469238"/>
              <a:gd name="f91" fmla="*/ f72 1 2488574"/>
              <a:gd name="f92" fmla="*/ f73 1 2469238"/>
              <a:gd name="f93" fmla="*/ f74 1 2488574"/>
              <a:gd name="f94" fmla="*/ f75 1 2469238"/>
              <a:gd name="f95" fmla="*/ f76 1 2488574"/>
              <a:gd name="f96" fmla="*/ f77 1 2469238"/>
              <a:gd name="f97" fmla="*/ f5 1 f58"/>
              <a:gd name="f98" fmla="*/ f6 1 f58"/>
              <a:gd name="f99" fmla="*/ f5 1 f59"/>
              <a:gd name="f100" fmla="*/ f7 1 f59"/>
              <a:gd name="f101" fmla="+- f78 0 f1"/>
              <a:gd name="f102" fmla="*/ f79 1 f58"/>
              <a:gd name="f103" fmla="*/ f80 1 f59"/>
              <a:gd name="f104" fmla="*/ f81 1 f58"/>
              <a:gd name="f105" fmla="*/ f82 1 f59"/>
              <a:gd name="f106" fmla="*/ f83 1 f58"/>
              <a:gd name="f107" fmla="*/ f84 1 f59"/>
              <a:gd name="f108" fmla="*/ f85 1 f58"/>
              <a:gd name="f109" fmla="*/ f86 1 f59"/>
              <a:gd name="f110" fmla="*/ f87 1 f58"/>
              <a:gd name="f111" fmla="*/ f88 1 f59"/>
              <a:gd name="f112" fmla="*/ f89 1 f58"/>
              <a:gd name="f113" fmla="*/ f90 1 f59"/>
              <a:gd name="f114" fmla="*/ f91 1 f58"/>
              <a:gd name="f115" fmla="*/ f92 1 f59"/>
              <a:gd name="f116" fmla="*/ f93 1 f58"/>
              <a:gd name="f117" fmla="*/ f94 1 f59"/>
              <a:gd name="f118" fmla="*/ f95 1 f58"/>
              <a:gd name="f119" fmla="*/ f96 1 f59"/>
              <a:gd name="f120" fmla="*/ f97 f53 1"/>
              <a:gd name="f121" fmla="*/ f98 f53 1"/>
              <a:gd name="f122" fmla="*/ f100 f54 1"/>
              <a:gd name="f123" fmla="*/ f99 f54 1"/>
              <a:gd name="f124" fmla="*/ f102 f53 1"/>
              <a:gd name="f125" fmla="*/ f103 f54 1"/>
              <a:gd name="f126" fmla="*/ f104 f53 1"/>
              <a:gd name="f127" fmla="*/ f105 f54 1"/>
              <a:gd name="f128" fmla="*/ f106 f53 1"/>
              <a:gd name="f129" fmla="*/ f107 f54 1"/>
              <a:gd name="f130" fmla="*/ f108 f53 1"/>
              <a:gd name="f131" fmla="*/ f109 f54 1"/>
              <a:gd name="f132" fmla="*/ f110 f53 1"/>
              <a:gd name="f133" fmla="*/ f111 f54 1"/>
              <a:gd name="f134" fmla="*/ f112 f53 1"/>
              <a:gd name="f135" fmla="*/ f113 f54 1"/>
              <a:gd name="f136" fmla="*/ f114 f53 1"/>
              <a:gd name="f137" fmla="*/ f115 f54 1"/>
              <a:gd name="f138" fmla="*/ f116 f53 1"/>
              <a:gd name="f139" fmla="*/ f117 f54 1"/>
              <a:gd name="f140" fmla="*/ f118 f53 1"/>
              <a:gd name="f141" fmla="*/ f119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1">
                <a:pos x="f124" y="f125"/>
              </a:cxn>
              <a:cxn ang="f101">
                <a:pos x="f126" y="f127"/>
              </a:cxn>
              <a:cxn ang="f101">
                <a:pos x="f128" y="f129"/>
              </a:cxn>
              <a:cxn ang="f101">
                <a:pos x="f130" y="f131"/>
              </a:cxn>
              <a:cxn ang="f101">
                <a:pos x="f132" y="f133"/>
              </a:cxn>
              <a:cxn ang="f101">
                <a:pos x="f134" y="f135"/>
              </a:cxn>
              <a:cxn ang="f101">
                <a:pos x="f136" y="f137"/>
              </a:cxn>
              <a:cxn ang="f101">
                <a:pos x="f138" y="f139"/>
              </a:cxn>
              <a:cxn ang="f101">
                <a:pos x="f140" y="f141"/>
              </a:cxn>
              <a:cxn ang="f101">
                <a:pos x="f124" y="f125"/>
              </a:cxn>
            </a:cxnLst>
            <a:rect l="f120" t="f123" r="f121" b="f122"/>
            <a:pathLst>
              <a:path w="2488574" h="2469238">
                <a:moveTo>
                  <a:pt x="f5" y="f9"/>
                </a:moveTo>
                <a:cubicBezTo>
                  <a:pt x="f5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0"/>
                  <a:pt x="f22" y="f23"/>
                  <a:pt x="f24" y="f25"/>
                </a:cubicBezTo>
                <a:cubicBezTo>
                  <a:pt x="f26" y="f27"/>
                  <a:pt x="f28" y="f29"/>
                  <a:pt x="f6" y="f30"/>
                </a:cubicBezTo>
                <a:cubicBezTo>
                  <a:pt x="f6" y="f31"/>
                  <a:pt x="f32" y="f33"/>
                  <a:pt x="f34" y="f35"/>
                </a:cubicBezTo>
                <a:cubicBezTo>
                  <a:pt x="f36" y="f37"/>
                  <a:pt x="f38" y="f39"/>
                  <a:pt x="f40" y="f39"/>
                </a:cubicBezTo>
                <a:cubicBezTo>
                  <a:pt x="f41" y="f39"/>
                  <a:pt x="f42" y="f43"/>
                  <a:pt x="f44" y="f45"/>
                </a:cubicBezTo>
                <a:cubicBezTo>
                  <a:pt x="f46" y="f47"/>
                  <a:pt x="f8" y="f48"/>
                  <a:pt x="f8" y="f49"/>
                </a:cubicBezTo>
                <a:cubicBezTo>
                  <a:pt x="f8" y="f50"/>
                  <a:pt x="f5" y="f51"/>
                  <a:pt x="f5" y="f9"/>
                </a:cubicBezTo>
                <a:close/>
              </a:path>
            </a:pathLst>
          </a:custGeom>
          <a:solidFill>
            <a:srgbClr val="990033">
              <a:alpha val="83000"/>
            </a:srgbClr>
          </a:solidFill>
          <a:ln w="19046">
            <a:solidFill>
              <a:srgbClr val="FFFFFF"/>
            </a:solidFill>
            <a:prstDash val="solid"/>
          </a:ln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wrap="square" lIns="382219" tIns="379393" rIns="382219" bIns="379393" anchor="ctr" anchorCtr="1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44598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Всего</a:t>
            </a:r>
          </a:p>
          <a:p>
            <a:pPr marL="0" marR="0" lvl="0" indent="0" algn="ctr" defTabSz="1244598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dirty="0">
                <a:solidFill>
                  <a:srgbClr val="FFFFFF"/>
                </a:solidFill>
                <a:latin typeface="Georgia"/>
              </a:rPr>
              <a:t>5 896,5</a:t>
            </a:r>
            <a:endParaRPr lang="ru-RU" sz="20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  <a:p>
            <a:pPr marL="0" marR="0" lvl="0" indent="0" algn="ctr" defTabSz="1244598" rtl="0" fontAlgn="auto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млн. руб.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379" y="764704"/>
            <a:ext cx="820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Аксайского района 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2024 год по разделам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7D73DC-9880-428A-AD9C-295FFD8B7F2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375416" y="571481"/>
            <a:ext cx="813276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chemeClr val="bg2">
                    <a:lumMod val="2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ОБЩЕГОСУДАРСТВЕННЫЕ ВОПРОСЫ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chemeClr val="bg2">
                    <a:lumMod val="2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БЮДЖЕТА АКСАЙСКОГО РАЙОНА </a:t>
            </a:r>
            <a: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286571" y="1412776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sp>
        <p:nvSpPr>
          <p:cNvPr id="13" name="Прямоугольник 9"/>
          <p:cNvSpPr/>
          <p:nvPr/>
        </p:nvSpPr>
        <p:spPr>
          <a:xfrm>
            <a:off x="7615163" y="3356992"/>
            <a:ext cx="114845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16" name="Рисунок 12" descr="картин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0747" y="1412776"/>
            <a:ext cx="4680520" cy="1872208"/>
          </a:xfrm>
          <a:prstGeom prst="rect">
            <a:avLst/>
          </a:prstGeom>
          <a:ln>
            <a:noFill/>
          </a:ln>
          <a:effectLst>
            <a:glow rad="381000">
              <a:schemeClr val="accent1">
                <a:alpha val="40000"/>
              </a:schemeClr>
            </a:glow>
            <a:softEdge rad="112500"/>
          </a:effectLst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xmlns="" val="1606147146"/>
              </p:ext>
            </p:extLst>
          </p:nvPr>
        </p:nvGraphicFramePr>
        <p:xfrm>
          <a:off x="3294683" y="3429000"/>
          <a:ext cx="5326393" cy="291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342355" y="1772816"/>
          <a:ext cx="3168352" cy="2060446"/>
        </p:xfrm>
        <a:graphic>
          <a:graphicData uri="http://schemas.openxmlformats.org/drawingml/2006/table">
            <a:tbl>
              <a:tblPr/>
              <a:tblGrid>
                <a:gridCol w="1575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3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71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2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расходов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</a:t>
                      </a:r>
                      <a:endParaRPr lang="ru-RU" sz="2000" b="0" i="1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218,5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2023 год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283,8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289,6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 год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362,4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 год</a:t>
                      </a:r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2000" b="0" i="1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798739" y="630932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отчет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62835" y="6309320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прогноз</a:t>
            </a:r>
          </a:p>
        </p:txBody>
      </p:sp>
      <p:sp>
        <p:nvSpPr>
          <p:cNvPr id="24" name="Левая фигурная скобка 23"/>
          <p:cNvSpPr/>
          <p:nvPr/>
        </p:nvSpPr>
        <p:spPr>
          <a:xfrm rot="16200000">
            <a:off x="6535043" y="5085184"/>
            <a:ext cx="360040" cy="252028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91027" y="6453336"/>
            <a:ext cx="667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проект</a:t>
            </a:r>
          </a:p>
        </p:txBody>
      </p:sp>
      <p:pic>
        <p:nvPicPr>
          <p:cNvPr id="30722" name="Picture 2" descr="https://avatars.mds.yandex.net/i?id=43f89c561773d1be20962359412e1cd7803366b7-10471435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347" y="4149080"/>
            <a:ext cx="3024335" cy="1883983"/>
          </a:xfrm>
          <a:prstGeom prst="rect">
            <a:avLst/>
          </a:prstGeom>
          <a:noFill/>
          <a:effectLst>
            <a:glow rad="850900">
              <a:schemeClr val="accent1">
                <a:alpha val="40000"/>
              </a:schemeClr>
            </a:glow>
          </a:effectLst>
        </p:spPr>
      </p:pic>
    </p:spTree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54BC00-51E2-4096-8D5B-E64A6C6BF93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0" y="332656"/>
            <a:ext cx="3444996" cy="10573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300542" y="33379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63" y="260346"/>
            <a:ext cx="360041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/>
          <p:nvPr/>
        </p:nvSpPr>
        <p:spPr>
          <a:xfrm>
            <a:off x="4662835" y="764704"/>
            <a:ext cx="3816424" cy="11521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1" i="0" u="none" strike="noStrike" kern="1200" cap="none" spc="0" baseline="0" dirty="0">
                <a:ln cap="sq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НАЦИОНАЛЬНАЯ БЕЗОПАСНОСТЬ И ПРАВООХРАНИТЕЛЬНАЯ ДЕЯТЕЛЬНОСТЬ </a:t>
            </a:r>
            <a: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1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9" name="Прямоугольник 13"/>
          <p:cNvSpPr/>
          <p:nvPr/>
        </p:nvSpPr>
        <p:spPr>
          <a:xfrm>
            <a:off x="7471147" y="4293096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pic>
        <p:nvPicPr>
          <p:cNvPr id="14" name="Рисунок 23" descr="85350d14487513b7c7d0d2286a329da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6891" y="1844825"/>
            <a:ext cx="2790104" cy="15841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Диаграмма 17"/>
          <p:cNvGraphicFramePr/>
          <p:nvPr/>
        </p:nvGraphicFramePr>
        <p:xfrm>
          <a:off x="-4104456" y="4221088"/>
          <a:ext cx="410445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Рисунок 19" descr="160117113808_original_ strategiya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347" y="4365104"/>
            <a:ext cx="4104456" cy="2232248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342354" y="764704"/>
            <a:ext cx="3600401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>
                <a:ln cap="rnd">
                  <a:solidFill>
                    <a:schemeClr val="tx1"/>
                  </a:solidFill>
                  <a:beve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НАЦИОНАЛЬНАЯ</a:t>
            </a:r>
            <a:r>
              <a:rPr kumimoji="0" lang="ru-RU" sz="2400" b="1" i="1" u="none" strike="noStrike" kern="1200" cap="none" spc="0" normalizeH="0" noProof="0" dirty="0">
                <a:ln cap="rnd">
                  <a:solidFill>
                    <a:schemeClr val="tx1"/>
                  </a:solidFill>
                  <a:beve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ЭКОНОМИКА</a:t>
            </a:r>
            <a:r>
              <a:rPr kumimoji="0" lang="ru-RU" sz="2400" b="1" i="1" u="none" strike="noStrike" kern="1200" cap="none" spc="0" normalizeH="0" baseline="0" noProof="0" dirty="0">
                <a:ln cap="rnd">
                  <a:solidFill>
                    <a:schemeClr val="tx1"/>
                  </a:solidFill>
                  <a:beve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Прямоугольник 13"/>
          <p:cNvSpPr/>
          <p:nvPr/>
        </p:nvSpPr>
        <p:spPr>
          <a:xfrm>
            <a:off x="3294683" y="1484784"/>
            <a:ext cx="1146953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7A604C-4C7E-8FB1-037E-130DFCE6B72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339" y="1772816"/>
            <a:ext cx="4320480" cy="25202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B5381C-A0C2-B12C-6DDE-1BF13F85265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90827" y="3429000"/>
            <a:ext cx="4247799" cy="2952327"/>
          </a:xfrm>
          <a:prstGeom prst="rect">
            <a:avLst/>
          </a:prstGeom>
        </p:spPr>
      </p:pic>
      <p:sp>
        <p:nvSpPr>
          <p:cNvPr id="10" name="Прямоугольник 13">
            <a:extLst>
              <a:ext uri="{FF2B5EF4-FFF2-40B4-BE49-F238E27FC236}">
                <a16:creationId xmlns:a16="http://schemas.microsoft.com/office/drawing/2014/main" xmlns="" id="{6D392105-9E92-F51B-F60A-6DD3D78CFA7D}"/>
              </a:ext>
            </a:extLst>
          </p:cNvPr>
          <p:cNvSpPr/>
          <p:nvPr/>
        </p:nvSpPr>
        <p:spPr>
          <a:xfrm>
            <a:off x="7543155" y="3140968"/>
            <a:ext cx="1372475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371" y="3933056"/>
            <a:ext cx="64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4443" y="3933056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(прогноз)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Левая фигурная скобка 18"/>
          <p:cNvSpPr/>
          <p:nvPr/>
        </p:nvSpPr>
        <p:spPr>
          <a:xfrm rot="16200000">
            <a:off x="2862635" y="2996952"/>
            <a:ext cx="216024" cy="18002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46611" y="3933056"/>
            <a:ext cx="734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(проект)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0867" y="6453336"/>
            <a:ext cx="642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(отчет)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70947" y="6453336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(прогноз)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Левая фигурная скобка 24"/>
          <p:cNvSpPr/>
          <p:nvPr/>
        </p:nvSpPr>
        <p:spPr>
          <a:xfrm rot="16200000">
            <a:off x="7255123" y="5589240"/>
            <a:ext cx="216024" cy="180020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39099" y="6525345"/>
            <a:ext cx="734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(проект)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999092" y="2748214"/>
            <a:ext cx="3895047" cy="896810"/>
          </a:xfrm>
        </p:spPr>
        <p:txBody>
          <a:bodyPr/>
          <a:lstStyle/>
          <a:p>
            <a:pPr lvl="0"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расходов на Дорожное хозяйство в 2024 году</a:t>
            </a: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4E07E2-9B0A-4D29-A115-1BD0AE9F630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Скругленный прямоугольник 14"/>
          <p:cNvSpPr/>
          <p:nvPr/>
        </p:nvSpPr>
        <p:spPr>
          <a:xfrm>
            <a:off x="2862635" y="836712"/>
            <a:ext cx="1697515" cy="30570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000" b="1" i="0" u="none" strike="noStrike" kern="1200" cap="none" spc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Georgia"/>
              </a:rPr>
              <a:t>(млн. рублей)</a:t>
            </a:r>
          </a:p>
        </p:txBody>
      </p:sp>
      <p:pic>
        <p:nvPicPr>
          <p:cNvPr id="17" name="Picture 2" descr="C:\Users\Безроднова\Desktop\ОБсерваторная (7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7068" y="4556525"/>
            <a:ext cx="3753323" cy="219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6391F6A-1518-9A3A-8377-F4A718EE76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36712"/>
            <a:ext cx="4643469" cy="3808979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3CCB18D-6515-222A-6E11-9B25C570951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70747" y="3789040"/>
            <a:ext cx="5039887" cy="2958823"/>
          </a:xfrm>
          <a:prstGeom prst="rect">
            <a:avLst/>
          </a:prstGeom>
          <a:effectLst>
            <a:reflection stA="86000" endPos="65000" dist="50800" dir="5400000" sy="-100000" algn="bl" rotWithShape="0"/>
            <a:softEdge rad="2032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19DB2BD-B461-1357-D063-5341BE2E770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6851" y="4509120"/>
            <a:ext cx="1481456" cy="14631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15DC9CC-E112-E08D-00E9-ED60D1187B47}"/>
              </a:ext>
            </a:extLst>
          </p:cNvPr>
          <p:cNvSpPr txBox="1"/>
          <p:nvPr/>
        </p:nvSpPr>
        <p:spPr>
          <a:xfrm>
            <a:off x="1378529" y="476246"/>
            <a:ext cx="2663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</a:t>
            </a:r>
          </a:p>
        </p:txBody>
      </p:sp>
      <p:pic>
        <p:nvPicPr>
          <p:cNvPr id="18434" name="Picture 2" descr="https://avatars.mds.yandex.net/i?id=494006bfd058c2567ce080a95b386c043f45eb0a-10122654-images-thumbs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2955" y="836712"/>
            <a:ext cx="2736304" cy="176259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D2290B-6222-47F4-8C22-DE736A044F8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 flipH="1">
            <a:off x="7525471" y="1510950"/>
            <a:ext cx="1512167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5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1089791" y="2071673"/>
            <a:ext cx="935732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22530" name="AutoShape 2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 descr="https://avatars.dzeninfra.ru/get-zen_doc/3126430/pub_5fac0815ffb0f80585f42076_5fac7633ffb0f805858dd141/scale_120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55" y="476672"/>
            <a:ext cx="3168352" cy="255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0964F1-FCEC-6D17-6585-ED5CB6A9DE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7704" y="1857375"/>
            <a:ext cx="4451878" cy="2944623"/>
          </a:xfrm>
          <a:prstGeom prst="rect">
            <a:avLst/>
          </a:prstGeom>
          <a:effectLst>
            <a:glow rad="279400">
              <a:schemeClr val="accent1">
                <a:alpha val="37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87BFDC5-2686-0E14-8A80-097187637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93000"/>
          </a:blip>
          <a:stretch>
            <a:fillRect/>
          </a:stretch>
        </p:blipFill>
        <p:spPr>
          <a:xfrm>
            <a:off x="126332" y="3356993"/>
            <a:ext cx="4104456" cy="309634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292100">
              <a:schemeClr val="accent1"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2A33993-69DD-845D-A73B-8EAC0D2E68D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6411" y="4221088"/>
            <a:ext cx="1251121" cy="13730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35C9B9-E40F-DAC8-8010-A3726BEAC4C2}"/>
              </a:ext>
            </a:extLst>
          </p:cNvPr>
          <p:cNvSpPr txBox="1"/>
          <p:nvPr/>
        </p:nvSpPr>
        <p:spPr>
          <a:xfrm>
            <a:off x="4158779" y="692696"/>
            <a:ext cx="4248472" cy="830997"/>
          </a:xfrm>
          <a:prstGeom prst="rect">
            <a:avLst/>
          </a:prstGeom>
          <a:pattFill prst="lt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solidFill>
              <a:schemeClr val="accent1">
                <a:alpha val="86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разделу «Образование»</a:t>
            </a:r>
          </a:p>
        </p:txBody>
      </p:sp>
      <p:pic>
        <p:nvPicPr>
          <p:cNvPr id="19" name="Рисунок 18" descr="Портфель со сплошной заливкой">
            <a:extLst>
              <a:ext uri="{FF2B5EF4-FFF2-40B4-BE49-F238E27FC236}">
                <a16:creationId xmlns:a16="http://schemas.microsoft.com/office/drawing/2014/main" xmlns="" id="{B4505B76-9395-188F-90A9-2398E40FE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38699" y="1772816"/>
            <a:ext cx="707886" cy="7078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7E48681-5D4B-5D07-B98D-5B21B02D3D3F}"/>
              </a:ext>
            </a:extLst>
          </p:cNvPr>
          <p:cNvSpPr txBox="1"/>
          <p:nvPr/>
        </p:nvSpPr>
        <p:spPr>
          <a:xfrm>
            <a:off x="4489870" y="4851586"/>
            <a:ext cx="6811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(отчет)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A4AC657-0097-36C6-9217-E2E39A828DCA}"/>
              </a:ext>
            </a:extLst>
          </p:cNvPr>
          <p:cNvSpPr txBox="1"/>
          <p:nvPr/>
        </p:nvSpPr>
        <p:spPr>
          <a:xfrm flipH="1">
            <a:off x="5297764" y="4851586"/>
            <a:ext cx="8953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sp>
        <p:nvSpPr>
          <p:cNvPr id="24" name="Правая фигурная скобка 23">
            <a:extLst>
              <a:ext uri="{FF2B5EF4-FFF2-40B4-BE49-F238E27FC236}">
                <a16:creationId xmlns:a16="http://schemas.microsoft.com/office/drawing/2014/main" xmlns="" id="{B6BCCF47-74DE-6275-4338-8792E974F7DD}"/>
              </a:ext>
            </a:extLst>
          </p:cNvPr>
          <p:cNvSpPr/>
          <p:nvPr/>
        </p:nvSpPr>
        <p:spPr>
          <a:xfrm rot="16200000" flipH="1">
            <a:off x="7037846" y="3851210"/>
            <a:ext cx="250657" cy="1834410"/>
          </a:xfrm>
          <a:prstGeom prst="rightBrace">
            <a:avLst>
              <a:gd name="adj1" fmla="val 0"/>
              <a:gd name="adj2" fmla="val 51223"/>
            </a:avLst>
          </a:prstGeom>
          <a:ln cap="sq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615C935-40F1-26E3-BC16-949B1511C4D1}"/>
              </a:ext>
            </a:extLst>
          </p:cNvPr>
          <p:cNvSpPr txBox="1"/>
          <p:nvPr/>
        </p:nvSpPr>
        <p:spPr>
          <a:xfrm>
            <a:off x="6895083" y="4869160"/>
            <a:ext cx="702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57BC89C-DCB4-EF5D-540D-C8761A4B4441}"/>
              </a:ext>
            </a:extLst>
          </p:cNvPr>
          <p:cNvSpPr txBox="1"/>
          <p:nvPr/>
        </p:nvSpPr>
        <p:spPr>
          <a:xfrm>
            <a:off x="342355" y="2780928"/>
            <a:ext cx="3682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Структура расходов в 2024 году</a:t>
            </a:r>
          </a:p>
        </p:txBody>
      </p:sp>
      <p:sp>
        <p:nvSpPr>
          <p:cNvPr id="26" name="Правая фигурная скобка 25">
            <a:extLst>
              <a:ext uri="{FF2B5EF4-FFF2-40B4-BE49-F238E27FC236}">
                <a16:creationId xmlns:a16="http://schemas.microsoft.com/office/drawing/2014/main" xmlns="" id="{B6BCCF47-74DE-6275-4338-8792E974F7DD}"/>
              </a:ext>
            </a:extLst>
          </p:cNvPr>
          <p:cNvSpPr/>
          <p:nvPr/>
        </p:nvSpPr>
        <p:spPr>
          <a:xfrm rot="16200000" flipH="1">
            <a:off x="7038888" y="3861260"/>
            <a:ext cx="250657" cy="1834410"/>
          </a:xfrm>
          <a:prstGeom prst="rightBrace">
            <a:avLst>
              <a:gd name="adj1" fmla="val 0"/>
              <a:gd name="adj2" fmla="val 51223"/>
            </a:avLst>
          </a:prstGeom>
          <a:ln cap="sq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410" name="Picture 2" descr="https://www.donland.ru/upload/uf/3be/aiycnfdps0al41suh8k2ubgk5weamn04/IMG_20230601_114522_109_2.jpg"/>
          <p:cNvPicPr>
            <a:picLocks noChangeAspect="1" noChangeArrowheads="1"/>
          </p:cNvPicPr>
          <p:nvPr/>
        </p:nvPicPr>
        <p:blipFill>
          <a:blip r:embed="rId10" cstate="print">
            <a:lum bright="-8000" contrast="9000"/>
          </a:blip>
          <a:srcRect/>
          <a:stretch>
            <a:fillRect/>
          </a:stretch>
        </p:blipFill>
        <p:spPr bwMode="auto">
          <a:xfrm>
            <a:off x="5022875" y="5229200"/>
            <a:ext cx="3384376" cy="14401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  <a:bevelB w="101600" prst="riblet"/>
          </a:sp3d>
        </p:spPr>
      </p:pic>
    </p:spTree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7550DF-5BAA-4DE9-B5ED-F645FBAE3FD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>
            <a:off x="2934643" y="2132856"/>
            <a:ext cx="1542436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5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9"/>
          <p:cNvSpPr/>
          <p:nvPr/>
        </p:nvSpPr>
        <p:spPr>
          <a:xfrm>
            <a:off x="2589992" y="1928798"/>
            <a:ext cx="936574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03" cy="773116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rgbClr val="003300"/>
                </a:solidFill>
                <a:latin typeface="Georgia"/>
              </a:rPr>
              <a:t>Динамика и структура расходов Аксайского района по разделу «Культура, кинематография»</a:t>
            </a:r>
            <a:endParaRPr lang="ru-RU" sz="1800" b="1" dirty="0">
              <a:solidFill>
                <a:srgbClr val="003300"/>
              </a:solidFill>
              <a:latin typeface="Georgia"/>
            </a:endParaRPr>
          </a:p>
        </p:txBody>
      </p:sp>
      <p:pic>
        <p:nvPicPr>
          <p:cNvPr id="12" name="Рисунок 9" descr="0_becb0_85ead87_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7462300">
            <a:off x="7290993" y="1288388"/>
            <a:ext cx="1713671" cy="636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utoShape 2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4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6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760"/>
            <a:ext cx="2583446" cy="112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SC_0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4843" y="2636912"/>
            <a:ext cx="4112997" cy="34573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B4A58C1-A56B-E83E-A91F-D5CCECA2B2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339" y="2608234"/>
            <a:ext cx="4429013" cy="348506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59345C-0BC1-3437-B975-B6B488B5B9ED}"/>
              </a:ext>
            </a:extLst>
          </p:cNvPr>
          <p:cNvSpPr txBox="1"/>
          <p:nvPr/>
        </p:nvSpPr>
        <p:spPr>
          <a:xfrm>
            <a:off x="486371" y="6165304"/>
            <a:ext cx="674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(отчет)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FED976-A8D5-00A5-6E72-A71D0E44DFAB}"/>
              </a:ext>
            </a:extLst>
          </p:cNvPr>
          <p:cNvSpPr txBox="1"/>
          <p:nvPr/>
        </p:nvSpPr>
        <p:spPr>
          <a:xfrm>
            <a:off x="1134443" y="616530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(прогноз)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2B11805-C765-B3A1-B628-375B14D4774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26531" y="6021288"/>
            <a:ext cx="1993565" cy="3353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36F07D-BC5C-E366-04CB-559B8F6FFAE1}"/>
              </a:ext>
            </a:extLst>
          </p:cNvPr>
          <p:cNvSpPr txBox="1"/>
          <p:nvPr/>
        </p:nvSpPr>
        <p:spPr>
          <a:xfrm>
            <a:off x="2574603" y="6381328"/>
            <a:ext cx="807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(проект)</a:t>
            </a:r>
          </a:p>
        </p:txBody>
      </p:sp>
      <p:pic>
        <p:nvPicPr>
          <p:cNvPr id="21" name="Рисунок 20" descr="Скрипичный ключ со сплошной заливкой">
            <a:extLst>
              <a:ext uri="{FF2B5EF4-FFF2-40B4-BE49-F238E27FC236}">
                <a16:creationId xmlns:a16="http://schemas.microsoft.com/office/drawing/2014/main" xmlns="" id="{054F0FE5-A09F-BCF3-01F2-B2E3B37AF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8339" y="2924944"/>
            <a:ext cx="914400" cy="914400"/>
          </a:xfrm>
          <a:prstGeom prst="rect">
            <a:avLst/>
          </a:prstGeom>
        </p:spPr>
      </p:pic>
      <p:pic>
        <p:nvPicPr>
          <p:cNvPr id="15364" name="Picture 4" descr="https://avatars.mds.yandex.net/i?id=25f064949508aa0a1c767166b75d2bfb29479275-10558413-images-thumbs&amp;n=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94883" y="1268760"/>
            <a:ext cx="2880320" cy="10081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39" y="692696"/>
            <a:ext cx="8424936" cy="936105"/>
          </a:xfr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pPr algn="ctr"/>
            <a:r>
              <a:rPr lang="ru-RU" sz="3600" b="1" u="sng" dirty="0">
                <a:solidFill>
                  <a:schemeClr val="accent4">
                    <a:lumMod val="75000"/>
                  </a:schemeClr>
                </a:solidFill>
              </a:rPr>
              <a:t>Приоритеты бюджетной политики</a:t>
            </a: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339" y="1657723"/>
            <a:ext cx="957719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>
                <a:lumMod val="75000"/>
              </a:schemeClr>
            </a:outerShdw>
          </a:effectLst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339" y="472514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954" y="2632658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  <p:pic>
        <p:nvPicPr>
          <p:cNvPr id="5735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339" y="5733256"/>
            <a:ext cx="936104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2">
                <a:lumMod val="75000"/>
              </a:schemeClr>
            </a:outerShdw>
          </a:effectLst>
        </p:spPr>
      </p:pic>
      <p:pic>
        <p:nvPicPr>
          <p:cNvPr id="5735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339" y="3645024"/>
            <a:ext cx="10081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285571" y="2084670"/>
            <a:ext cx="7238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Обеспечение сбалансированности бюджета Аксайского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</a:t>
            </a:r>
            <a:r>
              <a:rPr lang="ru-RU" dirty="0" smtClean="0"/>
              <a:t>а;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386470" y="2710763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-Реализация поручений Президента Российской Федерации по достижению целей национального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развития;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1422475" y="5733256"/>
            <a:ext cx="720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Приоритизация и повышение эффективности использования бюджетных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средств.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358710" y="4694505"/>
            <a:ext cx="66967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Достижение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результатов реализации муниципальных программ Аксайского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района;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350467" y="3717032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Выполнение социальных обязательств перед населением;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014792" y="260347"/>
            <a:ext cx="268284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15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6E9524-7D8E-4813-9032-2C55858EAA4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80354" y="184946"/>
            <a:ext cx="357787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7"/>
          <p:cNvSpPr/>
          <p:nvPr/>
        </p:nvSpPr>
        <p:spPr>
          <a:xfrm>
            <a:off x="7525470" y="1306526"/>
            <a:ext cx="1512168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5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99" cy="791498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и структура расходов Аксайского района на Социальную политику</a:t>
            </a:r>
          </a:p>
        </p:txBody>
      </p:sp>
      <p:pic>
        <p:nvPicPr>
          <p:cNvPr id="11" name="Рисунок 10" descr="7438525a1e28b7dh1si.png"/>
          <p:cNvPicPr>
            <a:picLocks noChangeAspect="1"/>
          </p:cNvPicPr>
          <p:nvPr/>
        </p:nvPicPr>
        <p:blipFill>
          <a:blip r:embed="rId4" cstate="print"/>
          <a:srcRect l="28985" r="11225"/>
          <a:stretch>
            <a:fillRect/>
          </a:stretch>
        </p:blipFill>
        <p:spPr>
          <a:xfrm>
            <a:off x="4806851" y="4653136"/>
            <a:ext cx="2448272" cy="187220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1BB7B6-5CEC-DA13-27A5-A4045E54AB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4844" y="1628800"/>
            <a:ext cx="4104456" cy="2755631"/>
          </a:xfrm>
          <a:prstGeom prst="rect">
            <a:avLst/>
          </a:prstGeom>
          <a:effectLst>
            <a:glow rad="444500">
              <a:schemeClr val="accent1"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12F213-9330-7A4E-5490-1E2976DD6EF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6331" y="3501008"/>
            <a:ext cx="4464496" cy="2880320"/>
          </a:xfrm>
          <a:prstGeom prst="rect">
            <a:avLst/>
          </a:prstGeom>
          <a:effectLst>
            <a:glow rad="444500">
              <a:schemeClr val="accent1"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CC0F68-57AF-E2CC-5F12-7506A203D9D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4443" y="4509120"/>
            <a:ext cx="1080120" cy="115212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C45759-F225-DDBA-99BC-5D5235E5211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43274" y="4357106"/>
            <a:ext cx="676715" cy="3231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1E9CF8D-C990-FE3B-1A2B-5DBEF1854E6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19989" y="4349842"/>
            <a:ext cx="865707" cy="3231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399EF9D-E295-94A8-7F6B-F16C5CE0D9F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63727" y="4210147"/>
            <a:ext cx="1993565" cy="335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D1D247-586C-0E1C-525F-2E8B1DE37AF9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18033" y="4467939"/>
            <a:ext cx="810838" cy="329213"/>
          </a:xfrm>
          <a:prstGeom prst="rect">
            <a:avLst/>
          </a:prstGeom>
        </p:spPr>
      </p:pic>
      <p:pic>
        <p:nvPicPr>
          <p:cNvPr id="14338" name="Picture 2" descr="https://www.mivlgu.ru/iop/pluginfile.php/44784/course/overviewfiles/photo_1-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74583" y="4797152"/>
            <a:ext cx="1563055" cy="1471326"/>
          </a:xfrm>
          <a:prstGeom prst="rect">
            <a:avLst/>
          </a:prstGeom>
          <a:noFill/>
        </p:spPr>
      </p:pic>
      <p:pic>
        <p:nvPicPr>
          <p:cNvPr id="14340" name="Picture 4" descr="https://sun9-36.userapi.com/impf/FIWn2xMcHIXmvfVFbkZ2fUY0meTl5dPf58stkw/emHCUrbdpp4.jpg?size=1920x768&amp;quality=95&amp;crop=26,0,960,383&amp;sign=e343ede02ff1ea53b9b2f5dab9ee289b&amp;type=cover_grou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355" y="1772816"/>
            <a:ext cx="3960440" cy="13385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387" y="692696"/>
            <a:ext cx="7920880" cy="936103"/>
          </a:xfrm>
          <a:ln cap="sq">
            <a:prstDash val="sysDot"/>
            <a:round/>
          </a:ln>
          <a:effectLst>
            <a:outerShdw blurRad="241300" dist="50800" dir="5400000" sx="75000" sy="75000" algn="ctr" rotWithShape="0">
              <a:srgbClr val="000000">
                <a:alpha val="43137"/>
              </a:srgbClr>
            </a:outerShdw>
          </a:effectLst>
        </p:spPr>
        <p:txBody>
          <a:bodyPr anchorCtr="1"/>
          <a:lstStyle/>
          <a:p>
            <a:pPr lvl="0" algn="ctr"/>
            <a:r>
              <a:rPr lang="ru-RU" sz="2500" b="1" dirty="0">
                <a:latin typeface="Georgia"/>
                <a:cs typeface="Times New Roman" pitchFamily="18"/>
              </a:rPr>
              <a:t/>
            </a:r>
            <a:br>
              <a:rPr lang="ru-RU" sz="2500" b="1" dirty="0"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/>
            </a:r>
            <a:b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Обеспечение жильем жителей </a:t>
            </a:r>
            <a: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Аксайского района на 2024 год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D20122-C290-4661-AC75-2FB9E016BDD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42355" y="1772816"/>
          <a:ext cx="8424936" cy="3589212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83000"/>
                    </a:srgbClr>
                  </a:outerShdw>
                </a:effectLst>
                <a:tableStyleId>{21E4AEA4-8DFA-4A89-87EB-49C32662AFE0}</a:tableStyleId>
              </a:tblPr>
              <a:tblGrid>
                <a:gridCol w="6568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6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14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i="0" dirty="0"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 программы «Территориальное</a:t>
                      </a:r>
                      <a:r>
                        <a:rPr lang="ru-RU" sz="18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 планирование и обеспечение доступным и комфортным жильем граждан Аксайского района»</a:t>
                      </a:r>
                      <a:endParaRPr lang="ru-RU" sz="1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5638">
                <a:tc>
                  <a:txBody>
                    <a:bodyPr/>
                    <a:lstStyle/>
                    <a:p>
                      <a:r>
                        <a:rPr lang="ru-RU" dirty="0"/>
                        <a:t>Обеспечение жильем молодых семей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3,8 </a:t>
                      </a:r>
                      <a:r>
                        <a:rPr lang="ru-RU" dirty="0"/>
                        <a:t>млн.рублей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5638">
                <a:tc>
                  <a:txBody>
                    <a:bodyPr/>
                    <a:lstStyle/>
                    <a:p>
                      <a:r>
                        <a:rPr lang="ru-RU" b="0" dirty="0"/>
                        <a:t>Обеспечение жилыми помещениями детей-сирот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25,2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млн.рублей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92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</a:t>
                      </a:r>
                      <a:r>
                        <a:rPr lang="ru-RU" sz="1800" b="1" baseline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программы «Развитие сельского хозяйства и регулирование рынков сельскохозяйственной продукции, сырья и продовольствия в Аксайском районе»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7200">
                <a:tc>
                  <a:txBody>
                    <a:bodyPr/>
                    <a:lstStyle/>
                    <a:p>
                      <a:r>
                        <a:rPr lang="ru-RU" dirty="0"/>
                        <a:t>Обеспечение жильем граждан и молодых семей,</a:t>
                      </a:r>
                      <a:r>
                        <a:rPr lang="ru-RU" baseline="0" dirty="0"/>
                        <a:t> п</a:t>
                      </a:r>
                      <a:r>
                        <a:rPr lang="ru-RU" dirty="0"/>
                        <a:t>роживающих в сельской местности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0,3 млн.</a:t>
                      </a:r>
                      <a:r>
                        <a:rPr lang="ru-RU" baseline="0" dirty="0"/>
                        <a:t> рублей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2290" name="Picture 2" descr="https://avatars.mds.yandex.net/i?id=a0d1e7387787800cda56cefa375ab2ca563ba3bc-10649741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9366" y="5638775"/>
            <a:ext cx="2448272" cy="1219225"/>
          </a:xfrm>
          <a:prstGeom prst="rect">
            <a:avLst/>
          </a:prstGeom>
          <a:noFill/>
        </p:spPr>
      </p:pic>
      <p:pic>
        <p:nvPicPr>
          <p:cNvPr id="12296" name="Picture 8" descr="https://avatars.mds.yandex.net/i?id=951168a82899fe3a7b43f7d00bc79789bae45065-5161097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6491" y="5517232"/>
            <a:ext cx="4104456" cy="110378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bg>
      <p:bgPr>
        <a:pattFill prst="smConfetti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768B0A-18C7-40F8-BD4B-B052CF7DD6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42755" y="260346"/>
            <a:ext cx="357787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/>
          <p:nvPr/>
        </p:nvSpPr>
        <p:spPr>
          <a:xfrm>
            <a:off x="-1" y="737948"/>
            <a:ext cx="5950915" cy="44309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ФИЗИЧЕСКАЯ КУЛЬТУРА И СПОРТ </a:t>
            </a: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3798739" y="1124744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рублей</a:t>
            </a:r>
          </a:p>
        </p:txBody>
      </p:sp>
      <p:pic>
        <p:nvPicPr>
          <p:cNvPr id="12" name="Рисунок 25" descr="22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42355" y="4242792"/>
            <a:ext cx="3168352" cy="2615208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AutoShape 8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10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12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3DD450D-58B5-9944-28E3-9E4C68107DE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330" y="1401164"/>
            <a:ext cx="4896545" cy="27068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226561-B04B-CC2D-5BDE-A59EA77CA2E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2795" y="4242792"/>
            <a:ext cx="4536504" cy="23545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237740D-58A9-470D-8392-921E1962D84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2915" y="5301208"/>
            <a:ext cx="864097" cy="648071"/>
          </a:xfrm>
          <a:prstGeom prst="rect">
            <a:avLst/>
          </a:prstGeom>
        </p:spPr>
      </p:pic>
      <p:pic>
        <p:nvPicPr>
          <p:cNvPr id="21" name="Рисунок 20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8BECBFF6-93B0-DAB9-CE6A-1F03B16E99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22875" y="3501008"/>
            <a:ext cx="864096" cy="6983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23" name="Рисунок 22" descr="Пьедестал со сплошной заливкой">
            <a:extLst>
              <a:ext uri="{FF2B5EF4-FFF2-40B4-BE49-F238E27FC236}">
                <a16:creationId xmlns:a16="http://schemas.microsoft.com/office/drawing/2014/main" xmlns="" id="{F4324D66-8311-F11E-6AAB-82D67CCE34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4363" y="4221088"/>
            <a:ext cx="914400" cy="770384"/>
          </a:xfrm>
          <a:prstGeom prst="rect">
            <a:avLst/>
          </a:prstGeom>
        </p:spPr>
      </p:pic>
      <p:sp>
        <p:nvSpPr>
          <p:cNvPr id="24" name="Блок-схема: магнитный диск 23">
            <a:extLst>
              <a:ext uri="{FF2B5EF4-FFF2-40B4-BE49-F238E27FC236}">
                <a16:creationId xmlns:a16="http://schemas.microsoft.com/office/drawing/2014/main" xmlns="" id="{0D835487-69B0-D4A7-B83B-F99D3BCEF973}"/>
              </a:ext>
            </a:extLst>
          </p:cNvPr>
          <p:cNvSpPr/>
          <p:nvPr/>
        </p:nvSpPr>
        <p:spPr>
          <a:xfrm>
            <a:off x="918419" y="6237312"/>
            <a:ext cx="296096" cy="210983"/>
          </a:xfrm>
          <a:prstGeom prst="flowChartMagneticDisk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Аксайские футболисты -победители всероссийского турнира.jpg"/>
          <p:cNvPicPr>
            <a:picLocks noChangeAspect="1"/>
          </p:cNvPicPr>
          <p:nvPr/>
        </p:nvPicPr>
        <p:blipFill>
          <a:blip r:embed="rId12" cstate="print">
            <a:lum bright="-7000" contrast="-5000"/>
          </a:blip>
          <a:stretch>
            <a:fillRect/>
          </a:stretch>
        </p:blipFill>
        <p:spPr>
          <a:xfrm>
            <a:off x="5958979" y="980728"/>
            <a:ext cx="2808313" cy="3096344"/>
          </a:xfrm>
          <a:prstGeom prst="rect">
            <a:avLst/>
          </a:prstGeom>
          <a:effectLst>
            <a:outerShdw blurRad="317500" dist="1574800" dir="16140000" sx="89000" sy="89000" algn="ctr" rotWithShape="0">
              <a:srgbClr val="000000">
                <a:alpha val="0"/>
              </a:srgb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7AE060-7B7A-4C16-B897-4E7010B503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342355" y="620688"/>
            <a:ext cx="813276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3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ДИНАМИКА РАСХОДОВ НА ОБСЛУЖИВАНИЕ МУНИЦИПАЛЬНОГО ДОЛГА АКСАЙСКОГО РАЙОНА </a:t>
            </a:r>
            <a:r>
              <a:rPr lang="ru-RU" sz="23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3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3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1998539" y="1628800"/>
            <a:ext cx="135325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тыс</a:t>
            </a:r>
            <a:r>
              <a:rPr lang="ru-RU" sz="14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. рублей)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670211" y="2571740"/>
            <a:ext cx="125585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</a:t>
            </a:r>
            <a:r>
              <a:rPr lang="ru-RU" sz="14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тыс</a:t>
            </a:r>
            <a:r>
              <a:rPr lang="ru-RU" sz="14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. рублей)</a:t>
            </a:r>
          </a:p>
        </p:txBody>
      </p:sp>
      <p:pic>
        <p:nvPicPr>
          <p:cNvPr id="8" name="Picture 2" descr="C:\Documents and Settings\Феофанова\Рабочий стол\картинки\для МД\2019\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411" y="5085184"/>
            <a:ext cx="2376266" cy="158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5" descr="3045e3c7911bf46d697be50f1894e69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69160"/>
            <a:ext cx="1224134" cy="71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6" descr="74_VT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4723" y="1422266"/>
            <a:ext cx="3096343" cy="145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21" descr="ÐÐ¾ÑÐ¾Ð¶ÐµÐµ Ð¸Ð·Ð¾Ð±ÑÐ°Ð¶ÐµÐ½Ð¸Ðµ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39096" y="1767270"/>
            <a:ext cx="1473080" cy="299127"/>
          </a:xfrm>
          <a:prstGeom prst="rect">
            <a:avLst/>
          </a:prstGeom>
          <a:solidFill>
            <a:srgbClr val="FFFFFF"/>
          </a:solidFill>
          <a:ln w="19046">
            <a:solidFill>
              <a:srgbClr val="4F81BD"/>
            </a:solidFill>
            <a:prstDash val="solid"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3239760" y="2852936"/>
          <a:ext cx="5671547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70347" y="1988841"/>
          <a:ext cx="3143272" cy="285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4749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</a:rPr>
                        <a:t>Объем расходов на обслуживание</a:t>
                      </a:r>
                      <a:r>
                        <a:rPr lang="ru-RU" baseline="0" dirty="0">
                          <a:latin typeface="Times New Roman" pitchFamily="18" charset="0"/>
                        </a:rPr>
                        <a:t> муниципального долга</a:t>
                      </a:r>
                      <a:endParaRPr lang="ru-RU" dirty="0">
                        <a:latin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baseline="0" dirty="0">
                          <a:latin typeface="Times New Roman" pitchFamily="18" charset="0"/>
                        </a:rPr>
                        <a:t>2022</a:t>
                      </a:r>
                      <a:r>
                        <a:rPr lang="ru-RU" sz="1400" b="1" i="0" dirty="0">
                          <a:latin typeface="Times New Roman" pitchFamily="18" charset="0"/>
                        </a:rPr>
                        <a:t> (факт)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>
                          <a:latin typeface="Times New Roman" pitchFamily="18" charset="0"/>
                        </a:rPr>
                        <a:t>5 011,1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itchFamily="18" charset="0"/>
                        </a:rPr>
                        <a:t>2023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>
                          <a:latin typeface="Times New Roman" pitchFamily="18" charset="0"/>
                        </a:rPr>
                        <a:t>2 260,9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itchFamily="18" charset="0"/>
                        </a:rPr>
                        <a:t>2024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>
                          <a:latin typeface="Times New Roman" pitchFamily="18" charset="0"/>
                        </a:rPr>
                        <a:t>797,2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itchFamily="18" charset="0"/>
                        </a:rPr>
                        <a:t>2025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>
                          <a:latin typeface="Times New Roman" pitchFamily="18" charset="0"/>
                        </a:rPr>
                        <a:t>60,8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3844">
                <a:tc>
                  <a:txBody>
                    <a:bodyPr/>
                    <a:lstStyle/>
                    <a:p>
                      <a:r>
                        <a:rPr lang="ru-RU" sz="1400" b="1" i="0" dirty="0">
                          <a:latin typeface="Times New Roman" pitchFamily="18" charset="0"/>
                        </a:rPr>
                        <a:t>2026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>
                          <a:latin typeface="Times New Roman" pitchFamily="18" charset="0"/>
                        </a:rPr>
                        <a:t>39,3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bg>
      <p:bgPr>
        <a:blipFill>
          <a:blip r:embed="rId2" r:link="rId3" cstate="print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8433" y="476246"/>
            <a:ext cx="8496842" cy="1068384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СТРУКТУРА МУНИЦИПАЛЬНОГО ДОЛГА АКСАЙСКОГО РАЙОНА на 2024-2026 годы</a:t>
            </a:r>
          </a:p>
        </p:txBody>
      </p:sp>
      <p:sp>
        <p:nvSpPr>
          <p:cNvPr id="3" name="Номер слайда 5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39874F-7AB2-44A4-82E2-F15CA05B347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7258204" y="1340768"/>
            <a:ext cx="1432508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2355" y="1733183"/>
          <a:ext cx="8358246" cy="48611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861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181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долгового обязательства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01.01.2025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01.01.2026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>
                          <a:latin typeface="Times New Roman" pitchFamily="18" charset="0"/>
                          <a:cs typeface="Times New Roman" pitchFamily="18" charset="0"/>
                        </a:rPr>
                        <a:t> долга на 01.01.2027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0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долг,</a:t>
                      </a:r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64,3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3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699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Обязательства по бюджетным кредитам из областного бюджета для погашения долговых обязательств муниципального образования по рыночным заимствованиям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64,3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2065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 Аксайского района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bg>
      <p:bgPr>
        <a:blipFill>
          <a:blip r:embed="rId4" r:link="rId5" cstate="print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42351" y="548676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3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Соблюдение Аксайским районом нормативов Бюджетного кодекса РФ по уровню долговой нагрузки в 2024-2026 годах</a:t>
            </a:r>
          </a:p>
        </p:txBody>
      </p:sp>
      <p:sp>
        <p:nvSpPr>
          <p:cNvPr id="3" name="Номер слайда 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1BB5A3-72B8-4AFE-8536-0194F2B81BA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16"/>
          <p:cNvSpPr/>
          <p:nvPr/>
        </p:nvSpPr>
        <p:spPr>
          <a:xfrm>
            <a:off x="2537059" y="4221089"/>
            <a:ext cx="689612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4,5</a:t>
            </a: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%</a:t>
            </a:r>
          </a:p>
        </p:txBody>
      </p:sp>
      <p:sp>
        <p:nvSpPr>
          <p:cNvPr id="8" name="Прямоугольник 17"/>
          <p:cNvSpPr/>
          <p:nvPr/>
        </p:nvSpPr>
        <p:spPr>
          <a:xfrm>
            <a:off x="3275573" y="4293098"/>
            <a:ext cx="700833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2,8%</a:t>
            </a:r>
          </a:p>
        </p:txBody>
      </p:sp>
      <p:sp>
        <p:nvSpPr>
          <p:cNvPr id="9" name="Прямоугольник 18"/>
          <p:cNvSpPr/>
          <p:nvPr/>
        </p:nvSpPr>
        <p:spPr>
          <a:xfrm>
            <a:off x="4115752" y="4437107"/>
            <a:ext cx="662361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1,3%</a:t>
            </a:r>
          </a:p>
        </p:txBody>
      </p:sp>
      <p:sp>
        <p:nvSpPr>
          <p:cNvPr id="10" name="Прямоугольник 19"/>
          <p:cNvSpPr/>
          <p:nvPr/>
        </p:nvSpPr>
        <p:spPr>
          <a:xfrm>
            <a:off x="5310908" y="1700811"/>
            <a:ext cx="2290764" cy="8001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100%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Налоговых 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неналоговых доходов</a:t>
            </a:r>
          </a:p>
        </p:txBody>
      </p:sp>
      <p:pic>
        <p:nvPicPr>
          <p:cNvPr id="11" name="Рисунок 10" descr="Mun_pro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83114" y="5589242"/>
            <a:ext cx="1464247" cy="97404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195" name="Содержимое 5"/>
          <p:cNvGraphicFramePr>
            <a:graphicFrameLocks noChangeAspect="1"/>
          </p:cNvGraphicFramePr>
          <p:nvPr/>
        </p:nvGraphicFramePr>
        <p:xfrm>
          <a:off x="0" y="2132856"/>
          <a:ext cx="8479259" cy="3600400"/>
        </p:xfrm>
        <a:graphic>
          <a:graphicData uri="http://schemas.openxmlformats.org/presentationml/2006/ole">
            <p:oleObj spid="_x0000_s8195" name="Worksheet" r:id="rId8" imgW="7551572" imgH="2537460" progId="Excel.Sheet.8">
              <p:embed/>
            </p:oleObj>
          </a:graphicData>
        </a:graphic>
      </p:graphicFrame>
    </p:spTree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bg>
      <p:bgPr>
        <a:blipFill dpi="0" rotWithShape="1">
          <a:blip r:embed="rId2" cstate="print">
            <a:alphaModFix amt="2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70347" y="548680"/>
            <a:ext cx="8292790" cy="648072"/>
          </a:xfrm>
        </p:spPr>
        <p:txBody>
          <a:bodyPr anchorCtr="1"/>
          <a:lstStyle/>
          <a:p>
            <a:pPr lvl="0" algn="ctr"/>
            <a:r>
              <a:rPr lang="ru-RU" sz="23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Оценка долговой устойчивости Аксайского района</a:t>
            </a:r>
            <a:endParaRPr lang="ru-RU" sz="2300" dirty="0">
              <a:solidFill>
                <a:srgbClr val="000099"/>
              </a:solidFill>
              <a:latin typeface="Georgia"/>
            </a:endParaRPr>
          </a:p>
        </p:txBody>
      </p:sp>
      <p:sp>
        <p:nvSpPr>
          <p:cNvPr id="45" name="Текст 44"/>
          <p:cNvSpPr>
            <a:spLocks noGrp="1"/>
          </p:cNvSpPr>
          <p:nvPr>
            <p:ph type="body" idx="2"/>
          </p:nvPr>
        </p:nvSpPr>
        <p:spPr>
          <a:xfrm>
            <a:off x="6679059" y="4149080"/>
            <a:ext cx="2191796" cy="936104"/>
          </a:xfrm>
        </p:spPr>
        <p:txBody>
          <a:bodyPr/>
          <a:lstStyle/>
          <a:p>
            <a:pPr algn="r"/>
            <a:r>
              <a:rPr lang="ru-RU" sz="1050" dirty="0"/>
              <a:t>Классификация муниципальных образований по уровням долговой устойчивости</a:t>
            </a:r>
          </a:p>
        </p:txBody>
      </p:sp>
      <p:sp>
        <p:nvSpPr>
          <p:cNvPr id="3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2F186B-3234-426E-AAB2-4F8AAB721D9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Прямоугольник 15"/>
          <p:cNvSpPr/>
          <p:nvPr/>
        </p:nvSpPr>
        <p:spPr>
          <a:xfrm>
            <a:off x="198339" y="3645024"/>
            <a:ext cx="4752528" cy="1850507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err="1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Аксайский</a:t>
            </a: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 район отнесен к группе заемщиков с высоким уровнем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долговой устойчивости (группа А)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C00000"/>
              </a:solidFill>
              <a:uFillTx/>
              <a:latin typeface="Georgia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dirty="0">
                <a:latin typeface="Georgia"/>
              </a:rPr>
              <a:t>Оценка Минфина Ростовской области в 2023 году</a:t>
            </a:r>
            <a:endParaRPr lang="ru-RU" sz="1400" i="0" u="none" strike="noStrike" kern="1200" cap="none" spc="0" baseline="0" dirty="0">
              <a:uFillTx/>
              <a:latin typeface="Georgia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20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33" name="Схема 32"/>
          <p:cNvGraphicFramePr/>
          <p:nvPr/>
        </p:nvGraphicFramePr>
        <p:xfrm>
          <a:off x="3366691" y="3789040"/>
          <a:ext cx="553282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18"/>
          <p:cNvSpPr/>
          <p:nvPr/>
        </p:nvSpPr>
        <p:spPr>
          <a:xfrm>
            <a:off x="270347" y="1412776"/>
            <a:ext cx="8424936" cy="3024336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проводится министерством финансов Ростовской области с 1 января 2020 года  в соответствии с Бюджетным кодексом РФ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       </a:t>
            </a: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Нормативная база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Постановление Правительства Ростовской области от 28.09.2020 №16 «</a:t>
            </a: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О порядке                 осуществления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оценки долговой устойчивости </a:t>
            </a: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муниципальных образований Ростовской области 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>
                <a:solidFill>
                  <a:srgbClr val="000000"/>
                </a:solidFill>
                <a:latin typeface="Georgia"/>
                <a:cs typeface="Times New Roman" pitchFamily="18"/>
              </a:rPr>
              <a:t>            Приказ министерства финансов Ростовской  области от 30.09.2020 № 187 «Об осуществлении оценки долговой устойчивости муниципальных образований Ростовской области  </a:t>
            </a: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pic>
        <p:nvPicPr>
          <p:cNvPr id="38" name="Рисунок 37" descr="0320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363" y="1916832"/>
            <a:ext cx="519351" cy="35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Рисунок 38" descr="pngeg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371" y="2348880"/>
            <a:ext cx="267504" cy="267504"/>
          </a:xfrm>
          <a:prstGeom prst="rect">
            <a:avLst/>
          </a:prstGeom>
        </p:spPr>
      </p:pic>
      <p:pic>
        <p:nvPicPr>
          <p:cNvPr id="40" name="Рисунок 39" descr="pngeg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371" y="2924944"/>
            <a:ext cx="267504" cy="26750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15000" contrast="18000"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0"/>
          <p:cNvSpPr/>
          <p:nvPr/>
        </p:nvSpPr>
        <p:spPr>
          <a:xfrm>
            <a:off x="3438699" y="0"/>
            <a:ext cx="5255442" cy="64807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78659" y="0"/>
            <a:ext cx="432048" cy="6483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142555" y="908720"/>
            <a:ext cx="4601085" cy="7078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ru-RU" sz="40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Социальные сети:</a:t>
            </a:r>
            <a:endParaRPr lang="ru-RU" sz="4000" b="1" u="sng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21" name="Picture 17" descr="https://mir-s3-cdn-cf.behance.net/projects/max_808/eefb1544913357.Y3JvcCwxMzYyLDEwNjYsMTQ0Myw2MzU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411" y="2636912"/>
            <a:ext cx="1008112" cy="834071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0" name="TextBox 19"/>
          <p:cNvSpPr txBox="1"/>
          <p:nvPr/>
        </p:nvSpPr>
        <p:spPr>
          <a:xfrm>
            <a:off x="1116758" y="1916832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Официальный сайт:</a:t>
            </a:r>
            <a:r>
              <a:rPr lang="ru-RU" sz="2800" b="1" dirty="0" smtClean="0"/>
              <a:t> </a:t>
            </a:r>
            <a:r>
              <a:rPr lang="en-US" sz="2800" b="1" dirty="0" smtClean="0">
                <a:hlinkClick r:id="rId5"/>
              </a:rPr>
              <a:t>http://finance.aksayland.ru/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2723" name="Picture 19" descr="https://aksayland.ru/flag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63" y="692696"/>
            <a:ext cx="1368152" cy="115212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926531" y="2780928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http://vk.com/aksay</a:t>
            </a:r>
            <a:r>
              <a:rPr lang="ru-RU" sz="2800" b="1" dirty="0" smtClean="0">
                <a:solidFill>
                  <a:srgbClr val="0000FF"/>
                </a:solidFill>
              </a:rPr>
              <a:t>_</a:t>
            </a:r>
            <a:r>
              <a:rPr lang="en-US" sz="2800" b="1" dirty="0" smtClean="0">
                <a:solidFill>
                  <a:srgbClr val="0000FF"/>
                </a:solidFill>
              </a:rPr>
              <a:t>rayfin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9" name="Рисунок 8" descr="photo_ФУ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39099" y="2636912"/>
            <a:ext cx="1440160" cy="203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C4FD2F-088A-4A5B-82DB-4157ACCDEFD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63" y="116632"/>
            <a:ext cx="288032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0" descr="kovyl-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00768"/>
            <a:ext cx="9037636" cy="8572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Капля 19"/>
          <p:cNvSpPr/>
          <p:nvPr/>
        </p:nvSpPr>
        <p:spPr>
          <a:xfrm flipH="1">
            <a:off x="4734845" y="548685"/>
            <a:ext cx="3888430" cy="27146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19046">
            <a:solidFill>
              <a:srgbClr val="FFFFFF">
                <a:alpha val="2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Капля 21"/>
          <p:cNvSpPr/>
          <p:nvPr/>
        </p:nvSpPr>
        <p:spPr>
          <a:xfrm rot="16">
            <a:off x="270351" y="548686"/>
            <a:ext cx="4000527" cy="26642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19046">
            <a:solidFill>
              <a:srgbClr val="FFFFFF">
                <a:alpha val="5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pic>
        <p:nvPicPr>
          <p:cNvPr id="9" name="Рисунок 24" descr="4846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562453" y="3474647"/>
            <a:ext cx="4475183" cy="298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58e915beeb97430e819064f2 (1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8620" y="2060847"/>
            <a:ext cx="3810003" cy="381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0fe7583c-6a3b-40be-87ae-17257d40aab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331" y="3429001"/>
            <a:ext cx="417646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63" y="260346"/>
            <a:ext cx="288032" cy="43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DSC_1846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6811" y="3789040"/>
            <a:ext cx="417646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photo_2023-08-03_14-30-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339" y="908720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DSC_1772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8819" y="908720"/>
            <a:ext cx="4104456" cy="259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балка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339" y="3789040"/>
            <a:ext cx="403244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1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71" y="2060848"/>
            <a:ext cx="720080" cy="60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71" y="3789040"/>
            <a:ext cx="7200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71" y="4725144"/>
            <a:ext cx="720080" cy="64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379" y="5661248"/>
            <a:ext cx="72008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22475" y="191683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Рост эффективности расходования бюджетных средств;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0467" y="364502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Оптимизация расходов бюджета, исходя из принципов их соответствия  приоритетам развития района;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4483" y="4869160"/>
            <a:ext cx="734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Создание резерва для обеспечения непредвиденных расходов бюджета;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2475" y="57332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Недопущение роста долговой нагрузки.</a:t>
            </a: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630387" y="764704"/>
            <a:ext cx="8136904" cy="792088"/>
          </a:xfrm>
          <a:prstGeom prst="snip2DiagRect">
            <a:avLst>
              <a:gd name="adj1" fmla="val 0"/>
              <a:gd name="adj2" fmla="val 12348"/>
            </a:avLst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sunse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Основные задачи бюджетной политики Аксайского района на 2024-2026 годы</a:t>
            </a:r>
            <a:endParaRPr lang="ru-RU" sz="2800" dirty="0"/>
          </a:p>
        </p:txBody>
      </p:sp>
      <p:sp>
        <p:nvSpPr>
          <p:cNvPr id="20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260347"/>
            <a:ext cx="268284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371" y="2852936"/>
            <a:ext cx="720080" cy="60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361104" y="2852936"/>
            <a:ext cx="7676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Обеспечение собираемости налоговых и неналоговых доходов;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bg>
      <p:bgPr>
        <a:blipFill>
          <a:blip r:embed="rId2" r:link="rId3" cstate="print">
            <a:alphaModFix amt="8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EF8982-37F7-42FB-8808-704E7F9494BD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4"/>
          <p:cNvSpPr/>
          <p:nvPr/>
        </p:nvSpPr>
        <p:spPr>
          <a:xfrm>
            <a:off x="4158779" y="33265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  <p:transition spd="slow">
    <p:wipe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4158779" y="332656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63" y="188640"/>
            <a:ext cx="285779" cy="5043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926531" y="2060848"/>
            <a:ext cx="525658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внимание!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AF4C9A-8765-4480-ACD7-2FF17D87993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232541" y="500039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  <a:cs typeface="David" pitchFamily="34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  <a:cs typeface="David" pitchFamily="34"/>
              </a:rPr>
              <a:t>Аксайского района на 2024 год</a:t>
            </a:r>
          </a:p>
        </p:txBody>
      </p:sp>
      <p:pic>
        <p:nvPicPr>
          <p:cNvPr id="7" name="Рисунок 20" descr="4_polosa1200_bcg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0627" y="1714491"/>
            <a:ext cx="2928960" cy="5143509"/>
          </a:xfrm>
          <a:prstGeom prst="rect">
            <a:avLst/>
          </a:prstGeom>
          <a:noFill/>
          <a:ln w="9528">
            <a:solidFill>
              <a:srgbClr val="D7E4BD"/>
            </a:solidFill>
            <a:prstDash val="solid"/>
          </a:ln>
        </p:spPr>
      </p:pic>
      <p:sp>
        <p:nvSpPr>
          <p:cNvPr id="8" name="Прямоугольник 22"/>
          <p:cNvSpPr/>
          <p:nvPr/>
        </p:nvSpPr>
        <p:spPr>
          <a:xfrm>
            <a:off x="126331" y="1916832"/>
            <a:ext cx="2880320" cy="720076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  <a:bevel/>
          </a:ln>
          <a:effectLst>
            <a:outerShdw dist="22997" dir="5400000" algn="tl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 на доходы физических лиц – 916,3</a:t>
            </a: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24"/>
          <p:cNvSpPr/>
          <p:nvPr/>
        </p:nvSpPr>
        <p:spPr>
          <a:xfrm>
            <a:off x="126332" y="2708919"/>
            <a:ext cx="2880320" cy="64807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Акцизы на нефтепродукты – 33,6</a:t>
            </a:r>
          </a:p>
        </p:txBody>
      </p:sp>
      <p:sp>
        <p:nvSpPr>
          <p:cNvPr id="10" name="Прямоугольник 25"/>
          <p:cNvSpPr/>
          <p:nvPr/>
        </p:nvSpPr>
        <p:spPr>
          <a:xfrm>
            <a:off x="126331" y="4149080"/>
            <a:ext cx="2880325" cy="571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Транспортный налог– 95,7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Прямоугольник 26"/>
          <p:cNvSpPr/>
          <p:nvPr/>
        </p:nvSpPr>
        <p:spPr>
          <a:xfrm>
            <a:off x="126331" y="4869161"/>
            <a:ext cx="2880325" cy="571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Государственная пошлина – 27,0</a:t>
            </a:r>
          </a:p>
        </p:txBody>
      </p:sp>
      <p:sp>
        <p:nvSpPr>
          <p:cNvPr id="12" name="Прямоугольник 27"/>
          <p:cNvSpPr/>
          <p:nvPr/>
        </p:nvSpPr>
        <p:spPr>
          <a:xfrm>
            <a:off x="126331" y="5589242"/>
            <a:ext cx="2880325" cy="5544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Неналоговые доходы – 185,4</a:t>
            </a:r>
          </a:p>
        </p:txBody>
      </p:sp>
      <p:sp>
        <p:nvSpPr>
          <p:cNvPr id="13" name="Прямоугольник 28"/>
          <p:cNvSpPr/>
          <p:nvPr/>
        </p:nvSpPr>
        <p:spPr>
          <a:xfrm>
            <a:off x="126331" y="6237314"/>
            <a:ext cx="2880325" cy="50006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Безвозмездные поступления – 4 470,1</a:t>
            </a:r>
          </a:p>
        </p:txBody>
      </p:sp>
      <p:sp>
        <p:nvSpPr>
          <p:cNvPr id="14" name="Прямоугольник 29"/>
          <p:cNvSpPr/>
          <p:nvPr/>
        </p:nvSpPr>
        <p:spPr>
          <a:xfrm>
            <a:off x="5804702" y="1916833"/>
            <a:ext cx="3071835" cy="648072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Социальная политика – </a:t>
            </a:r>
            <a:r>
              <a:rPr lang="ru-RU" kern="0" dirty="0">
                <a:solidFill>
                  <a:srgbClr val="000000"/>
                </a:solidFill>
                <a:latin typeface="Georgia"/>
              </a:rPr>
              <a:t>755,1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5" name="Прямоугольник 30"/>
          <p:cNvSpPr/>
          <p:nvPr/>
        </p:nvSpPr>
        <p:spPr>
          <a:xfrm>
            <a:off x="5814963" y="2708920"/>
            <a:ext cx="3071835" cy="648072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Образование – </a:t>
            </a:r>
            <a:r>
              <a:rPr lang="ru-RU" kern="0" dirty="0">
                <a:solidFill>
                  <a:srgbClr val="000000"/>
                </a:solidFill>
                <a:latin typeface="Georgia"/>
              </a:rPr>
              <a:t>3 738,1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6" name="Прямоугольник 31"/>
          <p:cNvSpPr/>
          <p:nvPr/>
        </p:nvSpPr>
        <p:spPr>
          <a:xfrm>
            <a:off x="5814963" y="3429000"/>
            <a:ext cx="3071835" cy="576064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Жилищно-коммунальное</a:t>
            </a:r>
            <a:r>
              <a:rPr lang="ru-RU" sz="1800" b="0" i="0" u="none" strike="noStrike" kern="1200" cap="none" spc="0" dirty="0">
                <a:solidFill>
                  <a:srgbClr val="000000"/>
                </a:solidFill>
                <a:uFillTx/>
                <a:latin typeface="Georgia"/>
              </a:rPr>
              <a:t> хозяйство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 </a:t>
            </a:r>
            <a:r>
              <a:rPr lang="ru-RU" dirty="0">
                <a:solidFill>
                  <a:srgbClr val="000000"/>
                </a:solidFill>
                <a:latin typeface="Georgia"/>
              </a:rPr>
              <a:t>608,0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7" name="Прямоугольник 32"/>
          <p:cNvSpPr/>
          <p:nvPr/>
        </p:nvSpPr>
        <p:spPr>
          <a:xfrm>
            <a:off x="5814963" y="4077072"/>
            <a:ext cx="3071835" cy="576065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Культура,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кинематография – </a:t>
            </a:r>
            <a:r>
              <a:rPr lang="ru-RU" kern="0" dirty="0">
                <a:solidFill>
                  <a:srgbClr val="000000"/>
                </a:solidFill>
                <a:latin typeface="Georgia"/>
              </a:rPr>
              <a:t>131,5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8" name="Прямоугольник 33"/>
          <p:cNvSpPr/>
          <p:nvPr/>
        </p:nvSpPr>
        <p:spPr>
          <a:xfrm>
            <a:off x="5814963" y="4725144"/>
            <a:ext cx="3071835" cy="504056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Дорожный фонд – </a:t>
            </a:r>
            <a:r>
              <a:rPr lang="ru-RU" kern="0" dirty="0">
                <a:solidFill>
                  <a:srgbClr val="000000"/>
                </a:solidFill>
                <a:latin typeface="Georgia"/>
              </a:rPr>
              <a:t>219,1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9" name="Прямоугольник 34"/>
          <p:cNvSpPr/>
          <p:nvPr/>
        </p:nvSpPr>
        <p:spPr>
          <a:xfrm>
            <a:off x="5814963" y="6021288"/>
            <a:ext cx="3071835" cy="713809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Иные расходы –155,1 </a:t>
            </a:r>
          </a:p>
        </p:txBody>
      </p:sp>
      <p:sp>
        <p:nvSpPr>
          <p:cNvPr id="20" name="Прямоугольник 35"/>
          <p:cNvSpPr/>
          <p:nvPr/>
        </p:nvSpPr>
        <p:spPr>
          <a:xfrm>
            <a:off x="5814963" y="5373216"/>
            <a:ext cx="3071835" cy="576064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Общегосударственные расходы – </a:t>
            </a:r>
            <a:r>
              <a:rPr lang="ru-RU" kern="0" dirty="0">
                <a:solidFill>
                  <a:srgbClr val="000000"/>
                </a:solidFill>
                <a:latin typeface="Georgia"/>
              </a:rPr>
              <a:t>289,6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1" name="Прямоугольник 36"/>
          <p:cNvSpPr/>
          <p:nvPr/>
        </p:nvSpPr>
        <p:spPr>
          <a:xfrm>
            <a:off x="198339" y="1412776"/>
            <a:ext cx="2773539" cy="428625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03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sng" strike="noStrike" kern="1200" cap="none" spc="0" baseline="0" dirty="0">
                <a:solidFill>
                  <a:schemeClr val="tx2"/>
                </a:solidFill>
                <a:uFillTx/>
                <a:latin typeface="Georgia"/>
              </a:rPr>
              <a:t>Доходы – 5 906,5</a:t>
            </a:r>
          </a:p>
        </p:txBody>
      </p:sp>
      <p:sp>
        <p:nvSpPr>
          <p:cNvPr id="22" name="Прямоугольник 37"/>
          <p:cNvSpPr/>
          <p:nvPr/>
        </p:nvSpPr>
        <p:spPr>
          <a:xfrm>
            <a:off x="5814963" y="1302955"/>
            <a:ext cx="2773544" cy="648072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03" algn="tl">
              <a:srgbClr val="000000">
                <a:alpha val="8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sng" strike="noStrike" kern="1200" cap="none" spc="0" baseline="0" dirty="0">
                <a:solidFill>
                  <a:schemeClr val="accent3"/>
                </a:solidFill>
                <a:uFillTx/>
                <a:latin typeface="Georgia"/>
              </a:rPr>
              <a:t>Расходы- </a:t>
            </a:r>
            <a:r>
              <a:rPr lang="ru-RU" sz="2000" b="1" u="sng" kern="0" dirty="0">
                <a:solidFill>
                  <a:schemeClr val="accent3"/>
                </a:solidFill>
                <a:latin typeface="Georgia"/>
              </a:rPr>
              <a:t>5 896,5</a:t>
            </a:r>
            <a:endParaRPr lang="ru-RU" sz="2000" b="1" i="0" u="sng" strike="noStrike" kern="1200" cap="none" spc="0" baseline="0" dirty="0">
              <a:solidFill>
                <a:schemeClr val="accent3"/>
              </a:solidFill>
              <a:uFillTx/>
              <a:latin typeface="Georgia"/>
            </a:endParaRPr>
          </a:p>
        </p:txBody>
      </p:sp>
      <p:sp>
        <p:nvSpPr>
          <p:cNvPr id="23" name="Прямоугольник 38"/>
          <p:cNvSpPr/>
          <p:nvPr/>
        </p:nvSpPr>
        <p:spPr>
          <a:xfrm>
            <a:off x="3661559" y="1556792"/>
            <a:ext cx="1508750" cy="58791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млн. рублей</a:t>
            </a:r>
          </a:p>
        </p:txBody>
      </p:sp>
      <p:sp>
        <p:nvSpPr>
          <p:cNvPr id="24" name="Прямоугольник 40"/>
          <p:cNvSpPr/>
          <p:nvPr/>
        </p:nvSpPr>
        <p:spPr>
          <a:xfrm rot="10800009" flipV="1">
            <a:off x="126331" y="3500981"/>
            <a:ext cx="2880252" cy="5760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Налоги на совокупный доход – 178,4</a:t>
            </a:r>
          </a:p>
        </p:txBody>
      </p:sp>
      <p:pic>
        <p:nvPicPr>
          <p:cNvPr id="25" name="Рисунок 21" descr="0d669d7a790b31998a85d91046796124.jpg"/>
          <p:cNvPicPr>
            <a:picLocks noChangeAspect="1"/>
          </p:cNvPicPr>
          <p:nvPr/>
        </p:nvPicPr>
        <p:blipFill>
          <a:blip r:embed="rId7" cstate="print">
            <a:lum contrast="-40000"/>
          </a:blip>
          <a:stretch>
            <a:fillRect/>
          </a:stretch>
        </p:blipFill>
        <p:spPr>
          <a:xfrm>
            <a:off x="3048039" y="2179125"/>
            <a:ext cx="2592284" cy="4392488"/>
          </a:xfrm>
          <a:prstGeom prst="rect">
            <a:avLst/>
          </a:prstGeom>
          <a:ln>
            <a:noFill/>
          </a:ln>
          <a:effectLst>
            <a:glow rad="431800">
              <a:schemeClr val="accent1"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A2C393-4BB4-4104-ACB7-8948DE6ADC9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42755" y="188915"/>
            <a:ext cx="360040" cy="5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198339" y="692697"/>
            <a:ext cx="8640759" cy="864096"/>
          </a:xfrm>
          <a:prstGeom prst="rect">
            <a:avLst/>
          </a:prstGeom>
          <a:solidFill>
            <a:schemeClr val="bg2"/>
          </a:solidFill>
          <a:ln cap="rnd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>
            <a:bevelT w="101600" prst="rible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Аксайского района на 20</a:t>
            </a:r>
            <a:r>
              <a:rPr lang="en-US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2</a:t>
            </a: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5</a:t>
            </a:r>
            <a:r>
              <a:rPr lang="en-US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-202</a:t>
            </a: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6 годы</a:t>
            </a:r>
          </a:p>
        </p:txBody>
      </p:sp>
      <p:sp>
        <p:nvSpPr>
          <p:cNvPr id="7" name="Прямоугольник 36"/>
          <p:cNvSpPr/>
          <p:nvPr/>
        </p:nvSpPr>
        <p:spPr>
          <a:xfrm>
            <a:off x="1566491" y="1500173"/>
            <a:ext cx="1508750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rgbClr val="00B050"/>
                </a:solidFill>
                <a:uFillTx/>
                <a:latin typeface="Georgia"/>
              </a:rPr>
              <a:t>Доходы</a:t>
            </a:r>
          </a:p>
        </p:txBody>
      </p:sp>
      <p:sp>
        <p:nvSpPr>
          <p:cNvPr id="8" name="Прямоугольник 37"/>
          <p:cNvSpPr/>
          <p:nvPr/>
        </p:nvSpPr>
        <p:spPr>
          <a:xfrm>
            <a:off x="6102995" y="1484784"/>
            <a:ext cx="1728192" cy="5006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Georgia"/>
              </a:rPr>
              <a:t>Расходы</a:t>
            </a:r>
          </a:p>
        </p:txBody>
      </p:sp>
      <p:sp>
        <p:nvSpPr>
          <p:cNvPr id="9" name="Прямоугольник 38"/>
          <p:cNvSpPr/>
          <p:nvPr/>
        </p:nvSpPr>
        <p:spPr>
          <a:xfrm>
            <a:off x="3366691" y="1628800"/>
            <a:ext cx="216024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Georgia"/>
              </a:rPr>
              <a:t>млн. рублей</a:t>
            </a:r>
          </a:p>
        </p:txBody>
      </p:sp>
      <p:sp>
        <p:nvSpPr>
          <p:cNvPr id="10" name="Прямоугольник 42"/>
          <p:cNvSpPr/>
          <p:nvPr/>
        </p:nvSpPr>
        <p:spPr>
          <a:xfrm>
            <a:off x="126331" y="2276872"/>
            <a:ext cx="4286277" cy="648071"/>
          </a:xfrm>
          <a:prstGeom prst="rect">
            <a:avLst/>
          </a:prstGeom>
          <a:blipFill>
            <a:blip r:embed="rId4" r:link="rId5" cstate="print">
              <a:lum bright="48000" contrast="-68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 на доходы физических лиц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1 003,8                          </a:t>
            </a:r>
            <a:r>
              <a:rPr lang="ru-RU" sz="18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1 080,5</a:t>
            </a:r>
          </a:p>
        </p:txBody>
      </p:sp>
      <p:sp>
        <p:nvSpPr>
          <p:cNvPr id="11" name="Прямоугольник 43"/>
          <p:cNvSpPr/>
          <p:nvPr/>
        </p:nvSpPr>
        <p:spPr>
          <a:xfrm>
            <a:off x="198339" y="1844824"/>
            <a:ext cx="201622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dirty="0">
                <a:solidFill>
                  <a:srgbClr val="217134"/>
                </a:solidFill>
                <a:uFillTx/>
                <a:latin typeface="Georgia"/>
              </a:rPr>
              <a:t>2025 – 5 247,5</a:t>
            </a:r>
          </a:p>
        </p:txBody>
      </p:sp>
      <p:sp>
        <p:nvSpPr>
          <p:cNvPr id="12" name="Прямоугольник 44"/>
          <p:cNvSpPr/>
          <p:nvPr/>
        </p:nvSpPr>
        <p:spPr>
          <a:xfrm>
            <a:off x="2430584" y="1785923"/>
            <a:ext cx="1944215" cy="5629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dirty="0">
                <a:solidFill>
                  <a:srgbClr val="1E5C34"/>
                </a:solidFill>
                <a:uFillTx/>
                <a:latin typeface="Georgia"/>
              </a:rPr>
              <a:t>2026 – 4 423,2</a:t>
            </a:r>
          </a:p>
        </p:txBody>
      </p:sp>
      <p:sp>
        <p:nvSpPr>
          <p:cNvPr id="18" name="Прямоугольник 50"/>
          <p:cNvSpPr/>
          <p:nvPr/>
        </p:nvSpPr>
        <p:spPr>
          <a:xfrm>
            <a:off x="4662834" y="2276873"/>
            <a:ext cx="4248473" cy="648072"/>
          </a:xfrm>
          <a:prstGeom prst="rect">
            <a:avLst/>
          </a:prstGeom>
          <a:blipFill dpi="0" rotWithShape="1">
            <a:blip r:embed="rId6" r:link="rId7" cstate="print">
              <a:alphaModFix amt="96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50800" sx="1000" sy="1000" algn="ctr" rotWithShape="0">
              <a:srgbClr val="000000"/>
            </a:outerShdw>
            <a:reflection blurRad="25400" endPos="3000" dir="5400000" sy="-100000" algn="bl" rotWithShape="0"/>
            <a:softEdge rad="2540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Georgia"/>
              </a:rPr>
              <a:t>Социальная политика </a:t>
            </a:r>
            <a:r>
              <a:rPr lang="ru-RU" sz="1800" b="0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762,9</a:t>
            </a:r>
            <a:r>
              <a:rPr lang="ru-RU" sz="1800" b="0" i="0" u="none" strike="noStrike" kern="1200" cap="none" spc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Georgia"/>
              </a:rPr>
              <a:t>   </a:t>
            </a:r>
            <a:r>
              <a:rPr lang="ru-RU" sz="1800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                        </a:t>
            </a:r>
            <a:r>
              <a:rPr lang="ru-RU" sz="1800" b="1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770,5</a:t>
            </a:r>
            <a:endParaRPr lang="ru-RU" sz="1800" b="1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19" name="Прямоугольник 51"/>
          <p:cNvSpPr/>
          <p:nvPr/>
        </p:nvSpPr>
        <p:spPr>
          <a:xfrm>
            <a:off x="4518819" y="1785923"/>
            <a:ext cx="1944216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31859C"/>
                </a:solidFill>
                <a:uFillTx/>
                <a:latin typeface="Georgia"/>
              </a:rPr>
              <a:t>2025 </a:t>
            </a: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-</a:t>
            </a:r>
            <a:r>
              <a:rPr lang="ru-RU" b="1" dirty="0" smtClean="0">
                <a:solidFill>
                  <a:srgbClr val="31859C"/>
                </a:solidFill>
                <a:latin typeface="Georgia"/>
              </a:rPr>
              <a:t>5 226,1</a:t>
            </a:r>
            <a:endParaRPr lang="ru-RU" sz="18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0" name="Прямоугольник 52"/>
          <p:cNvSpPr/>
          <p:nvPr/>
        </p:nvSpPr>
        <p:spPr>
          <a:xfrm>
            <a:off x="6967091" y="1785923"/>
            <a:ext cx="183800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2026-4 401,8</a:t>
            </a:r>
            <a:endParaRPr lang="ru-RU" sz="18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2" name="Прямоугольник 54"/>
          <p:cNvSpPr/>
          <p:nvPr/>
        </p:nvSpPr>
        <p:spPr>
          <a:xfrm>
            <a:off x="4662835" y="3645025"/>
            <a:ext cx="4244147" cy="648072"/>
          </a:xfrm>
          <a:prstGeom prst="rect">
            <a:avLst/>
          </a:prstGeom>
          <a:blipFill dpi="0" rotWithShape="1">
            <a:blip r:embed="rId8" r:link="rId9" cstate="print">
              <a:alphaModFix amt="92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Georgia"/>
              </a:rPr>
              <a:t>Жилищно-коммунальное</a:t>
            </a: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 хозяйство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138,7</a:t>
            </a: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140,4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23" name="Прямоугольник 55"/>
          <p:cNvSpPr/>
          <p:nvPr/>
        </p:nvSpPr>
        <p:spPr>
          <a:xfrm>
            <a:off x="4662835" y="4365104"/>
            <a:ext cx="4248472" cy="571500"/>
          </a:xfrm>
          <a:prstGeom prst="rect">
            <a:avLst/>
          </a:prstGeom>
          <a:blipFill dpi="0" rotWithShape="1">
            <a:blip r:embed="rId10" r:link="rId11" cstate="print"/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Культура, кинематография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136,3</a:t>
            </a: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142,7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24" name="Прямоугольник 56"/>
          <p:cNvSpPr/>
          <p:nvPr/>
        </p:nvSpPr>
        <p:spPr>
          <a:xfrm>
            <a:off x="4662835" y="4941168"/>
            <a:ext cx="4248471" cy="572075"/>
          </a:xfrm>
          <a:prstGeom prst="rect">
            <a:avLst/>
          </a:prstGeom>
          <a:blipFill dpi="0" rotWithShape="1">
            <a:blip r:embed="rId12" r:link="rId13" cstate="print">
              <a:alphaModFix amt="76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Дорожный фонд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366,8</a:t>
            </a:r>
            <a:r>
              <a:rPr lang="ru-RU" sz="1800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280,8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     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5" name="Прямоугольник 57"/>
          <p:cNvSpPr/>
          <p:nvPr/>
        </p:nvSpPr>
        <p:spPr>
          <a:xfrm>
            <a:off x="4662835" y="5589240"/>
            <a:ext cx="4215410" cy="572075"/>
          </a:xfrm>
          <a:prstGeom prst="rect">
            <a:avLst/>
          </a:prstGeom>
          <a:blipFill dpi="0" rotWithShape="1">
            <a:blip r:embed="rId14" r:link="rId15" cstate="print">
              <a:alphaModFix amt="90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Общегосударственные расходы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–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362,4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</a:t>
            </a:r>
            <a:r>
              <a:rPr lang="ru-RU" sz="1800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        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414,0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26" name="Прямоугольник 58"/>
          <p:cNvSpPr/>
          <p:nvPr/>
        </p:nvSpPr>
        <p:spPr>
          <a:xfrm>
            <a:off x="4662835" y="6260637"/>
            <a:ext cx="4220693" cy="454515"/>
          </a:xfrm>
          <a:prstGeom prst="rect">
            <a:avLst/>
          </a:prstGeom>
          <a:blipFill dpi="0" rotWithShape="1">
            <a:blip r:embed="rId16" r:link="rId17" cstate="print">
              <a:alphaModFix amt="99000"/>
            </a:blip>
            <a:srcRect/>
            <a:stretch>
              <a:fillRect/>
            </a:stretch>
          </a:blipFill>
          <a:ln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  <a:bevelB prst="angle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Иные расходы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1 118,7                                    332,6</a:t>
            </a:r>
          </a:p>
        </p:txBody>
      </p:sp>
      <p:sp>
        <p:nvSpPr>
          <p:cNvPr id="28" name="Прямоугольник 45"/>
          <p:cNvSpPr/>
          <p:nvPr/>
        </p:nvSpPr>
        <p:spPr>
          <a:xfrm>
            <a:off x="126331" y="2996952"/>
            <a:ext cx="4286277" cy="576062"/>
          </a:xfrm>
          <a:prstGeom prst="rect">
            <a:avLst/>
          </a:prstGeom>
          <a:blipFill>
            <a:blip r:embed="rId18" r:link="rId19" cstate="print">
              <a:alphaModFix amt="41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Акцизы на нефтепродукты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34,3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35,9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29" name="Прямоугольник 46"/>
          <p:cNvSpPr/>
          <p:nvPr/>
        </p:nvSpPr>
        <p:spPr>
          <a:xfrm>
            <a:off x="126331" y="3717032"/>
            <a:ext cx="4320481" cy="576062"/>
          </a:xfrm>
          <a:prstGeom prst="rect">
            <a:avLst/>
          </a:prstGeom>
          <a:blipFill>
            <a:blip r:embed="rId20" r:link="rId21" cstate="print">
              <a:alphaModFix amt="64000"/>
            </a:blip>
            <a:stretch>
              <a:fillRect/>
            </a:stretch>
          </a:blipFill>
          <a:ln cap="rnd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Налоги на совокупный доход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190,3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202,7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26333" y="4365106"/>
            <a:ext cx="4320475" cy="504053"/>
          </a:xfrm>
          <a:prstGeom prst="rect">
            <a:avLst/>
          </a:prstGeom>
          <a:blipFill>
            <a:blip r:embed="rId22" r:link="rId23" cstate="print">
              <a:alphaModFix amt="39000"/>
            </a:blip>
            <a:stretch>
              <a:fillRect/>
            </a:stretch>
          </a:blipFill>
          <a:ln cap="rnd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Транспортный налог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99,5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103,5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31" name="Прямоугольник 47"/>
          <p:cNvSpPr/>
          <p:nvPr/>
        </p:nvSpPr>
        <p:spPr>
          <a:xfrm>
            <a:off x="126333" y="4941170"/>
            <a:ext cx="4321052" cy="488097"/>
          </a:xfrm>
          <a:prstGeom prst="rect">
            <a:avLst/>
          </a:prstGeom>
          <a:blipFill>
            <a:blip r:embed="rId24" r:link="rId25" cstate="print">
              <a:alphaModFix amt="39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>
            <a:bevelT/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Государственная пошлина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27,3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28,0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32" name="Прямоугольник 48"/>
          <p:cNvSpPr/>
          <p:nvPr/>
        </p:nvSpPr>
        <p:spPr>
          <a:xfrm>
            <a:off x="126332" y="5500701"/>
            <a:ext cx="4321044" cy="642942"/>
          </a:xfrm>
          <a:prstGeom prst="rect">
            <a:avLst/>
          </a:prstGeom>
          <a:blipFill>
            <a:blip r:embed="rId26" r:link="rId27" cstate="print">
              <a:alphaModFix amt="39000"/>
            </a:blip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  <a:sp3d>
            <a:bevelT/>
            <a:bevelB w="139700" h="139700" prst="divo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Неналоговые доходы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194,6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162,5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33" name="Прямоугольник 49"/>
          <p:cNvSpPr/>
          <p:nvPr/>
        </p:nvSpPr>
        <p:spPr>
          <a:xfrm>
            <a:off x="126331" y="6237312"/>
            <a:ext cx="4286277" cy="500067"/>
          </a:xfrm>
          <a:prstGeom prst="rect">
            <a:avLst/>
          </a:prstGeom>
          <a:blipFill>
            <a:blip r:embed="rId28" r:link="rId29" cstate="print">
              <a:alphaModFix amt="31000"/>
              <a:lum bright="6000" contrast="100000"/>
            </a:blip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  <a:bevelB w="152400" h="50800" prst="softRound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Безвозмездные поступления 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3 697,7                          2 810,1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21" name="Прямоугольник 53"/>
          <p:cNvSpPr/>
          <p:nvPr/>
        </p:nvSpPr>
        <p:spPr>
          <a:xfrm>
            <a:off x="4662835" y="3068960"/>
            <a:ext cx="4248473" cy="643515"/>
          </a:xfrm>
          <a:prstGeom prst="rect">
            <a:avLst/>
          </a:prstGeom>
          <a:blipFill>
            <a:blip r:embed="rId30" r:link="rId31" cstate="print">
              <a:alphaModFix amt="28000"/>
            </a:blip>
            <a:stretch>
              <a:fillRect/>
            </a:stretch>
          </a:blipFill>
          <a:ln cap="sq">
            <a:solidFill>
              <a:schemeClr val="tx1"/>
            </a:solidFill>
            <a:prstDash val="solid"/>
          </a:ln>
          <a:effectLst>
            <a:glow rad="101600">
              <a:schemeClr val="accent1">
                <a:satMod val="175000"/>
                <a:alpha val="40000"/>
              </a:schemeClr>
            </a:glow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 prstMaterial="matte">
            <a:bevelT/>
            <a:bevelB w="139700" h="139700" prst="divot"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Образование</a:t>
            </a: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3 246,6                      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2 537,2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9657" y="2492896"/>
            <a:ext cx="1299162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3108" y="2457810"/>
            <a:ext cx="1404024" cy="118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4"/>
          <p:cNvPicPr>
            <a:picLocks noChangeAspect="1"/>
          </p:cNvPicPr>
          <p:nvPr/>
        </p:nvPicPr>
        <p:blipFill>
          <a:blip r:embed="rId5" cstate="print">
            <a:lum contrast="35000"/>
          </a:blip>
          <a:stretch>
            <a:fillRect/>
          </a:stretch>
        </p:blipFill>
        <p:spPr>
          <a:xfrm>
            <a:off x="1724366" y="2040100"/>
            <a:ext cx="1495290" cy="167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5"/>
          <p:cNvPicPr>
            <a:picLocks noChangeAspect="1"/>
          </p:cNvPicPr>
          <p:nvPr/>
        </p:nvPicPr>
        <p:blipFill>
          <a:blip r:embed="rId6" cstate="print">
            <a:lum contrast="27000"/>
          </a:blip>
          <a:stretch>
            <a:fillRect/>
          </a:stretch>
        </p:blipFill>
        <p:spPr>
          <a:xfrm>
            <a:off x="4438799" y="2127983"/>
            <a:ext cx="1495290" cy="15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6"/>
          <p:cNvPicPr>
            <a:picLocks noChangeAspect="1"/>
          </p:cNvPicPr>
          <p:nvPr/>
        </p:nvPicPr>
        <p:blipFill>
          <a:blip r:embed="rId7" cstate="print">
            <a:lum contrast="48000"/>
          </a:blip>
          <a:stretch>
            <a:fillRect/>
          </a:stretch>
        </p:blipFill>
        <p:spPr>
          <a:xfrm>
            <a:off x="7203432" y="2131518"/>
            <a:ext cx="1443508" cy="15855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49"/>
          <p:cNvSpPr/>
          <p:nvPr/>
        </p:nvSpPr>
        <p:spPr>
          <a:xfrm>
            <a:off x="1121859" y="1700811"/>
            <a:ext cx="1280333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2024 год</a:t>
            </a:r>
          </a:p>
        </p:txBody>
      </p:sp>
      <p:sp>
        <p:nvSpPr>
          <p:cNvPr id="9" name="Rectangle 50"/>
          <p:cNvSpPr/>
          <p:nvPr/>
        </p:nvSpPr>
        <p:spPr>
          <a:xfrm>
            <a:off x="3798737" y="1700811"/>
            <a:ext cx="1281897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2025 год</a:t>
            </a:r>
          </a:p>
        </p:txBody>
      </p:sp>
      <p:sp>
        <p:nvSpPr>
          <p:cNvPr id="10" name="Rectangle 51"/>
          <p:cNvSpPr/>
          <p:nvPr/>
        </p:nvSpPr>
        <p:spPr>
          <a:xfrm>
            <a:off x="6679061" y="1628802"/>
            <a:ext cx="1281906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2026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 </a:t>
            </a:r>
            <a:r>
              <a:rPr lang="ru-RU" sz="20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год</a:t>
            </a:r>
          </a:p>
        </p:txBody>
      </p:sp>
      <p:sp>
        <p:nvSpPr>
          <p:cNvPr id="11" name="Rectangle 52"/>
          <p:cNvSpPr/>
          <p:nvPr/>
        </p:nvSpPr>
        <p:spPr>
          <a:xfrm>
            <a:off x="247902" y="3732215"/>
            <a:ext cx="1514118" cy="115252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5 906,5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8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2" name="Rectangle 53"/>
          <p:cNvSpPr/>
          <p:nvPr/>
        </p:nvSpPr>
        <p:spPr>
          <a:xfrm>
            <a:off x="1724366" y="3644898"/>
            <a:ext cx="1495290" cy="12969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Georgia"/>
                <a:cs typeface="Arial"/>
              </a:rPr>
              <a:t>5 896,5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3" name="Rectangle 54"/>
          <p:cNvSpPr/>
          <p:nvPr/>
        </p:nvSpPr>
        <p:spPr>
          <a:xfrm>
            <a:off x="3119237" y="3684583"/>
            <a:ext cx="1470181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5 247,5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4" name="Rectangle 55"/>
          <p:cNvSpPr/>
          <p:nvPr/>
        </p:nvSpPr>
        <p:spPr>
          <a:xfrm>
            <a:off x="4462336" y="3716341"/>
            <a:ext cx="1496854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Georgia"/>
                <a:cs typeface="Arial"/>
              </a:rPr>
              <a:t>5 226,1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5" name="Rectangle 56"/>
          <p:cNvSpPr/>
          <p:nvPr/>
        </p:nvSpPr>
        <p:spPr>
          <a:xfrm>
            <a:off x="5719133" y="3698876"/>
            <a:ext cx="1702402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4 423,2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6" name="Rectangle 57"/>
          <p:cNvSpPr/>
          <p:nvPr/>
        </p:nvSpPr>
        <p:spPr>
          <a:xfrm>
            <a:off x="7077913" y="3681410"/>
            <a:ext cx="1694556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latin typeface="Georgia"/>
                <a:cs typeface="Arial"/>
              </a:rPr>
              <a:t>4 401,8</a:t>
            </a:r>
            <a:endParaRPr lang="ru-RU" sz="2000" b="1" i="0" u="none" strike="noStrike" kern="1200" cap="none" spc="0" baseline="0" dirty="0">
              <a:solidFill>
                <a:srgbClr val="000066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7" name="Line 58"/>
          <p:cNvSpPr/>
          <p:nvPr/>
        </p:nvSpPr>
        <p:spPr>
          <a:xfrm>
            <a:off x="0" y="4941893"/>
            <a:ext cx="9037636" cy="714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0322">
            <a:solidFill>
              <a:srgbClr val="EEECE1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8" name="AutoShape 61"/>
          <p:cNvSpPr/>
          <p:nvPr/>
        </p:nvSpPr>
        <p:spPr>
          <a:xfrm>
            <a:off x="50209" y="5085184"/>
            <a:ext cx="2668932" cy="8028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9528">
            <a:noFill/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  <a:outerShdw sx="1000" sy="1000" algn="ctr" rotWithShape="0">
              <a:schemeClr val="bg1"/>
            </a:outerShdw>
          </a:effectLst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FF"/>
              </a:solidFill>
              <a:uFillTx/>
              <a:latin typeface="Arial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dirty="0" smtClean="0">
                <a:solidFill>
                  <a:srgbClr val="0000FF"/>
                </a:solidFill>
                <a:uFillTx/>
                <a:latin typeface="Georgia"/>
                <a:cs typeface="Times New Roman" pitchFamily="18"/>
              </a:rPr>
              <a:t>Профицит</a:t>
            </a:r>
            <a:r>
              <a:rPr lang="ru-RU" sz="2000" b="1" i="0" u="none" strike="noStrike" kern="1200" cap="none" spc="0" baseline="0" dirty="0" smtClean="0">
                <a:solidFill>
                  <a:srgbClr val="0000FF"/>
                </a:solidFill>
                <a:uFillTx/>
                <a:latin typeface="Georgia"/>
                <a:cs typeface="Times New Roman" pitchFamily="18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Georgia"/>
                <a:cs typeface="Times New Roman" pitchFamily="18"/>
              </a:rPr>
              <a:t>10,0</a:t>
            </a:r>
            <a:endParaRPr lang="ru-RU" sz="2000" b="1" i="0" u="none" strike="noStrike" kern="1200" cap="none" spc="0" dirty="0">
              <a:solidFill>
                <a:srgbClr val="0000FF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uFillTx/>
                <a:latin typeface="Georgia"/>
                <a:cs typeface="Times New Roman" pitchFamily="18"/>
              </a:rPr>
              <a:t>млн.рублей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66"/>
              </a:solidFill>
              <a:uFillTx/>
              <a:latin typeface="Arial"/>
              <a:cs typeface="Arial"/>
            </a:endParaRPr>
          </a:p>
        </p:txBody>
      </p:sp>
      <p:sp>
        <p:nvSpPr>
          <p:cNvPr id="19" name="AutoShape 62"/>
          <p:cNvSpPr/>
          <p:nvPr/>
        </p:nvSpPr>
        <p:spPr>
          <a:xfrm>
            <a:off x="2871335" y="5045083"/>
            <a:ext cx="2847798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0000"/>
            </a:srgbClr>
          </a:solidFill>
          <a:ln w="9528">
            <a:noFill/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FF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FF"/>
                </a:solidFill>
                <a:uFillTx/>
                <a:latin typeface="Georgia"/>
                <a:cs typeface="Arial"/>
              </a:rPr>
              <a:t>Профицит </a:t>
            </a:r>
            <a:r>
              <a:rPr lang="ru-RU" sz="2000" b="1" kern="0" dirty="0" smtClean="0">
                <a:solidFill>
                  <a:srgbClr val="0000FF"/>
                </a:solidFill>
                <a:latin typeface="Georgia"/>
                <a:cs typeface="Arial"/>
              </a:rPr>
              <a:t>21,4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Arial"/>
              </a:rPr>
              <a:t>млн.рублей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1200" cap="none" spc="0" baseline="0" dirty="0">
              <a:solidFill>
                <a:srgbClr val="0000FF"/>
              </a:solidFill>
              <a:uFillTx/>
              <a:latin typeface="Arial"/>
              <a:cs typeface="Arial"/>
            </a:endParaRPr>
          </a:p>
        </p:txBody>
      </p:sp>
      <p:sp>
        <p:nvSpPr>
          <p:cNvPr id="20" name="AutoShape 63"/>
          <p:cNvSpPr/>
          <p:nvPr/>
        </p:nvSpPr>
        <p:spPr>
          <a:xfrm>
            <a:off x="5719133" y="5116515"/>
            <a:ext cx="2989009" cy="7556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  <a:effectLst>
            <a:glow rad="228600">
              <a:schemeClr val="accent1">
                <a:satMod val="175000"/>
                <a:alpha val="40000"/>
              </a:schemeClr>
            </a:glow>
            <a:reflection endPos="0" dist="50800" dir="5400000" sy="-100000" algn="bl" rotWithShape="0"/>
          </a:effectLst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FF"/>
                </a:solidFill>
                <a:uFillTx/>
                <a:latin typeface="Georgia"/>
                <a:cs typeface="Arial"/>
              </a:rPr>
              <a:t>Профицит </a:t>
            </a:r>
            <a:r>
              <a:rPr lang="ru-RU" sz="2000" b="1" dirty="0" smtClean="0">
                <a:solidFill>
                  <a:srgbClr val="0000FF"/>
                </a:solidFill>
                <a:latin typeface="Georgia"/>
                <a:cs typeface="Arial"/>
              </a:rPr>
              <a:t>21,4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Arial"/>
              </a:rPr>
              <a:t>млн.рублей</a:t>
            </a:r>
            <a:endParaRPr lang="ru-RU" sz="20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74800" y="188640"/>
            <a:ext cx="4464493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Финансовое управление Администрации Аксайского района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158782" y="188640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198433" y="620713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Основные характеристики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Аксайского района на 2024 - 2026 годы</a:t>
            </a:r>
          </a:p>
        </p:txBody>
      </p:sp>
      <p:pic>
        <p:nvPicPr>
          <p:cNvPr id="25" name="Picture 4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4363" y="2348880"/>
            <a:ext cx="1390162" cy="129614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3" r:link="rId4" cstate="print">
            <a:alphaModFix amt="3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F99201-655D-4570-B91F-3099960447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558798" y="548676"/>
            <a:ext cx="7681910" cy="936107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</a:rPr>
              <a:t>Динамика доходов консолидированного и районного бюджетов Аксайского района</a:t>
            </a:r>
          </a:p>
        </p:txBody>
      </p:sp>
      <p:sp>
        <p:nvSpPr>
          <p:cNvPr id="4" name="Text Box 12"/>
          <p:cNvSpPr txBox="1"/>
          <p:nvPr/>
        </p:nvSpPr>
        <p:spPr>
          <a:xfrm rot="1200014">
            <a:off x="6715133" y="4025950"/>
            <a:ext cx="844548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1" i="0" u="none" strike="noStrike" kern="1200" cap="none" spc="0" baseline="0">
              <a:solidFill>
                <a:srgbClr val="6600CC"/>
              </a:solidFill>
              <a:uFillTx/>
              <a:latin typeface="Times New Roman" pitchFamily="18"/>
              <a:cs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19"/>
          <p:cNvSpPr/>
          <p:nvPr/>
        </p:nvSpPr>
        <p:spPr>
          <a:xfrm>
            <a:off x="6319016" y="1556793"/>
            <a:ext cx="123497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млн. рублей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70347" y="1916832"/>
          <a:ext cx="8568952" cy="4714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7000">
    <p:checke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 r:link="rId4" cstate="print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518291" y="428606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Структура собственных доходов бюджета </a:t>
            </a:r>
            <a: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Аксайского района в 2024 году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8CD370-BDF1-4547-969C-011B2BA33D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Рисунок 15" descr="img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30787" y="1340768"/>
            <a:ext cx="2531370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6" descr="ФНС Росси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333" y="1282994"/>
            <a:ext cx="1506126" cy="12551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270347" y="2420888"/>
          <a:ext cx="8568952" cy="4618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 advTm="7000">
    <p:circle/>
  </p:transition>
</p:sld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14856</TotalTime>
  <Words>1752</Words>
  <Application>Microsoft Office PowerPoint</Application>
  <PresentationFormat>Произвольный</PresentationFormat>
  <Paragraphs>554</Paragraphs>
  <Slides>41</Slides>
  <Notes>17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Городская</vt:lpstr>
      <vt:lpstr>Worksheet</vt:lpstr>
      <vt:lpstr>Слайд 1</vt:lpstr>
      <vt:lpstr>  Основа формирования бюджета Аксайского района на 2024 год и на плановый период 2025 и 2026 годов   </vt:lpstr>
      <vt:lpstr>Приоритеты бюджетной политики</vt:lpstr>
      <vt:lpstr>Слайд 4</vt:lpstr>
      <vt:lpstr>Слайд 5</vt:lpstr>
      <vt:lpstr>Слайд 6</vt:lpstr>
      <vt:lpstr>Слайд 7</vt:lpstr>
      <vt:lpstr>Динамика доходов консолидированного и районного бюджетов Аксайского района</vt:lpstr>
      <vt:lpstr>Структура собственных доходов бюджета  Аксайского района в 2024 году</vt:lpstr>
      <vt:lpstr>Слайд 10</vt:lpstr>
      <vt:lpstr>Слайд 11</vt:lpstr>
      <vt:lpstr>ДИНАМИКА ПОСТУПЛЕНИЙ НАЛОГА НА ДОХОДЫ ФИЗИЧЕСКИХ ЛИЦ</vt:lpstr>
      <vt:lpstr>ДИНАМИКА ПОСТУПЛЕНИЙ АКЦИЗОВ  НА НЕФТЕПРОДУКТЫ</vt:lpstr>
      <vt:lpstr>ДИНАМИКА ПОСТУПЛЕНИЙ НАЛОГА, ВЗИМАЕМОГО В СВЯЗИ С ПРИМЕНЕНИЕМ УПРОЩЁННОЙ СИСТЕМЫ НАЛОГООБЛОЖЕНИЯ</vt:lpstr>
      <vt:lpstr>Слайд 15</vt:lpstr>
      <vt:lpstr>ДИНАМИКА ПОСТУПЛЕНИЙ НАЛОГА, ВЗИМАЕМОГО В СВЯЗИ С ПРИМЕНЕНИЕМ ПАТЕНТНОЙ СИСТЕМЫ НАЛОГООБЛОЖЕНИЯ</vt:lpstr>
      <vt:lpstr>ДИНАМИКА ПОСТУПЛЕНИЙ ГОСУДАРСТВЕННОЙ ПОШЛИНЫ</vt:lpstr>
      <vt:lpstr>СТРУКТУРА НЕНАЛОГОВЫХ ДОХОДОВ БЮДЖЕТА АКСАЙСКОГО РАЙОНА В 2024 ГОДУ</vt:lpstr>
      <vt:lpstr>БЕЗВОЗМЕЗДНЫЕ ПОСТУПЛЕНИЯ БЮДЖЕТА АКСАЙСКОГО РАЙОНА</vt:lpstr>
      <vt:lpstr>Структура расходов бюджета  Аксайского района в 2024-2026 годах</vt:lpstr>
      <vt:lpstr>Слайд 21</vt:lpstr>
      <vt:lpstr>Слайд 22</vt:lpstr>
      <vt:lpstr>Структура расходов по разделам бюджетной классификации</vt:lpstr>
      <vt:lpstr>Слайд 24</vt:lpstr>
      <vt:lpstr>Слайд 25</vt:lpstr>
      <vt:lpstr>Слайд 26</vt:lpstr>
      <vt:lpstr>Структура расходов на Дорожное хозяйство в 2024 году</vt:lpstr>
      <vt:lpstr>Слайд 28</vt:lpstr>
      <vt:lpstr>Динамика и структура расходов Аксайского района по разделу «Культура, кинематография»</vt:lpstr>
      <vt:lpstr>Динамика и структура расходов Аксайского района на Социальную политику</vt:lpstr>
      <vt:lpstr>  Обеспечение жильем жителей  Аксайского района на 2024 год </vt:lpstr>
      <vt:lpstr>Слайд 32</vt:lpstr>
      <vt:lpstr>Слайд 33</vt:lpstr>
      <vt:lpstr>СТРУКТУРА МУНИЦИПАЛЬНОГО ДОЛГА АКСАЙСКОГО РАЙОНА на 2024-2026 годы</vt:lpstr>
      <vt:lpstr>Соблюдение Аксайским районом нормативов Бюджетного кодекса РФ по уровню долговой нагрузки в 2024-2026 годах</vt:lpstr>
      <vt:lpstr>Оценка долговой устойчивости Аксайского района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2014 год и на плановый период 2015 и 2016 годов направлен на решение следующих ключевых задач:</dc:title>
  <dc:creator>Luda</dc:creator>
  <cp:lastModifiedBy>Мирошниченко</cp:lastModifiedBy>
  <cp:revision>1693</cp:revision>
  <cp:lastPrinted>2013-12-02T17:09:54Z</cp:lastPrinted>
  <dcterms:created xsi:type="dcterms:W3CDTF">2013-12-01T13:39:32Z</dcterms:created>
  <dcterms:modified xsi:type="dcterms:W3CDTF">2025-03-12T06:02:06Z</dcterms:modified>
</cp:coreProperties>
</file>