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25.xml" ContentType="application/vnd.openxmlformats-officedocument.drawingml.chart+xml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hart26.xml" ContentType="application/vnd.openxmlformats-officedocument.drawingml.char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95" r:id="rId4"/>
    <p:sldId id="29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02" r:id="rId18"/>
    <p:sldId id="270" r:id="rId19"/>
    <p:sldId id="271" r:id="rId20"/>
    <p:sldId id="297" r:id="rId21"/>
    <p:sldId id="298" r:id="rId22"/>
    <p:sldId id="274" r:id="rId23"/>
    <p:sldId id="272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00" r:id="rId38"/>
    <p:sldId id="293" r:id="rId39"/>
    <p:sldId id="292" r:id="rId40"/>
    <p:sldId id="301" r:id="rId41"/>
  </p:sldIdLst>
  <p:sldSz cx="9037638" cy="6858000"/>
  <p:notesSz cx="6648450" cy="98504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BA3DF"/>
    <a:srgbClr val="CC0099"/>
    <a:srgbClr val="007A37"/>
    <a:srgbClr val="6699FF"/>
    <a:srgbClr val="0000FF"/>
    <a:srgbClr val="000099"/>
    <a:srgbClr val="FFFF00"/>
    <a:srgbClr val="F6FCFE"/>
    <a:srgbClr val="9999FF"/>
    <a:srgbClr val="00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358" autoAdjust="0"/>
  </p:normalViewPr>
  <p:slideViewPr>
    <p:cSldViewPr>
      <p:cViewPr varScale="1">
        <p:scale>
          <a:sx n="98" d="100"/>
          <a:sy n="98" d="100"/>
        </p:scale>
        <p:origin x="-1962" y="-96"/>
      </p:cViewPr>
      <p:guideLst>
        <p:guide orient="horz" pos="2160"/>
        <p:guide pos="2846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Relationship Id="rId1" Type="http://schemas.openxmlformats.org/officeDocument/2006/relationships/image" Target="../media/image80.jpeg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Relationship Id="rId1" Type="http://schemas.openxmlformats.org/officeDocument/2006/relationships/image" Target="../media/image82.jpeg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5\&#1055;&#1091;&#1073;&#1083;&#1080;&#1095;&#1085;&#1099;&#1077;%20&#1089;&#1083;&#1091;&#1096;&#1072;&#1085;&#1100;&#1103;\&#1088;&#1072;&#1073;&#1086;&#1095;&#1072;&#1103;\&#1044;&#1080;&#1072;&#1075;&#1088;&#1072;&#1084;&#1084;&#1099;%202024-2026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5\&#1056;&#1077;&#1096;&#1077;&#1085;&#1080;&#1103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_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chemeClr val="accent1">
            <a:lumMod val="20000"/>
            <a:lumOff val="80000"/>
          </a:schemeClr>
        </a:solidFill>
      </c:spPr>
    </c:floor>
    <c:plotArea>
      <c:layout/>
      <c:bar3DChart>
        <c:barDir val="col"/>
        <c:grouping val="percentStacked"/>
        <c:ser>
          <c:idx val="0"/>
          <c:order val="0"/>
          <c:tx>
            <c:strRef>
              <c:f>'Динамика КБ'!$A$6</c:f>
              <c:strCache>
                <c:ptCount val="1"/>
                <c:pt idx="0">
                  <c:v>Бюджет района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КБ'!$B$5:$E$5</c:f>
              <c:strCache>
                <c:ptCount val="4"/>
                <c:pt idx="0">
                  <c:v>2024 год</c:v>
                </c:pt>
                <c:pt idx="1">
                  <c:v>2025 год</c:v>
                </c:pt>
                <c:pt idx="2">
                  <c:v> 2026 год </c:v>
                </c:pt>
                <c:pt idx="3">
                  <c:v>2027 год </c:v>
                </c:pt>
              </c:strCache>
            </c:strRef>
          </c:cat>
          <c:val>
            <c:numRef>
              <c:f>'Динамика КБ'!$B$6:$E$6</c:f>
              <c:numCache>
                <c:formatCode>#,##0.0</c:formatCode>
                <c:ptCount val="4"/>
                <c:pt idx="0">
                  <c:v>6626.7</c:v>
                </c:pt>
                <c:pt idx="1">
                  <c:v>6757.7</c:v>
                </c:pt>
                <c:pt idx="2">
                  <c:v>5385.7</c:v>
                </c:pt>
                <c:pt idx="3">
                  <c:v>5327.5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1D-4C86-85B8-11A488B659A2}"/>
            </c:ext>
          </c:extLst>
        </c:ser>
        <c:ser>
          <c:idx val="1"/>
          <c:order val="1"/>
          <c:tx>
            <c:strRef>
              <c:f>'Динамика КБ'!$A$7</c:f>
              <c:strCache>
                <c:ptCount val="1"/>
                <c:pt idx="0">
                  <c:v>КБ (район+поселения)</c:v>
                </c:pt>
              </c:strCache>
            </c:strRef>
          </c:tx>
          <c:spPr>
            <a:solidFill>
              <a:srgbClr val="9DBAF5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КБ'!$B$5:$E$5</c:f>
              <c:strCache>
                <c:ptCount val="4"/>
                <c:pt idx="0">
                  <c:v>2024 год</c:v>
                </c:pt>
                <c:pt idx="1">
                  <c:v>2025 год</c:v>
                </c:pt>
                <c:pt idx="2">
                  <c:v> 2026 год </c:v>
                </c:pt>
                <c:pt idx="3">
                  <c:v>2027 год </c:v>
                </c:pt>
              </c:strCache>
            </c:strRef>
          </c:cat>
          <c:val>
            <c:numRef>
              <c:f>'Динамика КБ'!$B$7:$E$7</c:f>
              <c:numCache>
                <c:formatCode>#,##0.0</c:formatCode>
                <c:ptCount val="4"/>
                <c:pt idx="0">
                  <c:v>7681.6</c:v>
                </c:pt>
                <c:pt idx="1">
                  <c:v>7824.7</c:v>
                </c:pt>
                <c:pt idx="2">
                  <c:v>6526.2</c:v>
                </c:pt>
                <c:pt idx="3">
                  <c:v>6537.4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1D-4C86-85B8-11A488B659A2}"/>
            </c:ext>
          </c:extLst>
        </c:ser>
        <c:shape val="box"/>
        <c:axId val="77830016"/>
        <c:axId val="77831552"/>
        <c:axId val="0"/>
      </c:bar3DChart>
      <c:catAx>
        <c:axId val="77830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>
                <a:latin typeface="Times New Roman" pitchFamily="18" charset="0"/>
              </a:defRPr>
            </a:pPr>
            <a:endParaRPr lang="ru-RU"/>
          </a:p>
        </c:txPr>
        <c:crossAx val="77831552"/>
        <c:crosses val="autoZero"/>
        <c:auto val="1"/>
        <c:lblAlgn val="ctr"/>
        <c:lblOffset val="100"/>
      </c:catAx>
      <c:valAx>
        <c:axId val="77831552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77830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 i="0" baseline="0">
                <a:latin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i="0" baseline="0">
                <a:latin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4581033946741682"/>
          <c:y val="0.722481117234961"/>
          <c:w val="0.22150149025587654"/>
          <c:h val="0.25330494467476738"/>
        </c:manualLayout>
      </c:layout>
      <c:txPr>
        <a:bodyPr/>
        <a:lstStyle/>
        <a:p>
          <a:pPr>
            <a:defRPr sz="14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</c:chart>
  <c:externalData r:id="rId1">
    <c:autoUpdate val="1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chemeClr val="bg1">
            <a:lumMod val="85000"/>
            <a:alpha val="52000"/>
          </a:schemeClr>
        </a:solidFill>
        <a:ln>
          <a:noFill/>
        </a:ln>
      </c:spPr>
    </c:floor>
    <c:plotArea>
      <c:layout>
        <c:manualLayout>
          <c:layoutTarget val="inner"/>
          <c:xMode val="edge"/>
          <c:yMode val="edge"/>
          <c:x val="0.1183588533735903"/>
          <c:y val="0.18235888653064541"/>
          <c:w val="0.88164114662642556"/>
          <c:h val="0.6423178809858067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госпошлины'!$B$3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8686E6"/>
            </a:soli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1.557920767424309E-2"/>
                  <c:y val="-3.15620913915547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D7-4936-9564-7A46A21CDC61}"/>
                </c:ext>
              </c:extLst>
            </c:dLbl>
            <c:dLbl>
              <c:idx val="1"/>
              <c:layout>
                <c:manualLayout>
                  <c:x val="2.1527421282692728E-2"/>
                  <c:y val="-2.28269508516148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D7-4936-9564-7A46A21CDC61}"/>
                </c:ext>
              </c:extLst>
            </c:dLbl>
            <c:dLbl>
              <c:idx val="2"/>
              <c:layout>
                <c:manualLayout>
                  <c:x val="1.9313586804531303E-2"/>
                  <c:y val="-2.70632322904300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D7-4936-9564-7A46A21CDC61}"/>
                </c:ext>
              </c:extLst>
            </c:dLbl>
            <c:dLbl>
              <c:idx val="3"/>
              <c:layout>
                <c:manualLayout>
                  <c:x val="1.2163399469024515E-2"/>
                  <c:y val="-2.984711100476104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D7-4936-9564-7A46A21CDC61}"/>
                </c:ext>
              </c:extLst>
            </c:dLbl>
            <c:dLbl>
              <c:idx val="4"/>
              <c:layout>
                <c:manualLayout>
                  <c:x val="1.3683824402653116E-2"/>
                  <c:y val="-3.7987232187878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D7-4936-9564-7A46A21CDC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госпошлины'!$A$4:$A$8</c:f>
              <c:strCache>
                <c:ptCount val="5"/>
                <c:pt idx="0">
                  <c:v>Факт 2023 года</c:v>
                </c:pt>
                <c:pt idx="1">
                  <c:v>Прогноз 2024 года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'Динамика госпошлины'!$B$4:$B$8</c:f>
              <c:numCache>
                <c:formatCode>#,##0.0</c:formatCode>
                <c:ptCount val="5"/>
                <c:pt idx="0">
                  <c:v>32</c:v>
                </c:pt>
                <c:pt idx="1">
                  <c:v>27.1</c:v>
                </c:pt>
                <c:pt idx="2">
                  <c:v>30.3</c:v>
                </c:pt>
                <c:pt idx="3">
                  <c:v>31.2</c:v>
                </c:pt>
                <c:pt idx="4">
                  <c:v>31.9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D7-4936-9564-7A46A21CDC61}"/>
            </c:ext>
          </c:extLst>
        </c:ser>
        <c:shape val="box"/>
        <c:axId val="123199488"/>
        <c:axId val="123201024"/>
        <c:axId val="0"/>
      </c:bar3DChart>
      <c:catAx>
        <c:axId val="1231994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201024"/>
        <c:crosses val="autoZero"/>
        <c:auto val="1"/>
        <c:lblAlgn val="ctr"/>
        <c:lblOffset val="100"/>
      </c:catAx>
      <c:valAx>
        <c:axId val="123201024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#,##0.0" sourceLinked="1"/>
        <c:tickLblPos val="none"/>
        <c:crossAx val="123199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5.0925925925925923E-2"/>
          <c:w val="1"/>
          <c:h val="0.83309419655876549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dPt>
          <c:dPt>
            <c:idx val="2"/>
            <c:spPr>
              <a:solidFill>
                <a:schemeClr val="accent2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dPt>
          <c:dPt>
            <c:idx val="4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281,5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708,6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196,0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921,6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6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513,3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Лист3!$E$6:$E$10</c:f>
              <c:strCache>
                <c:ptCount val="5"/>
                <c:pt idx="0">
                  <c:v>2021 год</c:v>
                </c:pt>
                <c:pt idx="1">
                  <c:v>2022 год 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Лист3!$F$6:$F$10</c:f>
              <c:numCache>
                <c:formatCode>General</c:formatCode>
                <c:ptCount val="5"/>
                <c:pt idx="0">
                  <c:v>4281.5</c:v>
                </c:pt>
                <c:pt idx="1">
                  <c:v>5708.6</c:v>
                </c:pt>
                <c:pt idx="2" formatCode="0.0">
                  <c:v>6196</c:v>
                </c:pt>
                <c:pt idx="3">
                  <c:v>6921.6</c:v>
                </c:pt>
                <c:pt idx="4">
                  <c:v>6513.3</c:v>
                </c:pt>
              </c:numCache>
            </c:numRef>
          </c:val>
        </c:ser>
        <c:dLbls>
          <c:showVal val="1"/>
        </c:dLbls>
        <c:gapWidth val="75"/>
        <c:axId val="123454976"/>
        <c:axId val="123456512"/>
      </c:barChart>
      <c:catAx>
        <c:axId val="12345497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456512"/>
        <c:crosses val="autoZero"/>
        <c:auto val="1"/>
        <c:lblAlgn val="ctr"/>
        <c:lblOffset val="100"/>
      </c:catAx>
      <c:valAx>
        <c:axId val="12345651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23454976"/>
        <c:crosses val="autoZero"/>
        <c:crossBetween val="between"/>
      </c:valAx>
    </c:plotArea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2"/>
  <c:chart>
    <c:plotArea>
      <c:layout/>
      <c:doughnutChart>
        <c:varyColors val="1"/>
        <c:ser>
          <c:idx val="0"/>
          <c:order val="0"/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  <c:dPt>
            <c:idx val="0"/>
            <c:spPr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cene3d>
                <a:camera prst="orthographicFront"/>
                <a:lightRig rig="threePt" dir="t"/>
              </a:scene3d>
              <a:sp3d>
                <a:bevelB w="152400" h="50800" prst="softRound"/>
              </a:sp3d>
            </c:spPr>
          </c:dPt>
          <c:cat>
            <c:strRef>
              <c:f>Лист3!$C$40:$C$42</c:f>
              <c:strCache>
                <c:ptCount val="3"/>
                <c:pt idx="0">
                  <c:v>Социальные программы -77,8 %</c:v>
                </c:pt>
                <c:pt idx="1">
                  <c:v>Инфраструктурные программы - 17,7 %</c:v>
                </c:pt>
                <c:pt idx="2">
                  <c:v>Прочие программы -4,5 %</c:v>
                </c:pt>
              </c:strCache>
            </c:strRef>
          </c:cat>
          <c:val>
            <c:numRef>
              <c:f>Лист3!$D$40:$D$42</c:f>
              <c:numCache>
                <c:formatCode>0.0</c:formatCode>
                <c:ptCount val="3"/>
                <c:pt idx="0">
                  <c:v>5067.4000000000005</c:v>
                </c:pt>
                <c:pt idx="1">
                  <c:v>1150.8</c:v>
                </c:pt>
                <c:pt idx="2">
                  <c:v>295.10000000000002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1649455175174539"/>
          <c:y val="6.2340295522719705E-2"/>
          <c:w val="0.3027950598081694"/>
          <c:h val="0.84952537182852161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sz="2800" b="1" i="0" baseline="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Структура расходов  бюджета Аксайского </a:t>
            </a:r>
          </a:p>
          <a:p>
            <a:pPr>
              <a:defRPr/>
            </a:pPr>
            <a:r>
              <a:rPr lang="ru-RU" sz="2800" b="1" i="0" baseline="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района на 2024 год </a:t>
            </a:r>
          </a:p>
        </c:rich>
      </c:tx>
      <c:layout>
        <c:manualLayout>
          <c:xMode val="edge"/>
          <c:yMode val="edge"/>
          <c:x val="9.9322353486485803E-4"/>
          <c:y val="2.3631361221302216E-2"/>
        </c:manualLayout>
      </c:layout>
      <c:spPr>
        <a:ln cap="rnd"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3500000" scaled="0"/>
            <a:tileRect/>
          </a:gradFill>
          <a:prstDash val="sysDot"/>
          <a:bevel/>
        </a:ln>
        <a:effectLst>
          <a:outerShdw blurRad="355600" dist="50800" dir="6600000" sx="180000" sy="180000" algn="ctr" rotWithShape="0">
            <a:srgbClr val="000000">
              <a:alpha val="17000"/>
            </a:srgbClr>
          </a:outerShdw>
        </a:effectLst>
      </c:spPr>
    </c:title>
    <c:plotArea>
      <c:layout>
        <c:manualLayout>
          <c:layoutTarget val="inner"/>
          <c:xMode val="edge"/>
          <c:yMode val="edge"/>
          <c:x val="9.825483512127034E-2"/>
          <c:y val="0.20002254651443971"/>
          <c:w val="0.49477736543023382"/>
          <c:h val="0.72036326029133957"/>
        </c:manualLayout>
      </c:layout>
      <c:doughnutChart>
        <c:varyColors val="1"/>
        <c:dLbls>
          <c:showPercent val="1"/>
        </c:dLbls>
        <c:firstSliceAng val="0"/>
        <c:holeSize val="50"/>
      </c:doughnutChart>
    </c:plotArea>
    <c:plotVisOnly val="1"/>
    <c:dispBlanksAs val="zero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/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1016681099075688E-2"/>
          <c:y val="0.22413594902521938"/>
          <c:w val="0.54891431674525537"/>
          <c:h val="0.69382109629471989"/>
        </c:manualLayout>
      </c:layout>
      <c:pie3DChart>
        <c:varyColors val="1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explosion val="25"/>
          <c:dLbls>
            <c:dLbl>
              <c:idx val="9"/>
              <c:delete val="1"/>
            </c:dLbl>
            <c:dLbl>
              <c:idx val="10"/>
              <c:delete val="1"/>
            </c:dLbl>
            <c:showPercent val="1"/>
          </c:dLbls>
          <c:cat>
            <c:strRef>
              <c:f>Лист1!$D$25:$D$36</c:f>
              <c:strCache>
                <c:ptCount val="12"/>
                <c:pt idx="0">
                  <c:v>Общегосударственные вопросы -290,6</c:v>
                </c:pt>
                <c:pt idx="1">
                  <c:v>Национальная безопасность и правоохранительная деятельность -53,3</c:v>
                </c:pt>
                <c:pt idx="2">
                  <c:v>Национальня экономика -739,0</c:v>
                </c:pt>
                <c:pt idx="3">
                  <c:v>Жилищно-коммунальное хозяйство -469,8</c:v>
                </c:pt>
                <c:pt idx="4">
                  <c:v>Образование -3 942,6</c:v>
                </c:pt>
                <c:pt idx="5">
                  <c:v>Культура, кинематография -152,0</c:v>
                </c:pt>
                <c:pt idx="6">
                  <c:v>Здравоохранение -4,0</c:v>
                </c:pt>
                <c:pt idx="7">
                  <c:v>Социальная политика -896,3</c:v>
                </c:pt>
                <c:pt idx="8">
                  <c:v>Физическая культура и спорт- 78,7</c:v>
                </c:pt>
                <c:pt idx="9">
                  <c:v>Средства массовой информации -1,2</c:v>
                </c:pt>
                <c:pt idx="10">
                  <c:v>Обслуживание муниципального долга -0,1</c:v>
                </c:pt>
                <c:pt idx="11">
                  <c:v>Межбюджетные трансферты общего характера бюджетам бюджетной системы Российской Федерации - 108,7</c:v>
                </c:pt>
              </c:strCache>
            </c:strRef>
          </c:cat>
          <c:val>
            <c:numRef>
              <c:f>Лист1!$E$25:$E$36</c:f>
              <c:numCache>
                <c:formatCode>0.0</c:formatCode>
                <c:ptCount val="12"/>
                <c:pt idx="0">
                  <c:v>290.60000000000002</c:v>
                </c:pt>
                <c:pt idx="1">
                  <c:v>53.3</c:v>
                </c:pt>
                <c:pt idx="2" formatCode="General">
                  <c:v>739</c:v>
                </c:pt>
                <c:pt idx="3">
                  <c:v>469.8</c:v>
                </c:pt>
                <c:pt idx="4">
                  <c:v>3942.6</c:v>
                </c:pt>
                <c:pt idx="5">
                  <c:v>152</c:v>
                </c:pt>
                <c:pt idx="6">
                  <c:v>4</c:v>
                </c:pt>
                <c:pt idx="7">
                  <c:v>896.3</c:v>
                </c:pt>
                <c:pt idx="8">
                  <c:v>78.7</c:v>
                </c:pt>
                <c:pt idx="9">
                  <c:v>1.2</c:v>
                </c:pt>
                <c:pt idx="10">
                  <c:v>0.1</c:v>
                </c:pt>
                <c:pt idx="11">
                  <c:v>108.7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58417932376628556"/>
          <c:y val="4.2206750451331758E-2"/>
          <c:w val="0.40684074180081792"/>
          <c:h val="0.94398442613594868"/>
        </c:manualLayout>
      </c:layout>
      <c:overlay val="1"/>
      <c:txPr>
        <a:bodyPr/>
        <a:lstStyle/>
        <a:p>
          <a:pPr>
            <a:defRPr sz="920" b="1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blipFill>
      <a:blip xmlns:r="http://schemas.openxmlformats.org/officeDocument/2006/relationships" r:embed="rId1"/>
      <a:stretch>
        <a:fillRect/>
      </a:stretch>
    </a:blipFill>
    <a:ln>
      <a:solidFill>
        <a:schemeClr val="accent1"/>
      </a:solidFill>
    </a:ln>
    <a:effectLst>
      <a:outerShdw blurRad="939800" dist="50800" dir="5400000" sx="75000" sy="75000" algn="ctr" rotWithShape="0">
        <a:prstClr val="black">
          <a:lumMod val="65000"/>
          <a:lumOff val="35000"/>
          <a:alpha val="32000"/>
        </a:prstClr>
      </a:outerShdw>
    </a:effectLst>
    <a:scene3d>
      <a:camera prst="orthographicFront"/>
      <a:lightRig rig="threePt" dir="t"/>
    </a:scene3d>
    <a:sp3d>
      <a:bevelB/>
    </a:sp3d>
  </c:spPr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2.6227880668963137E-2"/>
          <c:y val="4.7980656617174808E-2"/>
          <c:w val="0.92370071078119864"/>
          <c:h val="0.82479057834379466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dPt>
            <c:idx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FDF-4201-A04F-D144B956ECC0}"/>
              </c:ext>
            </c:extLst>
          </c:dPt>
          <c:dPt>
            <c:idx val="1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DF-4201-A04F-D144B956ECC0}"/>
              </c:ext>
            </c:extLst>
          </c:dPt>
          <c:dPt>
            <c:idx val="2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FDF-4201-A04F-D144B956ECC0}"/>
              </c:ext>
            </c:extLst>
          </c:dPt>
          <c:dPt>
            <c:idx val="3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DF-4201-A04F-D144B956ECC0}"/>
              </c:ext>
            </c:extLst>
          </c:dPt>
          <c:dLbls>
            <c:dLbl>
              <c:idx val="0"/>
              <c:layout>
                <c:manualLayout>
                  <c:x val="2.2222222222222251E-2"/>
                  <c:y val="-3.24269945793300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DF-4201-A04F-D144B956ECC0}"/>
                </c:ext>
              </c:extLst>
            </c:dLbl>
            <c:dLbl>
              <c:idx val="1"/>
              <c:layout>
                <c:manualLayout>
                  <c:x val="1.9444444444444445E-2"/>
                  <c:y val="-1.852971118818856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DF-4201-A04F-D144B956ECC0}"/>
                </c:ext>
              </c:extLst>
            </c:dLbl>
            <c:dLbl>
              <c:idx val="2"/>
              <c:layout>
                <c:manualLayout>
                  <c:x val="1.3888670166229225E-2"/>
                  <c:y val="-3.24269945793300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DF-4201-A04F-D144B956ECC0}"/>
                </c:ext>
              </c:extLst>
            </c:dLbl>
            <c:dLbl>
              <c:idx val="3"/>
              <c:layout>
                <c:manualLayout>
                  <c:x val="-4.768705576175078E-3"/>
                  <c:y val="-6.5428168114329277E-2"/>
                </c:manualLayout>
              </c:layout>
              <c:showVal val="1"/>
            </c:dLbl>
            <c:dLbl>
              <c:idx val="4"/>
              <c:layout>
                <c:manualLayout>
                  <c:x val="4.768705576175078E-3"/>
                  <c:y val="-5.2342534491463533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Лист1!$D$155:$D$159</c:f>
              <c:strCache>
                <c:ptCount val="5"/>
                <c:pt idx="0">
                  <c:v>2023  год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Лист1!$E$155:$E$159</c:f>
              <c:numCache>
                <c:formatCode>0.0</c:formatCode>
                <c:ptCount val="5"/>
                <c:pt idx="0">
                  <c:v>309.60000000000002</c:v>
                </c:pt>
                <c:pt idx="1">
                  <c:v>333.3</c:v>
                </c:pt>
                <c:pt idx="2">
                  <c:v>290.60000000000002</c:v>
                </c:pt>
                <c:pt idx="3">
                  <c:v>400.7</c:v>
                </c:pt>
                <c:pt idx="4">
                  <c:v>378.6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FDF-4201-A04F-D144B956ECC0}"/>
            </c:ext>
          </c:extLst>
        </c:ser>
        <c:shape val="cylinder"/>
        <c:axId val="123894016"/>
        <c:axId val="123904000"/>
        <c:axId val="0"/>
      </c:bar3DChart>
      <c:catAx>
        <c:axId val="12389401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300" b="1" i="0" baseline="0">
                <a:latin typeface="Times New Roman" pitchFamily="18" charset="0"/>
              </a:defRPr>
            </a:pPr>
            <a:endParaRPr lang="ru-RU"/>
          </a:p>
        </c:txPr>
        <c:crossAx val="123904000"/>
        <c:crosses val="autoZero"/>
        <c:auto val="1"/>
        <c:lblAlgn val="ctr"/>
        <c:lblOffset val="100"/>
      </c:catAx>
      <c:valAx>
        <c:axId val="123904000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23894016"/>
        <c:crosses val="autoZero"/>
        <c:crossBetween val="between"/>
      </c:valAx>
    </c:plotArea>
    <c:plotVisOnly val="1"/>
    <c:dispBlanksAs val="gap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stacked"/>
        <c:shape val="box"/>
        <c:axId val="123636736"/>
        <c:axId val="123638528"/>
        <c:axId val="0"/>
      </c:bar3DChart>
      <c:catAx>
        <c:axId val="123636736"/>
        <c:scaling>
          <c:orientation val="minMax"/>
        </c:scaling>
        <c:axPos val="l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3638528"/>
        <c:crosses val="autoZero"/>
        <c:auto val="1"/>
        <c:lblAlgn val="ctr"/>
        <c:lblOffset val="100"/>
      </c:catAx>
      <c:valAx>
        <c:axId val="12363852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3636736"/>
        <c:crosses val="autoZero"/>
        <c:crossBetween val="between"/>
      </c:valAx>
    </c:plotArea>
    <c:plotVisOnly val="1"/>
    <c:dispBlanksAs val="gap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6987464355812325E-2"/>
          <c:y val="3.3472043533662875E-3"/>
          <c:w val="0.95604770766211189"/>
          <c:h val="0.82208369787109969"/>
        </c:manualLayout>
      </c:layout>
      <c:bar3DChart>
        <c:barDir val="col"/>
        <c:grouping val="standard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dPt>
            <c:idx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3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chemeClr val="accent3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2.4464831804281227E-3"/>
                  <c:y val="-4.1666666666666623E-2"/>
                </c:manualLayout>
              </c:layout>
              <c:spPr/>
              <c:txPr>
                <a:bodyPr/>
                <a:lstStyle/>
                <a:p>
                  <a:pPr>
                    <a:defRPr sz="11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0"/>
                  <c:y val="-6.4814814814815158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9.7859327217125376E-3"/>
                  <c:y val="-9.7222222222222224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4.8929663608562688E-3"/>
                  <c:y val="-5.5555555555555455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4"/>
              <c:layout>
                <c:manualLayout>
                  <c:x val="1.4678899082568813E-2"/>
                  <c:y val="-5.0925925925925923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ysClr val="windowText" lastClr="00000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strRef>
              <c:f>Лист3!$D$79:$D$83</c:f>
              <c:strCache>
                <c:ptCount val="5"/>
                <c:pt idx="0">
                  <c:v>2023  год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Лист3!$E$79:$E$83</c:f>
              <c:numCache>
                <c:formatCode>0.0</c:formatCode>
                <c:ptCount val="5"/>
                <c:pt idx="0">
                  <c:v>275.8</c:v>
                </c:pt>
                <c:pt idx="1">
                  <c:v>595.79999999999995</c:v>
                </c:pt>
                <c:pt idx="2">
                  <c:v>739</c:v>
                </c:pt>
                <c:pt idx="3">
                  <c:v>420.4</c:v>
                </c:pt>
                <c:pt idx="4">
                  <c:v>309.8</c:v>
                </c:pt>
              </c:numCache>
            </c:numRef>
          </c:val>
        </c:ser>
        <c:dLbls>
          <c:showVal val="1"/>
        </c:dLbls>
        <c:shape val="box"/>
        <c:axId val="124039552"/>
        <c:axId val="124041088"/>
        <c:axId val="123610432"/>
      </c:bar3DChart>
      <c:catAx>
        <c:axId val="12403955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041088"/>
        <c:crosses val="autoZero"/>
        <c:auto val="1"/>
        <c:lblAlgn val="ctr"/>
        <c:lblOffset val="100"/>
      </c:catAx>
      <c:valAx>
        <c:axId val="124041088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24039552"/>
        <c:crosses val="autoZero"/>
        <c:crossBetween val="between"/>
      </c:valAx>
      <c:serAx>
        <c:axId val="123610432"/>
        <c:scaling>
          <c:orientation val="minMax"/>
        </c:scaling>
        <c:delete val="1"/>
        <c:axPos val="b"/>
        <c:majorTickMark val="none"/>
        <c:tickLblPos val="none"/>
        <c:crossAx val="124041088"/>
        <c:crosses val="autoZero"/>
      </c:serAx>
    </c:plotArea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2.777777777777803E-3"/>
                  <c:y val="-5.5555555555555455E-2"/>
                </c:manualLayout>
              </c:layout>
              <c:showVal val="1"/>
            </c:dLbl>
            <c:dLbl>
              <c:idx val="1"/>
              <c:layout>
                <c:manualLayout>
                  <c:x val="1.1111111111111125E-2"/>
                  <c:y val="-4.1666666666666664E-2"/>
                </c:manualLayout>
              </c:layout>
              <c:showVal val="1"/>
            </c:dLbl>
            <c:dLbl>
              <c:idx val="2"/>
              <c:layout>
                <c:manualLayout>
                  <c:x val="-2.7777777777777523E-3"/>
                  <c:y val="-2.7777777777777991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5.5555555555555455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3.7037037037037056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Лист3!$D$99:$D$103</c:f>
              <c:strCache>
                <c:ptCount val="5"/>
                <c:pt idx="0">
                  <c:v>2023  год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Лист3!$E$99:$E$103</c:f>
              <c:numCache>
                <c:formatCode>0.0</c:formatCode>
                <c:ptCount val="5"/>
                <c:pt idx="0">
                  <c:v>48.5</c:v>
                </c:pt>
                <c:pt idx="1">
                  <c:v>45.8</c:v>
                </c:pt>
                <c:pt idx="2">
                  <c:v>53.3</c:v>
                </c:pt>
                <c:pt idx="3">
                  <c:v>56.3</c:v>
                </c:pt>
                <c:pt idx="4">
                  <c:v>57.5</c:v>
                </c:pt>
              </c:numCache>
            </c:numRef>
          </c:val>
        </c:ser>
        <c:dLbls>
          <c:showVal val="1"/>
        </c:dLbls>
        <c:shape val="cylinder"/>
        <c:axId val="124084992"/>
        <c:axId val="124086528"/>
        <c:axId val="0"/>
      </c:bar3DChart>
      <c:catAx>
        <c:axId val="12408499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086528"/>
        <c:crosses val="autoZero"/>
        <c:auto val="1"/>
        <c:lblAlgn val="ctr"/>
        <c:lblOffset val="100"/>
      </c:catAx>
      <c:valAx>
        <c:axId val="124086528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24084992"/>
        <c:crosses val="autoZero"/>
        <c:crossBetween val="between"/>
      </c:valAx>
    </c:plotArea>
    <c:plotVisOnly val="1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view3D>
      <c:perspective val="30"/>
    </c:view3D>
    <c:plotArea>
      <c:layout/>
      <c:bar3DChart>
        <c:barDir val="bar"/>
        <c:grouping val="clustered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6"/>
              </a:solidFill>
            </c:spPr>
          </c:dPt>
          <c:dPt>
            <c:idx val="3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1.1426851616708384E-2"/>
                  <c:y val="-3.9193176066856811E-3"/>
                </c:manualLayout>
              </c:layout>
              <c:showVal val="1"/>
            </c:dLbl>
            <c:dLbl>
              <c:idx val="1"/>
              <c:layout>
                <c:manualLayout>
                  <c:x val="2.2853703233416584E-2"/>
                  <c:y val="-3.9193176066856811E-3"/>
                </c:manualLayout>
              </c:layout>
              <c:showVal val="1"/>
            </c:dLbl>
            <c:dLbl>
              <c:idx val="2"/>
              <c:layout>
                <c:manualLayout>
                  <c:x val="2.5710416137593794E-2"/>
                  <c:y val="-1.1757952820057031E-2"/>
                </c:manualLayout>
              </c:layout>
              <c:showVal val="1"/>
            </c:dLbl>
            <c:dLbl>
              <c:idx val="3"/>
              <c:layout>
                <c:manualLayout>
                  <c:x val="6.2847683891895864E-2"/>
                  <c:y val="3.9193176066856811E-3"/>
                </c:manualLayout>
              </c:layout>
              <c:showVal val="1"/>
            </c:dLbl>
            <c:dLbl>
              <c:idx val="4"/>
              <c:layout>
                <c:manualLayout>
                  <c:x val="3.1423841945947842E-2"/>
                  <c:y val="-7.838635213371376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Лист3!$D$119:$D$123</c:f>
              <c:strCache>
                <c:ptCount val="5"/>
                <c:pt idx="0">
                  <c:v>2023  год (отчет)</c:v>
                </c:pt>
                <c:pt idx="1">
                  <c:v>2024 год (прогноз)</c:v>
                </c:pt>
                <c:pt idx="2">
                  <c:v>2025 год (проект)</c:v>
                </c:pt>
                <c:pt idx="3">
                  <c:v>2026 год (проект)</c:v>
                </c:pt>
                <c:pt idx="4">
                  <c:v>2027 год (проект)</c:v>
                </c:pt>
              </c:strCache>
            </c:strRef>
          </c:cat>
          <c:val>
            <c:numRef>
              <c:f>Лист3!$E$119:$E$123</c:f>
              <c:numCache>
                <c:formatCode>0.0</c:formatCode>
                <c:ptCount val="5"/>
                <c:pt idx="0">
                  <c:v>239</c:v>
                </c:pt>
                <c:pt idx="1">
                  <c:v>553.6</c:v>
                </c:pt>
                <c:pt idx="2">
                  <c:v>680.3</c:v>
                </c:pt>
                <c:pt idx="3">
                  <c:v>289.10000000000002</c:v>
                </c:pt>
                <c:pt idx="4">
                  <c:v>241.8</c:v>
                </c:pt>
              </c:numCache>
            </c:numRef>
          </c:val>
        </c:ser>
        <c:dLbls>
          <c:showVal val="1"/>
        </c:dLbls>
        <c:shape val="box"/>
        <c:axId val="123969920"/>
        <c:axId val="123971456"/>
        <c:axId val="0"/>
      </c:bar3DChart>
      <c:catAx>
        <c:axId val="123969920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1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971456"/>
        <c:crosses val="autoZero"/>
        <c:auto val="1"/>
        <c:lblAlgn val="ctr"/>
        <c:lblOffset val="100"/>
      </c:catAx>
      <c:valAx>
        <c:axId val="123971456"/>
        <c:scaling>
          <c:orientation val="minMax"/>
        </c:scaling>
        <c:delete val="1"/>
        <c:axPos val="b"/>
        <c:numFmt formatCode="0.0" sourceLinked="1"/>
        <c:majorTickMark val="none"/>
        <c:tickLblPos val="none"/>
        <c:crossAx val="123969920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rotX val="40"/>
      <c:rotY val="30"/>
      <c:perspective val="30"/>
    </c:view3D>
    <c:plotArea>
      <c:layout>
        <c:manualLayout>
          <c:layoutTarget val="inner"/>
          <c:xMode val="edge"/>
          <c:yMode val="edge"/>
          <c:x val="1.9135059416878243E-2"/>
          <c:y val="1.3076814728193564E-2"/>
          <c:w val="0.64220170745554395"/>
          <c:h val="0.98485750505146608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explosion val="30"/>
          <c:dPt>
            <c:idx val="0"/>
            <c:explosion val="16"/>
            <c:spPr>
              <a:solidFill>
                <a:srgbClr val="65E0F1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1"/>
            <c:explosion val="15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2"/>
            <c:explosion val="17"/>
            <c:spPr>
              <a:solidFill>
                <a:srgbClr val="1FDB3E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3"/>
            <c:explosion val="14"/>
          </c:dPt>
          <c:dPt>
            <c:idx val="4"/>
            <c:explosion val="17"/>
            <c:spPr>
              <a:solidFill>
                <a:srgbClr val="FFFF09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Lbls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'Структура '!$A$5:$A$12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Налоги на совокупный доход</c:v>
                </c:pt>
                <c:pt idx="3">
                  <c:v>Транспортный налог</c:v>
                </c:pt>
                <c:pt idx="4">
                  <c:v>Государственная пошлина</c:v>
                </c:pt>
                <c:pt idx="5">
                  <c:v>Доходы от использования имущества, находящегося в гос. и муниципальной собственности</c:v>
                </c:pt>
                <c:pt idx="6">
                  <c:v>Платежи при пользовании природными ресурсами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'Структура '!$B$5:$B$12</c:f>
              <c:numCache>
                <c:formatCode>General</c:formatCode>
                <c:ptCount val="8"/>
                <c:pt idx="0">
                  <c:v>1094.8</c:v>
                </c:pt>
                <c:pt idx="1">
                  <c:v>37.1</c:v>
                </c:pt>
                <c:pt idx="2">
                  <c:v>212.9</c:v>
                </c:pt>
                <c:pt idx="3">
                  <c:v>104.4</c:v>
                </c:pt>
                <c:pt idx="4">
                  <c:v>30.3</c:v>
                </c:pt>
                <c:pt idx="5">
                  <c:v>148.1</c:v>
                </c:pt>
                <c:pt idx="6">
                  <c:v>6.4</c:v>
                </c:pt>
                <c:pt idx="7">
                  <c:v>43.2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6482098967561165"/>
          <c:y val="1.6821081794248766E-2"/>
          <c:w val="0.32784431137724734"/>
          <c:h val="0.94883818592443359"/>
        </c:manualLayout>
      </c:layout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Times New Roman" pitchFamily="18" charset="0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1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plotArea>
      <c:layout>
        <c:manualLayout>
          <c:layoutTarget val="inner"/>
          <c:xMode val="edge"/>
          <c:yMode val="edge"/>
          <c:x val="6.1396544181977313E-2"/>
          <c:y val="1.851851851851858E-2"/>
          <c:w val="0.53888888888888964"/>
          <c:h val="0.89814814814814814"/>
        </c:manualLayout>
      </c:layout>
      <c:doughnutChart>
        <c:varyColors val="1"/>
        <c:ser>
          <c:idx val="0"/>
          <c:order val="0"/>
          <c:spPr>
            <a:effectLst>
              <a:innerShdw blurRad="114300">
                <a:schemeClr val="accent2">
                  <a:lumMod val="50000"/>
                </a:schemeClr>
              </a:innerShdw>
            </a:effectLst>
            <a:scene3d>
              <a:camera prst="orthographicFront"/>
              <a:lightRig rig="threePt" dir="t"/>
            </a:scene3d>
            <a:sp3d>
              <a:bevelT/>
              <a:bevelB prst="relaxedInset"/>
            </a:sp3d>
          </c:spPr>
          <c:explosion val="3"/>
          <c:dPt>
            <c:idx val="0"/>
            <c:explosion val="0"/>
            <c:spPr>
              <a:solidFill>
                <a:schemeClr val="accent6">
                  <a:lumMod val="50000"/>
                </a:schemeClr>
              </a:solidFill>
              <a:effectLst>
                <a:innerShdw blurRad="114300">
                  <a:schemeClr val="accent2">
                    <a:lumMod val="5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  <a:bevelB prst="relaxedInset"/>
              </a:sp3d>
            </c:spPr>
          </c:dPt>
          <c:dPt>
            <c:idx val="1"/>
            <c:explosion val="0"/>
            <c:spPr>
              <a:solidFill>
                <a:schemeClr val="accent6"/>
              </a:solidFill>
              <a:effectLst>
                <a:innerShdw blurRad="114300">
                  <a:schemeClr val="accent2">
                    <a:lumMod val="50000"/>
                  </a:scheme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  <a:bevelB prst="relaxedInset"/>
              </a:sp3d>
            </c:spPr>
          </c:dPt>
          <c:cat>
            <c:strRef>
              <c:f>Лист3!$D$133:$D$135</c:f>
              <c:strCache>
                <c:ptCount val="3"/>
                <c:pt idx="0">
                  <c:v>Ремонт и содержание автомобильных дорог - 54,2 %</c:v>
                </c:pt>
                <c:pt idx="1">
                  <c:v>Строительство и реконструкция - 45,2 %</c:v>
                </c:pt>
                <c:pt idx="2">
                  <c:v>Разработка ПСД-0,6 %</c:v>
                </c:pt>
              </c:strCache>
            </c:strRef>
          </c:cat>
          <c:val>
            <c:numRef>
              <c:f>Лист3!$E$133:$E$135</c:f>
              <c:numCache>
                <c:formatCode>General</c:formatCode>
                <c:ptCount val="3"/>
                <c:pt idx="0">
                  <c:v>368.6</c:v>
                </c:pt>
                <c:pt idx="1">
                  <c:v>307.39999999999969</c:v>
                </c:pt>
                <c:pt idx="2">
                  <c:v>4.3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596541008659577"/>
          <c:y val="6.7830271216098303E-2"/>
          <c:w val="0.39403467236652873"/>
          <c:h val="0.73008019830854565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effectLst>
      <a:innerShdw blurRad="63500" dist="50800" dir="16200000">
        <a:prstClr val="black">
          <a:alpha val="50000"/>
        </a:prstClr>
      </a:innerShdw>
    </a:effectLst>
  </c:sp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0555555555555582E-2"/>
          <c:y val="3.7037037037037056E-2"/>
          <c:w val="0.93888888888889088"/>
          <c:h val="0.83309419655876604"/>
        </c:manualLayout>
      </c:layout>
      <c:bar3DChart>
        <c:barDir val="col"/>
        <c:grouping val="stacked"/>
        <c:ser>
          <c:idx val="0"/>
          <c:order val="0"/>
          <c:spPr>
            <a:solidFill>
              <a:schemeClr val="accent5">
                <a:lumMod val="50000"/>
              </a:schemeClr>
            </a:solidFill>
          </c:spPr>
          <c:dPt>
            <c:idx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tx2">
                  <a:lumMod val="75000"/>
                </a:schemeClr>
              </a:solidFill>
            </c:spPr>
          </c:dPt>
          <c:dPt>
            <c:idx val="3"/>
            <c:spPr>
              <a:solidFill>
                <a:schemeClr val="accent5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777777777777803E-3"/>
                  <c:y val="-0.3240740740740762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3152,0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3888888888888892E-2"/>
                  <c:y val="-0.44203959435538925"/>
                </c:manualLayout>
              </c:layout>
              <c:showVal val="1"/>
            </c:dLbl>
            <c:dLbl>
              <c:idx val="2"/>
              <c:layout>
                <c:manualLayout>
                  <c:x val="3.333333333333334E-2"/>
                  <c:y val="-0.42592592592592776"/>
                </c:manualLayout>
              </c:layout>
              <c:showVal val="1"/>
            </c:dLbl>
            <c:dLbl>
              <c:idx val="3"/>
              <c:layout>
                <c:manualLayout>
                  <c:x val="3.0555555555555582E-2"/>
                  <c:y val="-0.40740740740740738"/>
                </c:manualLayout>
              </c:layout>
              <c:showVal val="1"/>
            </c:dLbl>
            <c:dLbl>
              <c:idx val="4"/>
              <c:layout>
                <c:manualLayout>
                  <c:x val="3.3333333333333229E-2"/>
                  <c:y val="-0.375000000000001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Лист4!$C$34:$C$38</c:f>
              <c:strCache>
                <c:ptCount val="5"/>
                <c:pt idx="0">
                  <c:v>2023  год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Лист4!$D$34:$D$38</c:f>
              <c:numCache>
                <c:formatCode>0.0</c:formatCode>
                <c:ptCount val="5"/>
                <c:pt idx="0">
                  <c:v>3152</c:v>
                </c:pt>
                <c:pt idx="1">
                  <c:v>4447.8</c:v>
                </c:pt>
                <c:pt idx="2">
                  <c:v>3942.6</c:v>
                </c:pt>
                <c:pt idx="3">
                  <c:v>3090.5</c:v>
                </c:pt>
                <c:pt idx="4">
                  <c:v>3170.5</c:v>
                </c:pt>
              </c:numCache>
            </c:numRef>
          </c:val>
        </c:ser>
        <c:dLbls>
          <c:showVal val="1"/>
        </c:dLbls>
        <c:gapWidth val="95"/>
        <c:gapDepth val="95"/>
        <c:shape val="box"/>
        <c:axId val="124302464"/>
        <c:axId val="124304000"/>
        <c:axId val="0"/>
      </c:bar3DChart>
      <c:catAx>
        <c:axId val="1243024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304000"/>
        <c:crosses val="autoZero"/>
        <c:auto val="1"/>
        <c:lblAlgn val="ctr"/>
        <c:lblOffset val="100"/>
      </c:catAx>
      <c:valAx>
        <c:axId val="124304000"/>
        <c:scaling>
          <c:orientation val="minMax"/>
        </c:scaling>
        <c:delete val="1"/>
        <c:axPos val="l"/>
        <c:numFmt formatCode="0.0" sourceLinked="1"/>
        <c:tickLblPos val="none"/>
        <c:crossAx val="124302464"/>
        <c:crosses val="autoZero"/>
        <c:crossBetween val="between"/>
      </c:valAx>
    </c:plotArea>
    <c:plotVisOnly val="1"/>
  </c:chart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 sz="16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Динамика</a:t>
            </a:r>
            <a:r>
              <a:rPr lang="ru-RU" sz="1600" baseline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расходов по разделу "Культура, кинематография"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c:rich>
      </c:tx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dPt>
            <c:idx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4"/>
              </a:solidFill>
            </c:spPr>
          </c:dPt>
          <c:dPt>
            <c:idx val="2"/>
            <c:spPr>
              <a:solidFill>
                <a:srgbClr val="7030A0"/>
              </a:solidFill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4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2.2222222222222251E-2"/>
                  <c:y val="-0.31042945582878573"/>
                </c:manualLayout>
              </c:layout>
              <c:showVal val="1"/>
            </c:dLbl>
            <c:dLbl>
              <c:idx val="1"/>
              <c:layout>
                <c:manualLayout>
                  <c:x val="-2.7777777777777939E-3"/>
                  <c:y val="-0.37397824591593942"/>
                </c:manualLayout>
              </c:layout>
              <c:showVal val="1"/>
            </c:dLbl>
            <c:dLbl>
              <c:idx val="2"/>
              <c:layout>
                <c:manualLayout>
                  <c:x val="3.333333333333334E-2"/>
                  <c:y val="-0.34571217855226488"/>
                </c:manualLayout>
              </c:layout>
              <c:showVal val="1"/>
            </c:dLbl>
            <c:dLbl>
              <c:idx val="3"/>
              <c:layout>
                <c:manualLayout>
                  <c:x val="1.1111111111111125E-2"/>
                  <c:y val="-0.36574074074074081"/>
                </c:manualLayout>
              </c:layout>
              <c:showVal val="1"/>
            </c:dLbl>
            <c:dLbl>
              <c:idx val="4"/>
              <c:layout>
                <c:manualLayout>
                  <c:x val="2.5000000000000001E-2"/>
                  <c:y val="-0.3657407407407408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Лист4!$C$56:$C$60</c:f>
              <c:strCache>
                <c:ptCount val="5"/>
                <c:pt idx="0">
                  <c:v>2023  год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Лист4!$D$56:$D$60</c:f>
              <c:numCache>
                <c:formatCode>0.0</c:formatCode>
                <c:ptCount val="5"/>
                <c:pt idx="0">
                  <c:v>124.7</c:v>
                </c:pt>
                <c:pt idx="1">
                  <c:v>173.5</c:v>
                </c:pt>
                <c:pt idx="2">
                  <c:v>152</c:v>
                </c:pt>
                <c:pt idx="3">
                  <c:v>160</c:v>
                </c:pt>
                <c:pt idx="4">
                  <c:v>159.69999999999999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24528896"/>
        <c:axId val="124538880"/>
        <c:axId val="0"/>
      </c:bar3DChart>
      <c:catAx>
        <c:axId val="1245288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538880"/>
        <c:crosses val="autoZero"/>
        <c:auto val="1"/>
        <c:lblAlgn val="ctr"/>
        <c:lblOffset val="100"/>
      </c:catAx>
      <c:valAx>
        <c:axId val="124538880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24528896"/>
        <c:crosses val="autoZero"/>
        <c:crossBetween val="between"/>
      </c:valAx>
    </c:plotArea>
    <c:plotVisOnly val="1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effectLst>
          <a:outerShdw blurRad="3810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B/>
        </a:sp3d>
      </c:spPr>
    </c:sideWall>
    <c:backWall>
      <c:spPr>
        <a:effectLst>
          <a:outerShdw blurRad="3810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B/>
        </a:sp3d>
      </c:spPr>
    </c:backWall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2">
                <a:lumMod val="50000"/>
              </a:schemeClr>
            </a:solidFill>
          </c:spPr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3"/>
            <c:spPr>
              <a:solidFill>
                <a:schemeClr val="accent2"/>
              </a:solidFill>
            </c:spPr>
          </c:dPt>
          <c:dPt>
            <c:idx val="4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Лист4!$C$67:$C$71</c:f>
              <c:strCache>
                <c:ptCount val="5"/>
                <c:pt idx="0">
                  <c:v>2023  год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Лист4!$D$67:$D$71</c:f>
              <c:numCache>
                <c:formatCode>0.0</c:formatCode>
                <c:ptCount val="5"/>
                <c:pt idx="0">
                  <c:v>900.9</c:v>
                </c:pt>
                <c:pt idx="1">
                  <c:v>836.6</c:v>
                </c:pt>
                <c:pt idx="2">
                  <c:v>896.3</c:v>
                </c:pt>
                <c:pt idx="3">
                  <c:v>915.3</c:v>
                </c:pt>
                <c:pt idx="4">
                  <c:v>927.5</c:v>
                </c:pt>
              </c:numCache>
            </c:numRef>
          </c:val>
        </c:ser>
        <c:dLbls>
          <c:showVal val="1"/>
        </c:dLbls>
        <c:gapWidth val="75"/>
        <c:shape val="cone"/>
        <c:axId val="124156928"/>
        <c:axId val="124158720"/>
        <c:axId val="0"/>
      </c:bar3DChart>
      <c:catAx>
        <c:axId val="12415692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158720"/>
        <c:crosses val="autoZero"/>
        <c:auto val="1"/>
        <c:lblAlgn val="ctr"/>
        <c:lblOffset val="100"/>
      </c:catAx>
      <c:valAx>
        <c:axId val="124158720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24156928"/>
        <c:crosses val="autoZero"/>
        <c:crossBetween val="between"/>
      </c:valAx>
    </c:plotArea>
    <c:plotVisOnly val="1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 sz="1400">
                <a:solidFill>
                  <a:schemeClr val="accent2">
                    <a:lumMod val="50000"/>
                  </a:schemeClr>
                </a:solidFill>
                <a:latin typeface="Century" pitchFamily="18" charset="0"/>
                <a:cs typeface="Times New Roman" pitchFamily="18" charset="0"/>
              </a:defRPr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" pitchFamily="18" charset="0"/>
                <a:cs typeface="Times New Roman" pitchFamily="18" charset="0"/>
              </a:rPr>
              <a:t>Структура расходов</a:t>
            </a:r>
            <a:r>
              <a:rPr lang="ru-RU" sz="1400" baseline="0" dirty="0">
                <a:solidFill>
                  <a:schemeClr val="accent2">
                    <a:lumMod val="50000"/>
                  </a:schemeClr>
                </a:solidFill>
                <a:latin typeface="Century" pitchFamily="18" charset="0"/>
                <a:cs typeface="Times New Roman" pitchFamily="18" charset="0"/>
              </a:rPr>
              <a:t> по разделу "Социальная политика"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Century" pitchFamily="18" charset="0"/>
              <a:cs typeface="Times New Roman" pitchFamily="18" charset="0"/>
            </a:endParaRPr>
          </a:p>
        </c:rich>
      </c:tx>
    </c:title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3.1793338294262403E-2"/>
                  <c:y val="-3.9111111111111152E-2"/>
                </c:manualLayout>
              </c:layout>
              <c:showPercent val="1"/>
            </c:dLbl>
            <c:dLbl>
              <c:idx val="4"/>
              <c:layout>
                <c:manualLayout>
                  <c:x val="-3.9741672867828117E-3"/>
                  <c:y val="-3.9111111111111152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Лист4!$C$82:$C$86</c:f>
              <c:strCache>
                <c:ptCount val="5"/>
                <c:pt idx="0">
                  <c:v>Пенсионное обеспечение</c:v>
                </c:pt>
                <c:pt idx="1">
                  <c:v>Социальное обслуживание населения</c:v>
                </c:pt>
                <c:pt idx="2">
                  <c:v>Социальное обеспечение населения</c:v>
                </c:pt>
                <c:pt idx="3">
                  <c:v>Охрана семьи и детства </c:v>
                </c:pt>
                <c:pt idx="4">
                  <c:v>Другие вопросы в области социальной политики </c:v>
                </c:pt>
              </c:strCache>
            </c:strRef>
          </c:cat>
          <c:val>
            <c:numRef>
              <c:f>Лист4!$D$82:$D$86</c:f>
              <c:numCache>
                <c:formatCode>General</c:formatCode>
                <c:ptCount val="5"/>
                <c:pt idx="0">
                  <c:v>7.2</c:v>
                </c:pt>
                <c:pt idx="1">
                  <c:v>135.19999999999999</c:v>
                </c:pt>
                <c:pt idx="2">
                  <c:v>410.3</c:v>
                </c:pt>
                <c:pt idx="3">
                  <c:v>306.89999999999969</c:v>
                </c:pt>
                <c:pt idx="4">
                  <c:v>36.700000000000003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8486943765220001"/>
          <c:y val="0.15892605424321971"/>
          <c:w val="0.40320806048745295"/>
          <c:h val="0.73539247594050761"/>
        </c:manualLayout>
      </c:layout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effectLst>
      <a:outerShdw blurRad="939800" dist="50800" dir="5400000" algn="ctr" rotWithShape="0">
        <a:srgbClr val="4F81BD">
          <a:lumMod val="75000"/>
          <a:alpha val="43000"/>
        </a:srgbClr>
      </a:outerShdw>
    </a:effectLst>
  </c:sp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расходов по разделу "Физическая культура и спорт"</a:t>
            </a:r>
          </a:p>
        </c:rich>
      </c:tx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1.8812463256907701E-2"/>
                  <c:y val="-9.4228504122497551E-3"/>
                </c:manualLayout>
              </c:layout>
              <c:showVal val="1"/>
            </c:dLbl>
            <c:dLbl>
              <c:idx val="1"/>
              <c:layout>
                <c:manualLayout>
                  <c:x val="3.292181069958848E-2"/>
                  <c:y val="-4.7114252061248524E-3"/>
                </c:manualLayout>
              </c:layout>
              <c:showVal val="1"/>
            </c:dLbl>
            <c:dLbl>
              <c:idx val="2"/>
              <c:layout>
                <c:manualLayout>
                  <c:x val="2.1164021164021166E-2"/>
                  <c:y val="-9.4228504122497551E-3"/>
                </c:manualLayout>
              </c:layout>
              <c:showVal val="1"/>
            </c:dLbl>
            <c:dLbl>
              <c:idx val="3"/>
              <c:layout>
                <c:manualLayout>
                  <c:x val="2.1164021164021166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1164021164021166E-2"/>
                  <c:y val="-4.318756548303669E-17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Лист4!$C$91:$C$95</c:f>
              <c:strCache>
                <c:ptCount val="5"/>
                <c:pt idx="0">
                  <c:v>2023  год (отчет)</c:v>
                </c:pt>
                <c:pt idx="1">
                  <c:v>2024 год (прогноз)</c:v>
                </c:pt>
                <c:pt idx="2">
                  <c:v>2025 год  (проект)</c:v>
                </c:pt>
                <c:pt idx="3">
                  <c:v>2026 год (проект)</c:v>
                </c:pt>
                <c:pt idx="4">
                  <c:v>2027 год (проект)</c:v>
                </c:pt>
              </c:strCache>
            </c:strRef>
          </c:cat>
          <c:val>
            <c:numRef>
              <c:f>Лист4!$D$91:$D$95</c:f>
              <c:numCache>
                <c:formatCode>0.0</c:formatCode>
                <c:ptCount val="5"/>
                <c:pt idx="0">
                  <c:v>46.6</c:v>
                </c:pt>
                <c:pt idx="1">
                  <c:v>75.8</c:v>
                </c:pt>
                <c:pt idx="2">
                  <c:v>78.7</c:v>
                </c:pt>
                <c:pt idx="3">
                  <c:v>75.599999999999994</c:v>
                </c:pt>
                <c:pt idx="4">
                  <c:v>78.7</c:v>
                </c:pt>
              </c:numCache>
            </c:numRef>
          </c:val>
        </c:ser>
        <c:dLbls>
          <c:showVal val="1"/>
        </c:dLbls>
        <c:gapWidth val="95"/>
        <c:gapDepth val="95"/>
        <c:shape val="box"/>
        <c:axId val="125083648"/>
        <c:axId val="125085184"/>
        <c:axId val="0"/>
      </c:bar3DChart>
      <c:catAx>
        <c:axId val="12508364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05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5085184"/>
        <c:crosses val="autoZero"/>
        <c:auto val="1"/>
        <c:lblAlgn val="ctr"/>
        <c:lblOffset val="100"/>
      </c:catAx>
      <c:valAx>
        <c:axId val="125085184"/>
        <c:scaling>
          <c:orientation val="minMax"/>
        </c:scaling>
        <c:delete val="1"/>
        <c:axPos val="b"/>
        <c:numFmt formatCode="0.0" sourceLinked="1"/>
        <c:majorTickMark val="none"/>
        <c:tickLblPos val="none"/>
        <c:crossAx val="125083648"/>
        <c:crosses val="autoZero"/>
        <c:crossBetween val="between"/>
      </c:valAx>
    </c:plotArea>
    <c:plotVisOnly val="1"/>
  </c:chart>
  <c:spPr>
    <a:solidFill>
      <a:schemeClr val="bg1"/>
    </a:solidFill>
    <a:ln cap="sq">
      <a:solidFill>
        <a:schemeClr val="tx1">
          <a:lumMod val="75000"/>
          <a:lumOff val="25000"/>
        </a:schemeClr>
      </a:solidFill>
      <a:round/>
    </a:ln>
  </c:sp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>
        <c:manualLayout>
          <c:layoutTarget val="inner"/>
          <c:xMode val="edge"/>
          <c:yMode val="edge"/>
          <c:x val="5.604609381301643E-2"/>
          <c:y val="3.030765941831385E-2"/>
          <c:w val="0.3902855923162275"/>
          <c:h val="0.86335903754801957"/>
        </c:manualLayout>
      </c:layout>
      <c:doughnutChart>
        <c:varyColors val="1"/>
        <c:ser>
          <c:idx val="0"/>
          <c:order val="0"/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Pt>
            <c:idx val="2"/>
            <c:spPr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</c:dPt>
          <c:dLbls>
            <c:dLbl>
              <c:idx val="1"/>
              <c:layout>
                <c:manualLayout>
                  <c:x val="1.6666666666666701E-2"/>
                  <c:y val="3.3126293995859209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Лист4!$C$107:$C$110</c:f>
              <c:strCache>
                <c:ptCount val="4"/>
                <c:pt idx="0">
                  <c:v>Физическая культура</c:v>
                </c:pt>
                <c:pt idx="1">
                  <c:v>Массовый спорт</c:v>
                </c:pt>
                <c:pt idx="2">
                  <c:v>Спорт высших достижений</c:v>
                </c:pt>
                <c:pt idx="3">
                  <c:v>Другие вопросы в области физической культуры и спорта</c:v>
                </c:pt>
              </c:strCache>
            </c:strRef>
          </c:cat>
          <c:val>
            <c:numRef>
              <c:f>Лист4!$D$107:$D$110</c:f>
              <c:numCache>
                <c:formatCode>General</c:formatCode>
                <c:ptCount val="4"/>
                <c:pt idx="0">
                  <c:v>72.900000000000006</c:v>
                </c:pt>
                <c:pt idx="1">
                  <c:v>2</c:v>
                </c:pt>
                <c:pt idx="2">
                  <c:v>16</c:v>
                </c:pt>
                <c:pt idx="3">
                  <c:v>9.1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741797900262159"/>
          <c:y val="0.11106481481481481"/>
          <c:w val="0.41591535433070881"/>
          <c:h val="0.85182852143482291"/>
        </c:manualLayout>
      </c:layout>
      <c:spPr>
        <a:solidFill>
          <a:schemeClr val="tx2">
            <a:lumMod val="20000"/>
            <a:lumOff val="80000"/>
          </a:schemeClr>
        </a:solidFill>
        <a:ln>
          <a:solidFill>
            <a:schemeClr val="tx2">
              <a:lumMod val="75000"/>
            </a:schemeClr>
          </a:solidFill>
        </a:ln>
      </c:spPr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bg1">
        <a:lumMod val="95000"/>
      </a:schemeClr>
    </a:solidFill>
    <a:ln>
      <a:solidFill>
        <a:schemeClr val="tx1">
          <a:lumMod val="75000"/>
          <a:lumOff val="25000"/>
        </a:schemeClr>
      </a:solidFill>
    </a:ln>
  </c:sp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Расходы на обслуживание муниципального долга</a:t>
            </a:r>
          </a:p>
        </c:rich>
      </c:tx>
    </c:title>
    <c:plotArea>
      <c:layout>
        <c:manualLayout>
          <c:layoutTarget val="inner"/>
          <c:xMode val="edge"/>
          <c:yMode val="edge"/>
          <c:x val="0.1450710933546675"/>
          <c:y val="0.21672895418445709"/>
          <c:w val="0.6882012906512629"/>
          <c:h val="0.53781385891471245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обслуживание муниципального долга</c:v>
                </c:pt>
              </c:strCache>
            </c:strRef>
          </c:tx>
          <c:spPr>
            <a:gradFill>
              <a:gsLst>
                <a:gs pos="0">
                  <a:schemeClr val="accent5">
                    <a:lumMod val="75000"/>
                  </a:scheme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-2.4214487737745267E-3"/>
                  <c:y val="-0.26515691930808682"/>
                </c:manualLayout>
              </c:layout>
              <c:showVal val="1"/>
            </c:dLbl>
            <c:dLbl>
              <c:idx val="1"/>
              <c:layout>
                <c:manualLayout>
                  <c:x val="2.4214487737745718E-3"/>
                  <c:y val="-6.9971964817411858E-2"/>
                </c:manualLayout>
              </c:layout>
              <c:showVal val="1"/>
            </c:dLbl>
            <c:dLbl>
              <c:idx val="2"/>
              <c:layout>
                <c:manualLayout>
                  <c:x val="-2.4214487737745267E-3"/>
                  <c:y val="-4.787555487507119E-2"/>
                </c:manualLayout>
              </c:layout>
              <c:showVal val="1"/>
            </c:dLbl>
            <c:dLbl>
              <c:idx val="3"/>
              <c:layout>
                <c:manualLayout>
                  <c:x val="-2.4214487737745267E-3"/>
                  <c:y val="-4.787555487507119E-2"/>
                </c:manualLayout>
              </c:layout>
              <c:showVal val="1"/>
            </c:dLbl>
            <c:dLbl>
              <c:idx val="4"/>
              <c:layout>
                <c:manualLayout>
                  <c:x val="7.2643463213235898E-3"/>
                  <c:y val="-5.524102485585142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факт</c:v>
                </c:pt>
                <c:pt idx="1">
                  <c:v>2024 план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2095.9</c:v>
                </c:pt>
                <c:pt idx="1">
                  <c:v>232.2</c:v>
                </c:pt>
                <c:pt idx="2">
                  <c:v>60.8</c:v>
                </c:pt>
                <c:pt idx="3">
                  <c:v>39.300000000000004</c:v>
                </c:pt>
                <c:pt idx="4">
                  <c:v>10.7</c:v>
                </c:pt>
              </c:numCache>
            </c:numRef>
          </c:val>
          <c:bubble3D val="1"/>
        </c:ser>
        <c:overlap val="100"/>
        <c:axId val="160380800"/>
        <c:axId val="160382336"/>
      </c:barChart>
      <c:catAx>
        <c:axId val="160380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382336"/>
        <c:crosses val="autoZero"/>
        <c:auto val="1"/>
        <c:lblAlgn val="ctr"/>
        <c:lblOffset val="100"/>
      </c:catAx>
      <c:valAx>
        <c:axId val="160382336"/>
        <c:scaling>
          <c:orientation val="minMax"/>
        </c:scaling>
        <c:axPos val="l"/>
        <c:numFmt formatCode="#,##0.0" sourceLinked="0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380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22417849013693"/>
          <c:y val="0.14789225767313791"/>
          <c:w val="0.19024712886721595"/>
          <c:h val="0.75135449253071873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rgbClr val="4F81BD">
            <a:lumMod val="40000"/>
            <a:lumOff val="60000"/>
            <a:alpha val="67000"/>
          </a:srgbClr>
        </a:solidFill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rgbClr val="41CE32"/>
            </a:solidFill>
            <a:ln>
              <a:solidFill>
                <a:sysClr val="window" lastClr="FFFFFF"/>
              </a:solidFill>
            </a:ln>
            <a:scene3d>
              <a:camera prst="orthographicFront"/>
              <a:lightRig rig="threePt" dir="t"/>
            </a:scene3d>
            <a:sp3d prstMaterial="plastic"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1.4820948932844978E-3"/>
                  <c:y val="-3.527385846017241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62-42CA-AA10-914B5038D75B}"/>
                </c:ext>
              </c:extLst>
            </c:dLbl>
            <c:dLbl>
              <c:idx val="1"/>
              <c:layout>
                <c:manualLayout>
                  <c:x val="1.4820948932844778E-2"/>
                  <c:y val="-4.311249367354252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62-42CA-AA10-914B5038D75B}"/>
                </c:ext>
              </c:extLst>
            </c:dLbl>
            <c:dLbl>
              <c:idx val="2"/>
              <c:layout>
                <c:manualLayout>
                  <c:x val="2.2231423399267494E-2"/>
                  <c:y val="-3.91931760668568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62-42CA-AA10-914B5038D75B}"/>
                </c:ext>
              </c:extLst>
            </c:dLbl>
            <c:dLbl>
              <c:idx val="3"/>
              <c:layout>
                <c:manualLayout>
                  <c:x val="1.3338854039560795E-2"/>
                  <c:y val="-3.527385846017208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62-42CA-AA10-914B5038D75B}"/>
                </c:ext>
              </c:extLst>
            </c:dLbl>
            <c:dLbl>
              <c:idx val="4"/>
              <c:layout>
                <c:manualLayout>
                  <c:x val="1.7785022019028807E-2"/>
                  <c:y val="-3.13545408534854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62-42CA-AA10-914B5038D7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'Налоговые и неналоговые'!$A$6:$A$10</c:f>
              <c:strCache>
                <c:ptCount val="5"/>
                <c:pt idx="0">
                  <c:v>Факт 2023</c:v>
                </c:pt>
                <c:pt idx="1">
                  <c:v>Прогноз  2024 </c:v>
                </c:pt>
                <c:pt idx="2">
                  <c:v>План на 2025</c:v>
                </c:pt>
                <c:pt idx="3">
                  <c:v>План на 2026</c:v>
                </c:pt>
                <c:pt idx="4">
                  <c:v>План на 2027</c:v>
                </c:pt>
              </c:strCache>
            </c:strRef>
          </c:cat>
          <c:val>
            <c:numRef>
              <c:f>'Налоговые и неналоговые'!$B$6:$B$10</c:f>
              <c:numCache>
                <c:formatCode>#,##0.00</c:formatCode>
                <c:ptCount val="5"/>
                <c:pt idx="0">
                  <c:v>1522.2</c:v>
                </c:pt>
                <c:pt idx="1">
                  <c:v>1597.4</c:v>
                </c:pt>
                <c:pt idx="2">
                  <c:v>1677.2</c:v>
                </c:pt>
                <c:pt idx="3">
                  <c:v>1824.7</c:v>
                </c:pt>
                <c:pt idx="4">
                  <c:v>1911.8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562-42CA-AA10-914B5038D75B}"/>
            </c:ext>
          </c:extLst>
        </c:ser>
        <c:shape val="box"/>
        <c:axId val="122830848"/>
        <c:axId val="122832384"/>
        <c:axId val="0"/>
      </c:bar3DChart>
      <c:catAx>
        <c:axId val="1228308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832384"/>
        <c:crosses val="autoZero"/>
        <c:auto val="1"/>
        <c:lblAlgn val="ctr"/>
        <c:lblOffset val="100"/>
      </c:catAx>
      <c:valAx>
        <c:axId val="122832384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.00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830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rgbClr val="92D050">
            <a:alpha val="45000"/>
          </a:srgbClr>
        </a:solidFill>
      </c:spPr>
    </c:floor>
    <c:plotArea>
      <c:layout>
        <c:manualLayout>
          <c:layoutTarget val="inner"/>
          <c:xMode val="edge"/>
          <c:yMode val="edge"/>
          <c:x val="8.5480093676814986E-2"/>
          <c:y val="3.2739508131918851E-2"/>
          <c:w val="0.89110070257611262"/>
          <c:h val="0.7384470768026116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НДФЛ'!$B$2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E42CB8"/>
            </a:soli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1.1757952820057031E-2"/>
                  <c:y val="-2.24470008382906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9A-4DB2-906F-ACC1FF9B0991}"/>
                </c:ext>
              </c:extLst>
            </c:dLbl>
            <c:dLbl>
              <c:idx val="1"/>
              <c:layout>
                <c:manualLayout>
                  <c:x val="1.7636929230085623E-2"/>
                  <c:y val="-2.56537152437608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9A-4DB2-906F-ACC1FF9B0991}"/>
                </c:ext>
              </c:extLst>
            </c:dLbl>
            <c:dLbl>
              <c:idx val="2"/>
              <c:layout>
                <c:manualLayout>
                  <c:x val="2.2046161537606992E-2"/>
                  <c:y val="-3.52738584601724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9A-4DB2-906F-ACC1FF9B0991}"/>
                </c:ext>
              </c:extLst>
            </c:dLbl>
            <c:dLbl>
              <c:idx val="3"/>
              <c:layout>
                <c:manualLayout>
                  <c:x val="1.7636929230085623E-2"/>
                  <c:y val="-3.84805728656411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9A-4DB2-906F-ACC1FF9B0991}"/>
                </c:ext>
              </c:extLst>
            </c:dLbl>
            <c:dLbl>
              <c:idx val="4"/>
              <c:layout>
                <c:manualLayout>
                  <c:x val="1.4697441025071378E-2"/>
                  <c:y val="-3.84805728656412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9A-4DB2-906F-ACC1FF9B09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НДФЛ'!$A$3:$A$7</c:f>
              <c:strCache>
                <c:ptCount val="5"/>
                <c:pt idx="0">
                  <c:v>Факт 2023 года</c:v>
                </c:pt>
                <c:pt idx="1">
                  <c:v>Прогноз 2024 года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'Динамика НДФЛ'!$B$3:$B$7</c:f>
              <c:numCache>
                <c:formatCode>#,##0</c:formatCode>
                <c:ptCount val="5"/>
                <c:pt idx="0">
                  <c:v>926</c:v>
                </c:pt>
                <c:pt idx="1">
                  <c:v>994</c:v>
                </c:pt>
                <c:pt idx="2">
                  <c:v>1095</c:v>
                </c:pt>
                <c:pt idx="3">
                  <c:v>1260</c:v>
                </c:pt>
                <c:pt idx="4">
                  <c:v>1311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C9A-4DB2-906F-ACC1FF9B0991}"/>
            </c:ext>
          </c:extLst>
        </c:ser>
        <c:shape val="box"/>
        <c:axId val="122870016"/>
        <c:axId val="122900480"/>
        <c:axId val="0"/>
      </c:bar3DChart>
      <c:catAx>
        <c:axId val="122870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900480"/>
        <c:crosses val="autoZero"/>
        <c:auto val="1"/>
        <c:lblAlgn val="ctr"/>
        <c:lblOffset val="100"/>
      </c:catAx>
      <c:valAx>
        <c:axId val="122900480"/>
        <c:scaling>
          <c:orientation val="minMax"/>
        </c:scaling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#,##0" sourceLinked="1"/>
        <c:tickLblPos val="nextTo"/>
        <c:txPr>
          <a:bodyPr/>
          <a:lstStyle/>
          <a:p>
            <a:pPr>
              <a:defRPr sz="16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870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0"/>
  <c:chart>
    <c:autoTitleDeleted val="1"/>
    <c:view3D>
      <c:rotX val="10"/>
      <c:rotY val="30"/>
      <c:depthPercent val="100"/>
      <c:rAngAx val="1"/>
    </c:view3D>
    <c:floor>
      <c:spPr>
        <a:solidFill>
          <a:srgbClr val="3BCCFF">
            <a:alpha val="45000"/>
          </a:srgbClr>
        </a:solidFill>
        <a:effectLst/>
        <a:scene3d>
          <a:camera prst="orthographicFront"/>
          <a:lightRig rig="threePt" dir="t"/>
        </a:scene3d>
        <a:sp3d>
          <a:bevelT/>
          <a:contourClr>
            <a:srgbClr val="000000"/>
          </a:contourClr>
        </a:sp3d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8.2658639780765208E-3"/>
          <c:y val="0.15246674328467941"/>
          <c:w val="0.98293858552752456"/>
          <c:h val="0.64614027928522322"/>
        </c:manualLayout>
      </c:layout>
      <c:bar3DChart>
        <c:barDir val="col"/>
        <c:grouping val="stacked"/>
        <c:ser>
          <c:idx val="0"/>
          <c:order val="0"/>
          <c:tx>
            <c:strRef>
              <c:f>'Динамика акцизов'!$B$4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B685DB"/>
            </a:solidFill>
            <a:scene3d>
              <a:camera prst="orthographicFront"/>
              <a:lightRig rig="threePt" dir="t"/>
            </a:scene3d>
            <a:sp3d prstMaterial="plastic"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3.2060342481239068E-2"/>
                  <c:y val="-0.1808103363192229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73-433D-A263-29BC2EB1FE54}"/>
                </c:ext>
              </c:extLst>
            </c:dLbl>
            <c:dLbl>
              <c:idx val="1"/>
              <c:layout>
                <c:manualLayout>
                  <c:x val="2.4280847245015696E-2"/>
                  <c:y val="-0.2409147691600169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73-433D-A263-29BC2EB1FE54}"/>
                </c:ext>
              </c:extLst>
            </c:dLbl>
            <c:dLbl>
              <c:idx val="2"/>
              <c:layout>
                <c:manualLayout>
                  <c:x val="2.3238234481398046E-2"/>
                  <c:y val="-0.3153709665334393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73-433D-A263-29BC2EB1FE54}"/>
                </c:ext>
              </c:extLst>
            </c:dLbl>
            <c:dLbl>
              <c:idx val="3"/>
              <c:layout>
                <c:manualLayout>
                  <c:x val="2.2691116289350013E-2"/>
                  <c:y val="-0.3177166361360365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73-433D-A263-29BC2EB1FE54}"/>
                </c:ext>
              </c:extLst>
            </c:dLbl>
            <c:dLbl>
              <c:idx val="4"/>
              <c:layout>
                <c:manualLayout>
                  <c:x val="2.632422982070598E-2"/>
                  <c:y val="-0.3481837540301822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73-433D-A263-29BC2EB1FE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акцизов'!$A$5:$A$9</c:f>
              <c:strCache>
                <c:ptCount val="5"/>
                <c:pt idx="0">
                  <c:v>Факт 2023 года</c:v>
                </c:pt>
                <c:pt idx="1">
                  <c:v>Прогноз 2024 года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'Динамика акцизов'!$B$5:$B$9</c:f>
              <c:numCache>
                <c:formatCode>#,##0.0</c:formatCode>
                <c:ptCount val="5"/>
                <c:pt idx="0" formatCode="General">
                  <c:v>33.800000000000004</c:v>
                </c:pt>
                <c:pt idx="1">
                  <c:v>33.6</c:v>
                </c:pt>
                <c:pt idx="2">
                  <c:v>37.1</c:v>
                </c:pt>
                <c:pt idx="3">
                  <c:v>39.1</c:v>
                </c:pt>
                <c:pt idx="4">
                  <c:v>53.7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E73-433D-A263-29BC2EB1FE54}"/>
            </c:ext>
          </c:extLst>
        </c:ser>
        <c:shape val="box"/>
        <c:axId val="123090048"/>
        <c:axId val="123091584"/>
        <c:axId val="0"/>
      </c:bar3DChart>
      <c:catAx>
        <c:axId val="123090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091584"/>
        <c:crosses val="autoZero"/>
        <c:auto val="1"/>
        <c:lblAlgn val="ctr"/>
        <c:lblOffset val="100"/>
      </c:catAx>
      <c:valAx>
        <c:axId val="123091584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one"/>
        <c:crossAx val="1230900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cene3d>
      <a:camera prst="orthographicFront"/>
      <a:lightRig rig="threePt" dir="t"/>
    </a:scene3d>
    <a:sp3d prstMaterial="flat">
      <a:bevelT w="101600" h="101600"/>
    </a:sp3d>
  </c:spPr>
  <c:externalData r:id="rId1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0569685039370079"/>
          <c:y val="7.4548702245552642E-2"/>
          <c:w val="0.8498587051618548"/>
          <c:h val="0.74172061825605262"/>
        </c:manualLayout>
      </c:layout>
      <c:bar3DChart>
        <c:barDir val="col"/>
        <c:grouping val="clustered"/>
        <c:ser>
          <c:idx val="0"/>
          <c:order val="0"/>
          <c:spPr>
            <a:solidFill>
              <a:schemeClr val="accent1">
                <a:lumMod val="75000"/>
              </a:schemeClr>
            </a:solidFill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2.1164315076102655E-2"/>
                  <c:y val="-2.3515905640114097E-2"/>
                </c:manualLayout>
              </c:layout>
              <c:showVal val="1"/>
            </c:dLbl>
            <c:dLbl>
              <c:idx val="1"/>
              <c:layout>
                <c:manualLayout>
                  <c:x val="1.1757952820056978E-2"/>
                  <c:y val="-1.9596588033428411E-2"/>
                </c:manualLayout>
              </c:layout>
              <c:showVal val="1"/>
            </c:dLbl>
            <c:dLbl>
              <c:idx val="2"/>
              <c:layout>
                <c:manualLayout>
                  <c:x val="1.4109543384068441E-2"/>
                  <c:y val="-2.7435223246799798E-2"/>
                </c:manualLayout>
              </c:layout>
              <c:showVal val="1"/>
            </c:dLbl>
            <c:dLbl>
              <c:idx val="3"/>
              <c:layout>
                <c:manualLayout>
                  <c:x val="1.6461133948079843E-2"/>
                  <c:y val="-3.1354540853485414E-2"/>
                </c:manualLayout>
              </c:layout>
              <c:showVal val="1"/>
            </c:dLbl>
            <c:dLbl>
              <c:idx val="4"/>
              <c:layout>
                <c:manualLayout>
                  <c:x val="1.6755082768581269E-2"/>
                  <c:y val="-3.919317606685680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'Динамика Упрощёнки'!$A$4:$A$8</c:f>
              <c:strCache>
                <c:ptCount val="5"/>
                <c:pt idx="0">
                  <c:v>Факт 2023 года</c:v>
                </c:pt>
                <c:pt idx="1">
                  <c:v>Прогноз 2024 года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'Динамика Упрощёнки'!$B$4:$B$8</c:f>
              <c:numCache>
                <c:formatCode>#,##0.0</c:formatCode>
                <c:ptCount val="5"/>
                <c:pt idx="0">
                  <c:v>138.9</c:v>
                </c:pt>
                <c:pt idx="1">
                  <c:v>169.2</c:v>
                </c:pt>
                <c:pt idx="2">
                  <c:v>180.7</c:v>
                </c:pt>
                <c:pt idx="3">
                  <c:v>186.9</c:v>
                </c:pt>
                <c:pt idx="4">
                  <c:v>195.5</c:v>
                </c:pt>
              </c:numCache>
            </c:numRef>
          </c:val>
          <c:shape val="box"/>
        </c:ser>
        <c:shape val="cylinder"/>
        <c:axId val="123020032"/>
        <c:axId val="123021568"/>
        <c:axId val="0"/>
      </c:bar3DChart>
      <c:catAx>
        <c:axId val="123020032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23021568"/>
        <c:crosses val="autoZero"/>
        <c:auto val="1"/>
        <c:lblAlgn val="ctr"/>
        <c:lblOffset val="100"/>
      </c:catAx>
      <c:valAx>
        <c:axId val="123021568"/>
        <c:scaling>
          <c:orientation val="minMax"/>
        </c:scaling>
        <c:axPos val="l"/>
        <c:majorGridlines/>
        <c:numFmt formatCode="#,##0.0" sourceLinked="1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23020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17F51C"/>
            </a:soli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dLbl>
              <c:idx val="0"/>
              <c:layout>
                <c:manualLayout>
                  <c:x val="1.0203182199223042E-2"/>
                  <c:y val="-4.68164794007491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1E-4694-977E-74A5FDABAAB6}"/>
                </c:ext>
              </c:extLst>
            </c:dLbl>
            <c:dLbl>
              <c:idx val="1"/>
              <c:layout>
                <c:manualLayout>
                  <c:x val="1.4575974570318633E-2"/>
                  <c:y val="-3.277153558052561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1E-4694-977E-74A5FDABAAB6}"/>
                </c:ext>
              </c:extLst>
            </c:dLbl>
            <c:dLbl>
              <c:idx val="2"/>
              <c:layout>
                <c:manualLayout>
                  <c:x val="1.4575974570318633E-2"/>
                  <c:y val="-3.277153558052561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1E-4694-977E-74A5FDABAAB6}"/>
                </c:ext>
              </c:extLst>
            </c:dLbl>
            <c:dLbl>
              <c:idx val="3"/>
              <c:layout>
                <c:manualLayout>
                  <c:x val="1.6033572027350503E-2"/>
                  <c:y val="-4.21348314606741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E-4694-977E-74A5FDABAAB6}"/>
                </c:ext>
              </c:extLst>
            </c:dLbl>
            <c:dLbl>
              <c:idx val="4"/>
              <c:layout>
                <c:manualLayout>
                  <c:x val="1.7491169484382361E-2"/>
                  <c:y val="-4.21348314606741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E-4694-977E-74A5FDABAA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ЕСХН'!$A$4:$A$8</c:f>
              <c:strCache>
                <c:ptCount val="5"/>
                <c:pt idx="0">
                  <c:v>Факт 2023 года</c:v>
                </c:pt>
                <c:pt idx="1">
                  <c:v>Прогноз 2024 года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'Динамика ЕСХН'!$B$4:$B$8</c:f>
              <c:numCache>
                <c:formatCode>#,##0.0</c:formatCode>
                <c:ptCount val="5"/>
                <c:pt idx="0">
                  <c:v>7.6</c:v>
                </c:pt>
                <c:pt idx="1">
                  <c:v>15.1</c:v>
                </c:pt>
                <c:pt idx="2">
                  <c:v>14.1</c:v>
                </c:pt>
                <c:pt idx="3">
                  <c:v>14.7</c:v>
                </c:pt>
                <c:pt idx="4">
                  <c:v>15.3</c:v>
                </c:pt>
              </c:numCache>
            </c:numRef>
          </c:val>
          <c:shape val="box"/>
          <c:extLst xmlns:c16r2="http://schemas.microsoft.com/office/drawing/2015/06/chart">
            <c:ext xmlns:c16="http://schemas.microsoft.com/office/drawing/2014/chart" uri="{C3380CC4-5D6E-409C-BE32-E72D297353CC}">
              <c16:uniqueId val="{00000005-F41E-4694-977E-74A5FDABAAB6}"/>
            </c:ext>
          </c:extLst>
        </c:ser>
        <c:shape val="cylinder"/>
        <c:axId val="123249024"/>
        <c:axId val="123250560"/>
        <c:axId val="0"/>
      </c:bar3DChart>
      <c:catAx>
        <c:axId val="1232490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250560"/>
        <c:crosses val="autoZero"/>
        <c:auto val="1"/>
        <c:lblAlgn val="ctr"/>
        <c:lblOffset val="100"/>
      </c:catAx>
      <c:valAx>
        <c:axId val="12325056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249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9.1613298337707788E-2"/>
          <c:y val="7.4548702245552642E-2"/>
          <c:w val="0.86394225721784801"/>
          <c:h val="0.74172061825605173"/>
        </c:manualLayout>
      </c:layout>
      <c:bar3D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  <a:tileRect r="-100000" b="-100000"/>
            </a:gradFill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'Динамика патента '!$A$4:$A$8</c:f>
              <c:strCache>
                <c:ptCount val="5"/>
                <c:pt idx="0">
                  <c:v>Факт 2023 года</c:v>
                </c:pt>
                <c:pt idx="1">
                  <c:v>Прогноз 2024 года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'Динамика патента '!$B$4:$B$8</c:f>
              <c:numCache>
                <c:formatCode>#,##0.0</c:formatCode>
                <c:ptCount val="5"/>
                <c:pt idx="0">
                  <c:v>5.3</c:v>
                </c:pt>
                <c:pt idx="1">
                  <c:v>19.3</c:v>
                </c:pt>
                <c:pt idx="2">
                  <c:v>18</c:v>
                </c:pt>
                <c:pt idx="3">
                  <c:v>18.8</c:v>
                </c:pt>
                <c:pt idx="4">
                  <c:v>19.5</c:v>
                </c:pt>
              </c:numCache>
            </c:numRef>
          </c:val>
          <c:shape val="box"/>
        </c:ser>
        <c:shape val="cylinder"/>
        <c:axId val="122976128"/>
        <c:axId val="122977664"/>
        <c:axId val="0"/>
      </c:bar3DChart>
      <c:catAx>
        <c:axId val="122976128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22977664"/>
        <c:crosses val="autoZero"/>
        <c:auto val="1"/>
        <c:lblAlgn val="ctr"/>
        <c:lblOffset val="100"/>
      </c:catAx>
      <c:valAx>
        <c:axId val="122977664"/>
        <c:scaling>
          <c:orientation val="minMax"/>
        </c:scaling>
        <c:axPos val="l"/>
        <c:majorGridlines/>
        <c:numFmt formatCode="#,##0.0" sourceLinked="1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229761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cene3d>
              <a:camera prst="orthographicFront"/>
              <a:lightRig rig="threePt" dir="t"/>
            </a:scene3d>
            <a:sp3d prstMaterial="plastic">
              <a:bevelT/>
              <a:bevelB/>
            </a:sp3d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'Транспортный '!$A$4:$A$8</c:f>
              <c:strCache>
                <c:ptCount val="5"/>
                <c:pt idx="0">
                  <c:v>Факт 2023 года</c:v>
                </c:pt>
                <c:pt idx="1">
                  <c:v>Прогноз 2024 года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'Транспортный '!$B$4:$B$8</c:f>
              <c:numCache>
                <c:formatCode>#,##0.0</c:formatCode>
                <c:ptCount val="5"/>
                <c:pt idx="0">
                  <c:v>101.5</c:v>
                </c:pt>
                <c:pt idx="1">
                  <c:v>95.7</c:v>
                </c:pt>
                <c:pt idx="2">
                  <c:v>104.4</c:v>
                </c:pt>
                <c:pt idx="3">
                  <c:v>108.6</c:v>
                </c:pt>
                <c:pt idx="4">
                  <c:v>113.1</c:v>
                </c:pt>
              </c:numCache>
            </c:numRef>
          </c:val>
          <c:shape val="box"/>
        </c:ser>
        <c:shape val="cylinder"/>
        <c:axId val="123355904"/>
        <c:axId val="123357440"/>
        <c:axId val="0"/>
      </c:bar3DChart>
      <c:catAx>
        <c:axId val="123355904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23357440"/>
        <c:crosses val="autoZero"/>
        <c:auto val="1"/>
        <c:lblAlgn val="ctr"/>
        <c:lblOffset val="100"/>
      </c:catAx>
      <c:valAx>
        <c:axId val="123357440"/>
        <c:scaling>
          <c:orientation val="minMax"/>
        </c:scaling>
        <c:axPos val="l"/>
        <c:majorGridlines/>
        <c:numFmt formatCode="#,##0.0" sourceLinked="1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3355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75389-CF2A-4E03-B4AA-AC2BC926A08B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99ADCDA0-972B-4959-B4E2-0EBD99ED9A0F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А</a:t>
          </a:r>
        </a:p>
        <a:p>
          <a:r>
            <a:rPr lang="ru-RU" sz="1200" b="1" dirty="0">
              <a:latin typeface="Georgia" pitchFamily="18" charset="0"/>
            </a:rPr>
            <a:t> высокая</a:t>
          </a:r>
        </a:p>
        <a:p>
          <a:r>
            <a:rPr lang="ru-RU" sz="1200" b="1" dirty="0">
              <a:latin typeface="Georgia" pitchFamily="18" charset="0"/>
            </a:rPr>
            <a:t> долговая </a:t>
          </a:r>
        </a:p>
        <a:p>
          <a:r>
            <a:rPr lang="ru-RU" sz="1200" b="1" dirty="0">
              <a:latin typeface="Georgia" pitchFamily="18" charset="0"/>
            </a:rPr>
            <a:t>устойчивость</a:t>
          </a:r>
        </a:p>
      </dgm:t>
    </dgm:pt>
    <dgm:pt modelId="{F45A6443-22AA-4B83-9B98-EC960F55EAD0}" type="parTrans" cxnId="{3D1B08B6-7434-401C-B6C8-5A6AD619F8EA}">
      <dgm:prSet/>
      <dgm:spPr/>
      <dgm:t>
        <a:bodyPr/>
        <a:lstStyle/>
        <a:p>
          <a:endParaRPr lang="ru-RU"/>
        </a:p>
      </dgm:t>
    </dgm:pt>
    <dgm:pt modelId="{0DB6D442-6A41-4B64-8248-8A2255CAE2F0}" type="sibTrans" cxnId="{3D1B08B6-7434-401C-B6C8-5A6AD619F8EA}">
      <dgm:prSet/>
      <dgm:spPr/>
      <dgm:t>
        <a:bodyPr/>
        <a:lstStyle/>
        <a:p>
          <a:endParaRPr lang="ru-RU"/>
        </a:p>
      </dgm:t>
    </dgm:pt>
    <dgm:pt modelId="{5FC5F79F-CA4C-44E3-A08D-5031372C6E44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</a:t>
          </a:r>
          <a:r>
            <a:rPr lang="en-US" sz="1200" b="1" dirty="0">
              <a:latin typeface="Georgia" pitchFamily="18" charset="0"/>
            </a:rPr>
            <a:t>C </a:t>
          </a:r>
          <a:r>
            <a:rPr lang="ru-RU" sz="1200" b="1" dirty="0">
              <a:latin typeface="Georgia" pitchFamily="18" charset="0"/>
            </a:rPr>
            <a:t>низкая долговая устойчивость</a:t>
          </a:r>
        </a:p>
      </dgm:t>
    </dgm:pt>
    <dgm:pt modelId="{499C238F-68BD-4C47-BDD6-EFE2FCFC709A}" type="parTrans" cxnId="{3A0E4AFF-8E37-4B86-98C3-03FB5BBBA046}">
      <dgm:prSet/>
      <dgm:spPr/>
      <dgm:t>
        <a:bodyPr/>
        <a:lstStyle/>
        <a:p>
          <a:endParaRPr lang="ru-RU"/>
        </a:p>
      </dgm:t>
    </dgm:pt>
    <dgm:pt modelId="{63E51295-6F02-4702-BB65-03D5226138E8}" type="sibTrans" cxnId="{3A0E4AFF-8E37-4B86-98C3-03FB5BBBA046}">
      <dgm:prSet/>
      <dgm:spPr/>
      <dgm:t>
        <a:bodyPr/>
        <a:lstStyle/>
        <a:p>
          <a:endParaRPr lang="ru-RU"/>
        </a:p>
      </dgm:t>
    </dgm:pt>
    <dgm:pt modelId="{E0736D94-BCBE-4455-96C2-377B009069C3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</a:t>
          </a:r>
          <a:r>
            <a:rPr lang="en-US" sz="1200" b="1" dirty="0">
              <a:latin typeface="Georgia" pitchFamily="18" charset="0"/>
            </a:rPr>
            <a:t>B</a:t>
          </a:r>
          <a:r>
            <a:rPr lang="ru-RU" sz="1200" b="1" dirty="0">
              <a:latin typeface="Georgia" pitchFamily="18" charset="0"/>
            </a:rPr>
            <a:t> средняя долговая устойчивость</a:t>
          </a:r>
        </a:p>
      </dgm:t>
    </dgm:pt>
    <dgm:pt modelId="{07490236-0605-4262-98E4-75E885BFD043}" type="parTrans" cxnId="{29BE835B-CE28-47CC-95FD-6C2E9D3C4660}">
      <dgm:prSet/>
      <dgm:spPr/>
      <dgm:t>
        <a:bodyPr/>
        <a:lstStyle/>
        <a:p>
          <a:endParaRPr lang="ru-RU"/>
        </a:p>
      </dgm:t>
    </dgm:pt>
    <dgm:pt modelId="{73BAD317-170D-4259-8CD2-8AF9E996319C}" type="sibTrans" cxnId="{29BE835B-CE28-47CC-95FD-6C2E9D3C4660}">
      <dgm:prSet/>
      <dgm:spPr/>
      <dgm:t>
        <a:bodyPr/>
        <a:lstStyle/>
        <a:p>
          <a:endParaRPr lang="ru-RU"/>
        </a:p>
      </dgm:t>
    </dgm:pt>
    <dgm:pt modelId="{439B7164-8149-4C63-88D7-8B7AFB9F5C20}" type="pres">
      <dgm:prSet presAssocID="{33C75389-CF2A-4E03-B4AA-AC2BC926A08B}" presName="Name0" presStyleCnt="0">
        <dgm:presLayoutVars>
          <dgm:dir/>
          <dgm:animLvl val="lvl"/>
          <dgm:resizeHandles val="exact"/>
        </dgm:presLayoutVars>
      </dgm:prSet>
      <dgm:spPr/>
    </dgm:pt>
    <dgm:pt modelId="{D28BE6AA-0A6E-40E6-8359-2D32A6509C89}" type="pres">
      <dgm:prSet presAssocID="{99ADCDA0-972B-4959-B4E2-0EBD99ED9A0F}" presName="Name8" presStyleCnt="0"/>
      <dgm:spPr/>
    </dgm:pt>
    <dgm:pt modelId="{FF461682-9352-4B4E-A82F-F9AD987D6C79}" type="pres">
      <dgm:prSet presAssocID="{99ADCDA0-972B-4959-B4E2-0EBD99ED9A0F}" presName="level" presStyleLbl="node1" presStyleIdx="0" presStyleCnt="3" custScaleY="558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65A33-949A-43F0-B1E0-C14561D0F784}" type="pres">
      <dgm:prSet presAssocID="{99ADCDA0-972B-4959-B4E2-0EBD99ED9A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66058-32F8-4FAC-87FE-08661C5EF9AC}" type="pres">
      <dgm:prSet presAssocID="{E0736D94-BCBE-4455-96C2-377B009069C3}" presName="Name8" presStyleCnt="0"/>
      <dgm:spPr/>
    </dgm:pt>
    <dgm:pt modelId="{E4EB8F3B-0601-480F-8327-A114D7FEC553}" type="pres">
      <dgm:prSet presAssocID="{E0736D94-BCBE-4455-96C2-377B009069C3}" presName="level" presStyleLbl="node1" presStyleIdx="1" presStyleCnt="3" custScaleY="444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1F0B7-BD94-4321-9832-AD4FD88EB1A6}" type="pres">
      <dgm:prSet presAssocID="{E0736D94-BCBE-4455-96C2-377B009069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251F5-F442-498B-8B91-C91B7B04C837}" type="pres">
      <dgm:prSet presAssocID="{5FC5F79F-CA4C-44E3-A08D-5031372C6E44}" presName="Name8" presStyleCnt="0"/>
      <dgm:spPr/>
    </dgm:pt>
    <dgm:pt modelId="{865C5901-8C22-4A45-8FC6-8AE10D76FA66}" type="pres">
      <dgm:prSet presAssocID="{5FC5F79F-CA4C-44E3-A08D-5031372C6E44}" presName="level" presStyleLbl="node1" presStyleIdx="2" presStyleCnt="3" custScaleY="36899" custLinFactNeighborX="0" custLinFactNeighborY="2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36111-D25F-4F2B-9D67-42762DC25F81}" type="pres">
      <dgm:prSet presAssocID="{5FC5F79F-CA4C-44E3-A08D-5031372C6E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3E103B-4416-491D-A050-39AA577BE101}" type="presOf" srcId="{99ADCDA0-972B-4959-B4E2-0EBD99ED9A0F}" destId="{A2D65A33-949A-43F0-B1E0-C14561D0F784}" srcOrd="1" destOrd="0" presId="urn:microsoft.com/office/officeart/2005/8/layout/pyramid1"/>
    <dgm:cxn modelId="{DA64A98A-7D6A-4663-8AB1-836A0587C6AA}" type="presOf" srcId="{E0736D94-BCBE-4455-96C2-377B009069C3}" destId="{D921F0B7-BD94-4321-9832-AD4FD88EB1A6}" srcOrd="1" destOrd="0" presId="urn:microsoft.com/office/officeart/2005/8/layout/pyramid1"/>
    <dgm:cxn modelId="{3D1B08B6-7434-401C-B6C8-5A6AD619F8EA}" srcId="{33C75389-CF2A-4E03-B4AA-AC2BC926A08B}" destId="{99ADCDA0-972B-4959-B4E2-0EBD99ED9A0F}" srcOrd="0" destOrd="0" parTransId="{F45A6443-22AA-4B83-9B98-EC960F55EAD0}" sibTransId="{0DB6D442-6A41-4B64-8248-8A2255CAE2F0}"/>
    <dgm:cxn modelId="{3A0E4AFF-8E37-4B86-98C3-03FB5BBBA046}" srcId="{33C75389-CF2A-4E03-B4AA-AC2BC926A08B}" destId="{5FC5F79F-CA4C-44E3-A08D-5031372C6E44}" srcOrd="2" destOrd="0" parTransId="{499C238F-68BD-4C47-BDD6-EFE2FCFC709A}" sibTransId="{63E51295-6F02-4702-BB65-03D5226138E8}"/>
    <dgm:cxn modelId="{D5EC1465-8C52-4902-B295-7DB62E24786B}" type="presOf" srcId="{33C75389-CF2A-4E03-B4AA-AC2BC926A08B}" destId="{439B7164-8149-4C63-88D7-8B7AFB9F5C20}" srcOrd="0" destOrd="0" presId="urn:microsoft.com/office/officeart/2005/8/layout/pyramid1"/>
    <dgm:cxn modelId="{29BE835B-CE28-47CC-95FD-6C2E9D3C4660}" srcId="{33C75389-CF2A-4E03-B4AA-AC2BC926A08B}" destId="{E0736D94-BCBE-4455-96C2-377B009069C3}" srcOrd="1" destOrd="0" parTransId="{07490236-0605-4262-98E4-75E885BFD043}" sibTransId="{73BAD317-170D-4259-8CD2-8AF9E996319C}"/>
    <dgm:cxn modelId="{70C8B775-EB00-4853-9BCF-911F217CB2DA}" type="presOf" srcId="{E0736D94-BCBE-4455-96C2-377B009069C3}" destId="{E4EB8F3B-0601-480F-8327-A114D7FEC553}" srcOrd="0" destOrd="0" presId="urn:microsoft.com/office/officeart/2005/8/layout/pyramid1"/>
    <dgm:cxn modelId="{51FB1D3F-92DE-407C-8A8A-1B9AF7ACE29E}" type="presOf" srcId="{5FC5F79F-CA4C-44E3-A08D-5031372C6E44}" destId="{865C5901-8C22-4A45-8FC6-8AE10D76FA66}" srcOrd="0" destOrd="0" presId="urn:microsoft.com/office/officeart/2005/8/layout/pyramid1"/>
    <dgm:cxn modelId="{D27AAB36-498C-4BD8-9FF0-88FB753867C7}" type="presOf" srcId="{99ADCDA0-972B-4959-B4E2-0EBD99ED9A0F}" destId="{FF461682-9352-4B4E-A82F-F9AD987D6C79}" srcOrd="0" destOrd="0" presId="urn:microsoft.com/office/officeart/2005/8/layout/pyramid1"/>
    <dgm:cxn modelId="{37B2E03A-9467-42DE-BC49-F2BFDBBAC56B}" type="presOf" srcId="{5FC5F79F-CA4C-44E3-A08D-5031372C6E44}" destId="{CF736111-D25F-4F2B-9D67-42762DC25F81}" srcOrd="1" destOrd="0" presId="urn:microsoft.com/office/officeart/2005/8/layout/pyramid1"/>
    <dgm:cxn modelId="{7FB00D46-8384-410D-9EAB-112B9BE7FAD3}" type="presParOf" srcId="{439B7164-8149-4C63-88D7-8B7AFB9F5C20}" destId="{D28BE6AA-0A6E-40E6-8359-2D32A6509C89}" srcOrd="0" destOrd="0" presId="urn:microsoft.com/office/officeart/2005/8/layout/pyramid1"/>
    <dgm:cxn modelId="{15B3E08B-6584-46C5-ABFA-CDF55748F73E}" type="presParOf" srcId="{D28BE6AA-0A6E-40E6-8359-2D32A6509C89}" destId="{FF461682-9352-4B4E-A82F-F9AD987D6C79}" srcOrd="0" destOrd="0" presId="urn:microsoft.com/office/officeart/2005/8/layout/pyramid1"/>
    <dgm:cxn modelId="{6F45281A-AEE3-4AE4-996A-A1029AFA738F}" type="presParOf" srcId="{D28BE6AA-0A6E-40E6-8359-2D32A6509C89}" destId="{A2D65A33-949A-43F0-B1E0-C14561D0F784}" srcOrd="1" destOrd="0" presId="urn:microsoft.com/office/officeart/2005/8/layout/pyramid1"/>
    <dgm:cxn modelId="{42F4A957-A88D-4E34-983E-82ADE602BECB}" type="presParOf" srcId="{439B7164-8149-4C63-88D7-8B7AFB9F5C20}" destId="{55966058-32F8-4FAC-87FE-08661C5EF9AC}" srcOrd="1" destOrd="0" presId="urn:microsoft.com/office/officeart/2005/8/layout/pyramid1"/>
    <dgm:cxn modelId="{44DEF13F-201E-4000-93F7-B4068CA772A0}" type="presParOf" srcId="{55966058-32F8-4FAC-87FE-08661C5EF9AC}" destId="{E4EB8F3B-0601-480F-8327-A114D7FEC553}" srcOrd="0" destOrd="0" presId="urn:microsoft.com/office/officeart/2005/8/layout/pyramid1"/>
    <dgm:cxn modelId="{2F18CD48-B092-4884-BC57-C1836AE1A526}" type="presParOf" srcId="{55966058-32F8-4FAC-87FE-08661C5EF9AC}" destId="{D921F0B7-BD94-4321-9832-AD4FD88EB1A6}" srcOrd="1" destOrd="0" presId="urn:microsoft.com/office/officeart/2005/8/layout/pyramid1"/>
    <dgm:cxn modelId="{4A233238-6BAD-4A4E-B91E-E06502DC5CD5}" type="presParOf" srcId="{439B7164-8149-4C63-88D7-8B7AFB9F5C20}" destId="{82E251F5-F442-498B-8B91-C91B7B04C837}" srcOrd="2" destOrd="0" presId="urn:microsoft.com/office/officeart/2005/8/layout/pyramid1"/>
    <dgm:cxn modelId="{374ECC50-7A80-4818-92A4-2BA841AF4C12}" type="presParOf" srcId="{82E251F5-F442-498B-8B91-C91B7B04C837}" destId="{865C5901-8C22-4A45-8FC6-8AE10D76FA66}" srcOrd="0" destOrd="0" presId="urn:microsoft.com/office/officeart/2005/8/layout/pyramid1"/>
    <dgm:cxn modelId="{8C14836E-C79F-4A46-B6B0-CE1D9328523D}" type="presParOf" srcId="{82E251F5-F442-498B-8B91-C91B7B04C837}" destId="{CF736111-D25F-4F2B-9D67-42762DC25F8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0.35294</cdr:x>
      <cdr:y>0.42763</cdr:y>
    </cdr:from>
    <cdr:to>
      <cdr:x>0.44229</cdr:x>
      <cdr:y>0.53623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24336" y="2016224"/>
          <a:ext cx="765636" cy="512036"/>
        </a:xfrm>
        <a:prstGeom xmlns:a="http://schemas.openxmlformats.org/drawingml/2006/main" prst="rect">
          <a:avLst/>
        </a:prstGeom>
        <a:ln xmlns:a="http://schemas.openxmlformats.org/drawingml/2006/main">
          <a:noFill/>
          <a:prstDash val="solid"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0.23333</cdr:x>
      <cdr:y>0.44</cdr:y>
    </cdr:from>
    <cdr:to>
      <cdr:x>0.53732</cdr:x>
      <cdr:y>0.59527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08112" y="1584176"/>
          <a:ext cx="1313377" cy="559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400" b="1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rPr>
            <a:t>96,5 %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0.85061</cdr:x>
      <cdr:y>0.02817</cdr:y>
    </cdr:from>
    <cdr:to>
      <cdr:x>0.95949</cdr:x>
      <cdr:y>0.08235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580077" y="144021"/>
          <a:ext cx="970202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prstDash val="solid"/>
        </a:ln>
      </cdr:spPr>
      <cdr:txBody>
        <a:bodyPr xmlns:a="http://schemas.openxmlformats.org/drawingml/2006/main" vert="horz" wrap="none" lIns="91440" tIns="45720" rIns="91440" bIns="45720" anchor="t" anchorCtr="1" compatLnSpc="1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млн </a:t>
          </a:r>
          <a:r>
            <a: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рубле</a:t>
          </a:r>
          <a:r>
            <a: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й</a:t>
          </a:r>
        </a:p>
      </cdr:txBody>
    </cdr:sp>
  </cdr:relSizeAnchor>
  <cdr:relSizeAnchor xmlns:cdr="http://schemas.openxmlformats.org/drawingml/2006/chartDrawing">
    <cdr:from>
      <cdr:x>0.08889</cdr:x>
      <cdr:y>0.04706</cdr:y>
    </cdr:from>
    <cdr:to>
      <cdr:x>0.1915</cdr:x>
      <cdr:y>0.19645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92089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0.0945</cdr:x>
      <cdr:y>0.04909</cdr:y>
    </cdr:from>
    <cdr:to>
      <cdr:x>0.2945</cdr:x>
      <cdr:y>0.37124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2048" y="144016"/>
          <a:ext cx="914400" cy="945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1" y="1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>
            <a:lvl1pPr marL="0" marR="0" lvl="0" indent="0" algn="l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766554" y="1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>
            <a:lvl1pPr marL="0" marR="0" lvl="0" indent="0" algn="r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1E5826F7-2062-4F79-85F7-369CA6C2BD72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738188"/>
            <a:ext cx="4867275" cy="3694112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664690" y="4677936"/>
            <a:ext cx="5319077" cy="4433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1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>
            <a:lvl1pPr marL="0" marR="0" lvl="0" indent="0" algn="l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>
            <a:lvl1pPr marL="0" marR="0" lvl="0" indent="0" algn="r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CF57A1E0-08E2-48B6-899C-0D5D8AFB6B67}" type="slidenum">
              <a:rPr/>
              <a:pPr lvl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8216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30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C79266-9721-4C93-ACF4-AAC1442314E8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85487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748337-C8F8-4E10-AC4E-76915B895CD1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B487D4-0AC0-4BF2-8C72-F641087B45C1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630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 flipV="1">
            <a:off x="5346697" y="3810003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4"/>
          <p:cNvSpPr/>
          <p:nvPr/>
        </p:nvSpPr>
        <p:spPr>
          <a:xfrm flipV="1">
            <a:off x="5346697" y="3897309"/>
            <a:ext cx="3690939" cy="19208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5"/>
          <p:cNvSpPr/>
          <p:nvPr/>
        </p:nvSpPr>
        <p:spPr>
          <a:xfrm flipV="1">
            <a:off x="5346697" y="4114800"/>
            <a:ext cx="3690939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6"/>
          <p:cNvSpPr/>
          <p:nvPr/>
        </p:nvSpPr>
        <p:spPr>
          <a:xfrm flipV="1">
            <a:off x="5346697" y="4164013"/>
            <a:ext cx="1943100" cy="19046"/>
          </a:xfrm>
          <a:prstGeom prst="rect">
            <a:avLst/>
          </a:prstGeom>
          <a:solidFill>
            <a:srgbClr val="9F3B38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9"/>
          <p:cNvSpPr/>
          <p:nvPr/>
        </p:nvSpPr>
        <p:spPr>
          <a:xfrm flipV="1">
            <a:off x="5346697" y="4198933"/>
            <a:ext cx="1943100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10"/>
          <p:cNvSpPr/>
          <p:nvPr/>
        </p:nvSpPr>
        <p:spPr>
          <a:xfrm>
            <a:off x="5346697" y="3962396"/>
            <a:ext cx="3028949" cy="269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11"/>
          <p:cNvSpPr/>
          <p:nvPr/>
        </p:nvSpPr>
        <p:spPr>
          <a:xfrm>
            <a:off x="7291389" y="4060822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12"/>
          <p:cNvSpPr/>
          <p:nvPr/>
        </p:nvSpPr>
        <p:spPr>
          <a:xfrm>
            <a:off x="0" y="3649663"/>
            <a:ext cx="9037636" cy="24447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0" y="3675065"/>
            <a:ext cx="9037636" cy="141283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14"/>
          <p:cNvSpPr/>
          <p:nvPr/>
        </p:nvSpPr>
        <p:spPr>
          <a:xfrm flipV="1">
            <a:off x="6338885" y="3643317"/>
            <a:ext cx="2698751" cy="247646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15"/>
          <p:cNvSpPr/>
          <p:nvPr/>
        </p:nvSpPr>
        <p:spPr>
          <a:xfrm>
            <a:off x="0" y="0"/>
            <a:ext cx="9037636" cy="3702048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Заголовок 7"/>
          <p:cNvSpPr txBox="1">
            <a:spLocks noGrp="1"/>
          </p:cNvSpPr>
          <p:nvPr>
            <p:ph type="ctrTitle"/>
          </p:nvPr>
        </p:nvSpPr>
        <p:spPr>
          <a:xfrm>
            <a:off x="451878" y="2401891"/>
            <a:ext cx="8359810" cy="1470026"/>
          </a:xfr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451878" y="3899934"/>
            <a:ext cx="4895386" cy="1752603"/>
          </a:xfrm>
        </p:spPr>
        <p:txBody>
          <a:bodyPr/>
          <a:lstStyle>
            <a:lvl1pPr marL="64008" indent="0">
              <a:buNone/>
              <a:defRPr sz="24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 txBox="1">
            <a:spLocks noGrp="1"/>
          </p:cNvSpPr>
          <p:nvPr>
            <p:ph type="dt" sz="half" idx="7"/>
          </p:nvPr>
        </p:nvSpPr>
        <p:spPr>
          <a:xfrm>
            <a:off x="6627808" y="4206870"/>
            <a:ext cx="949320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696BD6EA-7E5F-45C4-95E5-988158ABC1CE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16" name="Нижний колонтитул 16"/>
          <p:cNvSpPr txBox="1">
            <a:spLocks noGrp="1"/>
          </p:cNvSpPr>
          <p:nvPr>
            <p:ph type="ftr" sz="quarter" idx="9"/>
          </p:nvPr>
        </p:nvSpPr>
        <p:spPr>
          <a:xfrm>
            <a:off x="5346697" y="4205289"/>
            <a:ext cx="1281110" cy="4572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7" name="Номер слайда 28"/>
          <p:cNvSpPr txBox="1">
            <a:spLocks noGrp="1"/>
          </p:cNvSpPr>
          <p:nvPr>
            <p:ph type="sldNum" sz="quarter" idx="8"/>
          </p:nvPr>
        </p:nvSpPr>
        <p:spPr>
          <a:xfrm>
            <a:off x="8223254" y="1591"/>
            <a:ext cx="739777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0C92AE3-55E2-4AF3-A30F-AB66657A1A1A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E46E7-650D-43CD-BA47-C8E385944521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1D5B50-810B-4996-B380-8BC5C5715742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702917" y="1143000"/>
            <a:ext cx="1882841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1878" y="1143000"/>
            <a:ext cx="6175720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88123-A21E-4E29-B981-02F0A6044DF3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5571-EC0E-4762-B651-C076967BCB54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2435" y="274640"/>
            <a:ext cx="8132765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 txBox="1">
            <a:spLocks noGrp="1"/>
          </p:cNvSpPr>
          <p:nvPr>
            <p:ph type="chart" idx="1"/>
          </p:nvPr>
        </p:nvSpPr>
        <p:spPr>
          <a:xfrm>
            <a:off x="452435" y="1600200"/>
            <a:ext cx="8132765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111B4A-104E-4E12-9429-DBB387487AF9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3CAEF0-D7AE-4BD3-800E-1BEF61BBC5D4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2B035C-DAB3-4B0C-9541-127FC0E2038E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30607F-1F69-4246-BEC2-FBE2B06E99DD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13908" y="1981203"/>
            <a:ext cx="7681993" cy="1362071"/>
          </a:xfrm>
        </p:spPr>
        <p:txBody>
          <a:bodyPr anchor="b"/>
          <a:lstStyle>
            <a:lvl1pPr>
              <a:defRPr sz="4300" b="1">
                <a:solidFill>
                  <a:srgbClr val="FFFFFF"/>
                </a:solidFill>
                <a:effectLst>
                  <a:outerShdw dist="38103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13908" y="3367085"/>
            <a:ext cx="7681993" cy="1509710"/>
          </a:xfrm>
        </p:spPr>
        <p:txBody>
          <a:bodyPr/>
          <a:lstStyle>
            <a:lvl1pPr marL="45720" indent="0">
              <a:buNone/>
              <a:defRPr sz="21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29F682-FDB9-4BB3-9000-446B851C3673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B06EF-F618-4035-BF8F-7168B8B4DC25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187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9412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9BFBC9-9CBF-42C6-8235-800D2CEAC2AA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E84EC7-ACFD-46C6-B42A-BAAA68176E96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76568" y="1143000"/>
            <a:ext cx="8284500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376568" y="2244970"/>
            <a:ext cx="3994638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3"/>
          </p:nvPr>
        </p:nvSpPr>
        <p:spPr>
          <a:xfrm>
            <a:off x="4666311" y="2244970"/>
            <a:ext cx="3994757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 txBox="1">
            <a:spLocks noGrp="1"/>
          </p:cNvSpPr>
          <p:nvPr>
            <p:ph idx="2"/>
          </p:nvPr>
        </p:nvSpPr>
        <p:spPr>
          <a:xfrm>
            <a:off x="376568" y="2708516"/>
            <a:ext cx="399463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63421" y="2708516"/>
            <a:ext cx="3994757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9FF11A-C9CB-4327-B6FB-8ED5A9E55566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8" name="Номер слайда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441A4-79F5-4D25-8C2B-5A98546BBFB6}" type="slidenum">
              <a:rPr/>
              <a:pPr lvl="0"/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1878" y="1143000"/>
            <a:ext cx="8133871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>
          <a:xfrm>
            <a:off x="6507163" y="612776"/>
            <a:ext cx="946147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E78DEED2-FBE6-44EF-B302-1AF159DD0019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36590-9920-4574-AC1A-7DB6E29B6E04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F29EA0-C90E-49D9-9AC6-9849F8515606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4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3836A-288E-4464-A79D-D35C9FDAE678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291221" y="1101970"/>
            <a:ext cx="3343924" cy="877824"/>
          </a:xfrm>
        </p:spPr>
        <p:txBody>
          <a:bodyPr anchor="b"/>
          <a:lstStyle>
            <a:lvl1pPr>
              <a:defRPr sz="18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2"/>
          </p:nvPr>
        </p:nvSpPr>
        <p:spPr>
          <a:xfrm>
            <a:off x="5291221" y="2010729"/>
            <a:ext cx="3343924" cy="4617720"/>
          </a:xfrm>
        </p:spPr>
        <p:txBody>
          <a:bodyPr/>
          <a:lstStyle>
            <a:lvl1pPr marL="9144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150629" y="776289"/>
            <a:ext cx="5042998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/>
            </a:lvl3pPr>
            <a:lvl4pPr>
              <a:defRPr sz="2000"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BE580B-C9E0-4EEC-9A56-87951907E1B5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9966EF-4963-4B6E-A6B1-C6FDA97D34A3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377147" y="1109158"/>
            <a:ext cx="579976" cy="4681636"/>
          </a:xfrm>
        </p:spPr>
        <p:txBody>
          <a:bodyPr lIns="45720" tIns="0" rIns="45720" anchor="t" anchorCtr="1"/>
          <a:lstStyle>
            <a:lvl1pPr algn="ctr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98980" y="1143000"/>
            <a:ext cx="4518818" cy="4572000"/>
          </a:xfrm>
          <a:solidFill>
            <a:srgbClr val="EAEAEA"/>
          </a:solidFill>
          <a:ln w="50804">
            <a:solidFill>
              <a:srgbClr val="FFFFFF"/>
            </a:solidFill>
            <a:prstDash val="solid"/>
            <a:miter/>
          </a:ln>
          <a:effectLst>
            <a:outerShdw dist="31754" dir="4800117" algn="tl">
              <a:srgbClr val="000000">
                <a:alpha val="25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017620" y="3274310"/>
            <a:ext cx="2560667" cy="2516492"/>
          </a:xfrm>
        </p:spPr>
        <p:txBody>
          <a:bodyPr lIns="0" tIns="0" rIns="45720"/>
          <a:lstStyle>
            <a:lvl1pPr marL="0" indent="0"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91121C-F90D-4DF2-B17E-674CA9328B56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 dirty="0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C97914-4AF0-414F-9FA5-CEBA492D89D1}" type="slidenum">
              <a:rPr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7"/>
          <p:cNvSpPr/>
          <p:nvPr/>
        </p:nvSpPr>
        <p:spPr>
          <a:xfrm>
            <a:off x="0" y="366710"/>
            <a:ext cx="9037636" cy="8413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28"/>
          <p:cNvSpPr/>
          <p:nvPr/>
        </p:nvSpPr>
        <p:spPr>
          <a:xfrm>
            <a:off x="0" y="0"/>
            <a:ext cx="9037636" cy="311152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29"/>
          <p:cNvSpPr/>
          <p:nvPr/>
        </p:nvSpPr>
        <p:spPr>
          <a:xfrm>
            <a:off x="0" y="307979"/>
            <a:ext cx="9037636" cy="92070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30"/>
          <p:cNvSpPr/>
          <p:nvPr/>
        </p:nvSpPr>
        <p:spPr>
          <a:xfrm flipV="1">
            <a:off x="5346697" y="360365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31"/>
          <p:cNvSpPr/>
          <p:nvPr/>
        </p:nvSpPr>
        <p:spPr>
          <a:xfrm flipV="1">
            <a:off x="5346697" y="439734"/>
            <a:ext cx="3690939" cy="18097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32"/>
          <p:cNvSpPr/>
          <p:nvPr/>
        </p:nvSpPr>
        <p:spPr>
          <a:xfrm>
            <a:off x="5345116" y="496884"/>
            <a:ext cx="3027358" cy="285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33"/>
          <p:cNvSpPr/>
          <p:nvPr/>
        </p:nvSpPr>
        <p:spPr>
          <a:xfrm>
            <a:off x="7288216" y="588965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34"/>
          <p:cNvSpPr/>
          <p:nvPr/>
        </p:nvSpPr>
        <p:spPr>
          <a:xfrm>
            <a:off x="8978895" y="-1591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35"/>
          <p:cNvSpPr/>
          <p:nvPr/>
        </p:nvSpPr>
        <p:spPr>
          <a:xfrm>
            <a:off x="8939210" y="-1591"/>
            <a:ext cx="26983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36"/>
          <p:cNvSpPr/>
          <p:nvPr/>
        </p:nvSpPr>
        <p:spPr>
          <a:xfrm>
            <a:off x="8920164" y="-1591"/>
            <a:ext cx="9528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37"/>
          <p:cNvSpPr/>
          <p:nvPr/>
        </p:nvSpPr>
        <p:spPr>
          <a:xfrm>
            <a:off x="8870951" y="-1591"/>
            <a:ext cx="26983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Прямоугольник 38"/>
          <p:cNvSpPr/>
          <p:nvPr/>
        </p:nvSpPr>
        <p:spPr>
          <a:xfrm>
            <a:off x="8812209" y="0"/>
            <a:ext cx="53977" cy="58579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4" name="Прямоугольник 39"/>
          <p:cNvSpPr/>
          <p:nvPr/>
        </p:nvSpPr>
        <p:spPr>
          <a:xfrm>
            <a:off x="8770933" y="0"/>
            <a:ext cx="7936" cy="58579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5" name="Заголовок 21"/>
          <p:cNvSpPr txBox="1">
            <a:spLocks noGrp="1"/>
          </p:cNvSpPr>
          <p:nvPr>
            <p:ph type="title"/>
          </p:nvPr>
        </p:nvSpPr>
        <p:spPr>
          <a:xfrm>
            <a:off x="452435" y="1143000"/>
            <a:ext cx="8132765" cy="1066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Текст 12"/>
          <p:cNvSpPr txBox="1">
            <a:spLocks noGrp="1"/>
          </p:cNvSpPr>
          <p:nvPr>
            <p:ph type="body" idx="1"/>
          </p:nvPr>
        </p:nvSpPr>
        <p:spPr>
          <a:xfrm>
            <a:off x="452435" y="2249488"/>
            <a:ext cx="8132765" cy="43243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Дата 13"/>
          <p:cNvSpPr txBox="1">
            <a:spLocks noGrp="1"/>
          </p:cNvSpPr>
          <p:nvPr>
            <p:ph type="dt" sz="half" idx="2"/>
          </p:nvPr>
        </p:nvSpPr>
        <p:spPr>
          <a:xfrm>
            <a:off x="6510335" y="612776"/>
            <a:ext cx="9461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fld id="{6FC9B139-F839-44C9-9D50-08AA2346A02E}" type="datetime1">
              <a:rPr lang="ru-RU"/>
              <a:pPr lvl="0"/>
              <a:t>09.12.2024</a:t>
            </a:fld>
            <a:endParaRPr lang="ru-RU" dirty="0"/>
          </a:p>
        </p:txBody>
      </p:sp>
      <p:sp>
        <p:nvSpPr>
          <p:cNvPr id="18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5195885" y="612776"/>
            <a:ext cx="131127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Номер слайда 22"/>
          <p:cNvSpPr txBox="1">
            <a:spLocks noGrp="1"/>
          </p:cNvSpPr>
          <p:nvPr>
            <p:ph type="sldNum" sz="quarter" idx="4"/>
          </p:nvPr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0E9FC00D-1B3C-4C35-B48D-8F2A766CD0FF}" type="slidenum">
              <a:rPr/>
              <a:pPr lvl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000" b="0" i="0" u="none" strike="noStrike" kern="1200" cap="none" spc="0" baseline="0">
          <a:solidFill>
            <a:srgbClr val="265A9A"/>
          </a:solidFill>
          <a:uFillTx/>
          <a:latin typeface="Lucida Sans Unicode"/>
        </a:defRPr>
      </a:lvl1pPr>
    </p:titleStyle>
    <p:bodyStyle>
      <a:lvl1pPr marL="365129" marR="0" lvl="0" indent="-255583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Georgia"/>
        </a:defRPr>
      </a:lvl1pPr>
      <a:lvl2pPr marL="657225" marR="0" lvl="1" indent="-24606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F3B38"/>
        </a:buClr>
        <a:buSzPct val="100000"/>
        <a:buFont typeface="Georgia" pitchFamily="18"/>
        <a:buChar char="▫"/>
        <a:tabLst/>
        <a:defRPr lang="ru-RU" sz="2600" b="0" i="0" u="none" strike="noStrike" kern="1200" cap="none" spc="0" baseline="0">
          <a:solidFill>
            <a:srgbClr val="9F3B38"/>
          </a:solidFill>
          <a:uFillTx/>
          <a:latin typeface="Georgia"/>
        </a:defRPr>
      </a:lvl2pPr>
      <a:lvl3pPr marL="922336" marR="0" lvl="2" indent="-219071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400" b="0" i="0" u="none" strike="noStrike" kern="1200" cap="none" spc="0" baseline="0">
          <a:solidFill>
            <a:srgbClr val="4F81BD"/>
          </a:solidFill>
          <a:uFillTx/>
          <a:latin typeface="Georgia"/>
        </a:defRPr>
      </a:lvl3pPr>
      <a:lvl4pPr marL="1179511" marR="0" lvl="3" indent="-20002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200" b="0" i="0" u="none" strike="noStrike" kern="1200" cap="none" spc="0" baseline="0">
          <a:solidFill>
            <a:srgbClr val="4F81BD"/>
          </a:solidFill>
          <a:uFillTx/>
          <a:latin typeface="Georgia"/>
        </a:defRPr>
      </a:lvl4pPr>
      <a:lvl5pPr marL="1389065" marR="0" lvl="4" indent="-182559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▫"/>
        <a:tabLst/>
        <a:defRPr lang="ru-RU" sz="2000" b="0" i="0" u="none" strike="noStrike" kern="1200" cap="none" spc="0" baseline="0">
          <a:solidFill>
            <a:srgbClr val="9BBB59"/>
          </a:solidFill>
          <a:uFillTx/>
          <a:latin typeface="Georgi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media/image143.jpe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1.jpeg"/><Relationship Id="rId4" Type="http://schemas.openxmlformats.org/officeDocument/2006/relationships/image" Target="media/image106.jpe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3.jpeg"/><Relationship Id="rId4" Type="http://schemas.openxmlformats.org/officeDocument/2006/relationships/image" Target="media/image111.jpe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media/image123.jpeg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chart" Target="../charts/chart7.xml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chart" Target="../charts/chart9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67.png"/><Relationship Id="rId4" Type="http://schemas.openxmlformats.org/officeDocument/2006/relationships/image" Target="media/image112.jpe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media/image140.jpe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media/image114.png" TargetMode="External"/><Relationship Id="rId3" Type="http://schemas.openxmlformats.org/officeDocument/2006/relationships/image" Target="../media/image5.jpeg"/><Relationship Id="rId7" Type="http://schemas.openxmlformats.org/officeDocument/2006/relationships/image" Target="media/image135.png" TargetMode="Externa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media/image93.jpeg" TargetMode="External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openxmlformats.org/officeDocument/2006/relationships/image" Target="media/image129.jpeg" TargetMode="External"/><Relationship Id="rId9" Type="http://schemas.openxmlformats.org/officeDocument/2006/relationships/image" Target="media/image108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media/image117.jpeg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1.jpeg"/><Relationship Id="rId5" Type="http://schemas.openxmlformats.org/officeDocument/2006/relationships/image" Target="../media/image75.jpeg"/><Relationship Id="rId10" Type="http://schemas.openxmlformats.org/officeDocument/2006/relationships/image" Target="../media/image78.jpeg"/><Relationship Id="rId4" Type="http://schemas.openxmlformats.org/officeDocument/2006/relationships/image" Target="../media/image74.pn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chart" Target="../charts/chart18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image" Target="../media/image88.jpeg"/><Relationship Id="rId4" Type="http://schemas.openxmlformats.org/officeDocument/2006/relationships/chart" Target="../charts/char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chart" Target="../charts/chart20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4.jpeg"/><Relationship Id="rId5" Type="http://schemas.openxmlformats.org/officeDocument/2006/relationships/image" Target="../media/image92.png"/><Relationship Id="rId10" Type="http://schemas.openxmlformats.org/officeDocument/2006/relationships/chart" Target="../charts/chart21.xml"/><Relationship Id="rId4" Type="http://schemas.openxmlformats.org/officeDocument/2006/relationships/image" Target="../media/image70.jpeg"/><Relationship Id="rId9" Type="http://schemas.openxmlformats.org/officeDocument/2006/relationships/image" Target="../media/image99.sv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jpeg"/><Relationship Id="rId3" Type="http://schemas.openxmlformats.org/officeDocument/2006/relationships/image" Target="../media/image96.png"/><Relationship Id="rId12" Type="http://schemas.openxmlformats.org/officeDocument/2006/relationships/chart" Target="../charts/chart22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9.jpeg"/><Relationship Id="rId5" Type="http://schemas.openxmlformats.org/officeDocument/2006/relationships/image" Target="../media/image98.png"/><Relationship Id="rId10" Type="http://schemas.openxmlformats.org/officeDocument/2006/relationships/image" Target="../media/image107.sv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70.jpeg"/><Relationship Id="rId7" Type="http://schemas.openxmlformats.org/officeDocument/2006/relationships/image" Target="../media/image104.png"/><Relationship Id="rId12" Type="http://schemas.openxmlformats.org/officeDocument/2006/relationships/chart" Target="../charts/chart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chart" Target="../charts/chart23.xml"/><Relationship Id="rId5" Type="http://schemas.openxmlformats.org/officeDocument/2006/relationships/image" Target="../media/image102.png"/><Relationship Id="rId10" Type="http://schemas.openxmlformats.org/officeDocument/2006/relationships/image" Target="../media/image107.jpe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hart" Target="../charts/chart25.xml"/><Relationship Id="rId3" Type="http://schemas.openxmlformats.org/officeDocument/2006/relationships/image" Target="../media/image110.png"/><Relationship Id="rId12" Type="http://schemas.openxmlformats.org/officeDocument/2006/relationships/image" Target="../media/image11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7.svg"/><Relationship Id="rId4" Type="http://schemas.openxmlformats.org/officeDocument/2006/relationships/image" Target="../media/image111.png"/><Relationship Id="rId14" Type="http://schemas.openxmlformats.org/officeDocument/2006/relationships/chart" Target="../charts/char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media/image119.jpeg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1.xls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4.jpeg"/><Relationship Id="rId5" Type="http://schemas.openxmlformats.org/officeDocument/2006/relationships/image" Target="media/image122.jpeg" TargetMode="External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9.png"/><Relationship Id="rId4" Type="http://schemas.openxmlformats.org/officeDocument/2006/relationships/diagramData" Target="../diagrams/data1.xml"/><Relationship Id="rId9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123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jpeg"/><Relationship Id="rId5" Type="http://schemas.openxmlformats.org/officeDocument/2006/relationships/hyperlink" Target="http://finance.aksayland.ru/" TargetMode="External"/><Relationship Id="rId4" Type="http://schemas.openxmlformats.org/officeDocument/2006/relationships/image" Target="../media/image12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0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media/image133.jpeg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media/image137.jpe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media/image134.jpeg" TargetMode="External"/><Relationship Id="rId18" Type="http://schemas.openxmlformats.org/officeDocument/2006/relationships/image" Target="../media/image27.jpeg"/><Relationship Id="rId26" Type="http://schemas.openxmlformats.org/officeDocument/2006/relationships/image" Target="../media/image31.jpeg"/><Relationship Id="rId3" Type="http://schemas.openxmlformats.org/officeDocument/2006/relationships/image" Target="../media/image6.jpeg"/><Relationship Id="rId21" Type="http://schemas.openxmlformats.org/officeDocument/2006/relationships/image" Target="media/image127.jpeg" TargetMode="External"/><Relationship Id="rId7" Type="http://schemas.openxmlformats.org/officeDocument/2006/relationships/image" Target="media/image104.jpeg" TargetMode="External"/><Relationship Id="rId12" Type="http://schemas.openxmlformats.org/officeDocument/2006/relationships/image" Target="../media/image24.jpeg"/><Relationship Id="rId17" Type="http://schemas.openxmlformats.org/officeDocument/2006/relationships/image" Target="media/image112.jpeg" TargetMode="External"/><Relationship Id="rId25" Type="http://schemas.openxmlformats.org/officeDocument/2006/relationships/image" Target="media/image32.jpeg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jpeg"/><Relationship Id="rId20" Type="http://schemas.openxmlformats.org/officeDocument/2006/relationships/image" Target="../media/image28.jpeg"/><Relationship Id="rId29" Type="http://schemas.openxmlformats.org/officeDocument/2006/relationships/image" Target="media/image33.jpe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media/image109.jpeg" TargetMode="External"/><Relationship Id="rId24" Type="http://schemas.openxmlformats.org/officeDocument/2006/relationships/image" Target="../media/image30.jpeg"/><Relationship Id="rId5" Type="http://schemas.openxmlformats.org/officeDocument/2006/relationships/image" Target="media/image142.jpeg" TargetMode="External"/><Relationship Id="rId15" Type="http://schemas.openxmlformats.org/officeDocument/2006/relationships/image" Target="media/image141.jpeg" TargetMode="External"/><Relationship Id="rId23" Type="http://schemas.openxmlformats.org/officeDocument/2006/relationships/image" Target="media/image139.jpeg" TargetMode="External"/><Relationship Id="rId28" Type="http://schemas.openxmlformats.org/officeDocument/2006/relationships/image" Target="../media/image32.jpeg"/><Relationship Id="rId10" Type="http://schemas.openxmlformats.org/officeDocument/2006/relationships/image" Target="../media/image23.jpeg"/><Relationship Id="rId19" Type="http://schemas.openxmlformats.org/officeDocument/2006/relationships/image" Target="media/image124.jpeg" TargetMode="External"/><Relationship Id="rId31" Type="http://schemas.openxmlformats.org/officeDocument/2006/relationships/image" Target="media/image131.jpeg" TargetMode="External"/><Relationship Id="rId4" Type="http://schemas.openxmlformats.org/officeDocument/2006/relationships/image" Target="../media/image20.jpeg"/><Relationship Id="rId9" Type="http://schemas.openxmlformats.org/officeDocument/2006/relationships/image" Target="media/image105.jpeg" TargetMode="External"/><Relationship Id="rId14" Type="http://schemas.openxmlformats.org/officeDocument/2006/relationships/image" Target="../media/image25.jpeg"/><Relationship Id="rId22" Type="http://schemas.openxmlformats.org/officeDocument/2006/relationships/image" Target="../media/image29.jpeg"/><Relationship Id="rId27" Type="http://schemas.openxmlformats.org/officeDocument/2006/relationships/image" Target="media/image121.jpeg" TargetMode="External"/><Relationship Id="rId30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6.jpeg"/><Relationship Id="rId4" Type="http://schemas.openxmlformats.org/officeDocument/2006/relationships/image" Target="media/image145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1"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F34151-8F9D-4D35-A14D-11A8A185B70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2355" y="0"/>
            <a:ext cx="432048" cy="6206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6"/>
          <p:cNvSpPr/>
          <p:nvPr/>
        </p:nvSpPr>
        <p:spPr>
          <a:xfrm>
            <a:off x="589733" y="0"/>
            <a:ext cx="8064495" cy="5000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Заголовок 1"/>
          <p:cNvSpPr txBox="1"/>
          <p:nvPr/>
        </p:nvSpPr>
        <p:spPr>
          <a:xfrm>
            <a:off x="0" y="620685"/>
            <a:ext cx="9037636" cy="6237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500" b="1" i="0" u="none" strike="noStrike" kern="1200" cap="none" spc="0" baseline="0" dirty="0">
              <a:solidFill>
                <a:srgbClr val="0000FF"/>
              </a:solidFill>
              <a:uFillTx/>
              <a:latin typeface="Georgia" pitchFamily="18"/>
              <a:cs typeface="Times New Roman" pitchFamily="18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98339" y="5157192"/>
            <a:ext cx="8640960" cy="1368152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effectLst>
            <a:innerShdw blurRad="114300">
              <a:prstClr val="black">
                <a:alpha val="87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бюджета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Аксайского района на 2025  год и на плановый период 20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и 20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годов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/>
          <p:nvPr/>
        </p:nvPicPr>
        <p:blipFill>
          <a:blip r:embed="rId5" cstate="print"/>
          <a:stretch/>
        </p:blipFill>
        <p:spPr>
          <a:xfrm>
            <a:off x="558379" y="764704"/>
            <a:ext cx="4896544" cy="4248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1027" y="764704"/>
            <a:ext cx="2304256" cy="4248472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innerShdw blurRad="114300">
              <a:prstClr val="black">
                <a:alpha val="87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2" r:link="rId3" cstate="print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9C0310-29A4-4267-8A05-ABD41FBCB82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/>
          <p:nvPr/>
        </p:nvSpPr>
        <p:spPr>
          <a:xfrm>
            <a:off x="558797" y="692144"/>
            <a:ext cx="7848453" cy="8646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9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Налоговые и </a:t>
            </a: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неналоговые доходы бюджета Аксайского района</a:t>
            </a:r>
          </a:p>
        </p:txBody>
      </p:sp>
      <p:sp>
        <p:nvSpPr>
          <p:cNvPr id="6" name="Прямоугольник 8"/>
          <p:cNvSpPr/>
          <p:nvPr/>
        </p:nvSpPr>
        <p:spPr>
          <a:xfrm>
            <a:off x="7111105" y="1916829"/>
            <a:ext cx="158671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i="0" u="none" strike="noStrike" kern="1200" cap="none" spc="0" baseline="0" dirty="0" smtClean="0">
                <a:uFillTx/>
                <a:latin typeface="Times New Roman" pitchFamily="18"/>
                <a:cs typeface="Times New Roman" pitchFamily="18"/>
              </a:rPr>
              <a:t>млн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558378" y="2129244"/>
            <a:ext cx="1587672" cy="144956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00" b="0" i="0" u="none" strike="noStrike" kern="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98339" y="2780928"/>
          <a:ext cx="85689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39DAB1-B490-496A-AEFD-C9894102E13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9" descr="227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85" y="642612"/>
            <a:ext cx="2769889" cy="184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8" descr="951c886e3cea7c2e169ca52279622fb7_thumb_450_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2675" y="764704"/>
            <a:ext cx="144016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OOO-Pro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0907" y="836712"/>
            <a:ext cx="3240360" cy="215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2875" y="2780928"/>
            <a:ext cx="2592288" cy="99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atlantispack_rosupac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339" y="2924944"/>
            <a:ext cx="3089388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rm7jm8bq9geygtk9zsg7j51nm8nkm9k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90627" y="2852936"/>
            <a:ext cx="2430587" cy="120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3642342_origin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54923" y="3717032"/>
            <a:ext cx="3348373" cy="22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logo10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50867" y="5877272"/>
            <a:ext cx="3130729" cy="66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3236962237817100_893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8339" y="5229200"/>
            <a:ext cx="3303482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0000000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94683" y="4869160"/>
            <a:ext cx="1368172" cy="136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3" r:link="rId4" cstate="print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 descr="1-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3"/>
            <a:ext cx="2097377" cy="150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Grp="1"/>
          </p:cNvSpPr>
          <p:nvPr>
            <p:ph type="title"/>
          </p:nvPr>
        </p:nvSpPr>
        <p:spPr>
          <a:xfrm>
            <a:off x="1804175" y="571481"/>
            <a:ext cx="7233461" cy="1357326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 НА ДОХОДЫ ФИЗИЧЕСКИХ ЛИЦ</a:t>
            </a:r>
          </a:p>
        </p:txBody>
      </p:sp>
      <p:sp>
        <p:nvSpPr>
          <p:cNvPr id="5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E12201-C4ED-41C6-ACAB-0AD04762EE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Прямоугольник 9"/>
          <p:cNvSpPr/>
          <p:nvPr/>
        </p:nvSpPr>
        <p:spPr>
          <a:xfrm>
            <a:off x="7605128" y="2214557"/>
            <a:ext cx="1275093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414363" y="2564904"/>
          <a:ext cx="84249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3" r:link="rId4" cstate="print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slider4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64"/>
            <a:ext cx="9037636" cy="328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0" y="500039"/>
            <a:ext cx="9037636" cy="1143000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АКЦИЗОВ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 НЕФТЕПРОДУКТЫ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D142FF-AF73-4198-A91D-C089745D6C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255123" y="3645026"/>
            <a:ext cx="154580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359440" y="3645024"/>
          <a:ext cx="867819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0" descr="sbornshu_gruzi_perevozka.jpg"/>
          <p:cNvPicPr>
            <a:picLocks noChangeAspect="1"/>
          </p:cNvPicPr>
          <p:nvPr/>
        </p:nvPicPr>
        <p:blipFill>
          <a:blip r:embed="rId4" cstate="print"/>
          <a:srcRect l="23125" r="12849"/>
          <a:stretch>
            <a:fillRect/>
          </a:stretch>
        </p:blipFill>
        <p:spPr>
          <a:xfrm>
            <a:off x="2862638" y="1772820"/>
            <a:ext cx="3214710" cy="158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198339" y="548680"/>
            <a:ext cx="8568952" cy="1143000"/>
          </a:xfrm>
        </p:spPr>
        <p:txBody>
          <a:bodyPr anchorCtr="1"/>
          <a:lstStyle/>
          <a:p>
            <a:pPr lvl="0" algn="ctr" hangingPunct="1"/>
            <a:r>
              <a:rPr lang="ru-RU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НАЛОГА, ВЗИМАЕМОГО В СВЯЗИ С ПРИМЕНЕНИЕМ УПРОЩЁННОЙ СИСТЕМЫ НАЛОГООБЛОЖЕНИЯ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674435-8E24-4B1E-9D3A-57C4BC963CE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342355" y="2924944"/>
            <a:ext cx="158417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pic>
        <p:nvPicPr>
          <p:cNvPr id="9" name="Рисунок 11" descr="автомой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5007" y="2636910"/>
            <a:ext cx="2714643" cy="190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0_1_b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9016" y="4581125"/>
            <a:ext cx="2570478" cy="17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270347" y="3212976"/>
          <a:ext cx="576064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Agriculture_small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7"/>
            <a:ext cx="1380469" cy="157220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Рисунок 12" descr="215762aa1a8a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64902"/>
            <a:ext cx="8839294" cy="429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29" descr="58af03a06c252499281ae91e.png"/>
          <p:cNvPicPr>
            <a:picLocks noChangeAspect="1"/>
          </p:cNvPicPr>
          <p:nvPr/>
        </p:nvPicPr>
        <p:blipFill>
          <a:blip r:embed="rId6" cstate="print">
            <a:lum bright="12000" contrast="-10000"/>
          </a:blip>
          <a:stretch>
            <a:fillRect/>
          </a:stretch>
        </p:blipFill>
        <p:spPr>
          <a:xfrm>
            <a:off x="0" y="1700811"/>
            <a:ext cx="9037636" cy="33607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201877-8CEE-4B12-9461-57B52652DBF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162028" y="3214682"/>
            <a:ext cx="158417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893707" y="642914"/>
            <a:ext cx="8143929" cy="11299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ДИНАМИКА ПОСТУПЛЕНИЙ ЕДИНОГО СЕЛЬСКОХОЗЯЙСТВЕННОГО НАЛОГА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8" cstate="print">
            <a:lum bright="30000" contrast="-28000"/>
          </a:blip>
          <a:srcRect l="1079" t="8590"/>
          <a:stretch>
            <a:fillRect/>
          </a:stretch>
        </p:blipFill>
        <p:spPr>
          <a:xfrm>
            <a:off x="4248000" y="1573737"/>
            <a:ext cx="3062947" cy="142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9" descr="виноград-титул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405" y="1916829"/>
            <a:ext cx="3375809" cy="1571634"/>
          </a:xfrm>
          <a:prstGeom prst="rect">
            <a:avLst/>
          </a:prstGeom>
          <a:noFill/>
          <a:ln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198339" y="3645024"/>
          <a:ext cx="8712968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patent-dlya-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5"/>
            <a:ext cx="3312368" cy="172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EED3C4-3B73-4C3C-A64D-7C54A1DD11A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2"/>
          <p:cNvSpPr txBox="1">
            <a:spLocks noGrp="1"/>
          </p:cNvSpPr>
          <p:nvPr>
            <p:ph type="title"/>
          </p:nvPr>
        </p:nvSpPr>
        <p:spPr>
          <a:xfrm>
            <a:off x="-1" y="620685"/>
            <a:ext cx="8695283" cy="1512143"/>
          </a:xfrm>
        </p:spPr>
        <p:txBody>
          <a:bodyPr anchorCtr="1"/>
          <a:lstStyle/>
          <a:p>
            <a:pPr lvl="0" algn="ctr" hangingPunct="1"/>
            <a:r>
              <a:rPr lang="ru-RU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ПОСТУПЛЕНИЙ</a:t>
            </a:r>
            <a:r>
              <a:rPr lang="en-US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НАЛОГА, ВЗИМАЕМОГО В СВЯЗИ С ПРИМЕНЕНИЕМ ПАТЕНТНОЙ СИСТЕМЫ НАЛОГООБЛОЖЕНИЯ</a:t>
            </a:r>
          </a:p>
        </p:txBody>
      </p:sp>
      <p:sp>
        <p:nvSpPr>
          <p:cNvPr id="6" name="Прямоугольник 9"/>
          <p:cNvSpPr/>
          <p:nvPr/>
        </p:nvSpPr>
        <p:spPr>
          <a:xfrm>
            <a:off x="7111105" y="2564901"/>
            <a:ext cx="158417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630387" y="2924944"/>
          <a:ext cx="7488832" cy="353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47" y="692696"/>
            <a:ext cx="7681993" cy="100811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ПОСТУПЛЕНИЙ</a:t>
            </a:r>
            <a:r>
              <a:rPr lang="en-US" sz="28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itchFamily="18" charset="0"/>
                <a:cs typeface="Times New Roman" pitchFamily="18" charset="0"/>
              </a:rPr>
              <a:t>ТРАНСПОРТНОГО НАЛОГА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7111107" y="2348880"/>
            <a:ext cx="1500818" cy="349947"/>
          </a:xfrm>
        </p:spPr>
        <p:txBody>
          <a:bodyPr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2706" name="AutoShape 2" descr="C:\Users\3E82~1\AppData\Local\Temp\{D0E3FFDA-A616-4E85-99AB-151C286F1836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" name="Рисунок 8" descr="transp_nal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331" y="1628800"/>
            <a:ext cx="3006651" cy="171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1422475" y="2780928"/>
          <a:ext cx="727280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scale_12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71147" y="692696"/>
            <a:ext cx="134076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407251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0EED3C4-3B73-4C3C-A64D-7C54A1DD11AC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buhg5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16829"/>
            <a:ext cx="3078656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85775" y="620713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ПОСТУПЛЕНИЙ</a:t>
            </a:r>
            <a:b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ГОСУДАРСТВЕННОЙ ПОШЛИНЫ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88B66B-8DF4-4F1D-A50A-3A9F4E47A6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111107" y="1916832"/>
            <a:ext cx="1584179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pic>
        <p:nvPicPr>
          <p:cNvPr id="8" name="Рисунок 13" descr="госпошлина_зако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339" y="4869160"/>
            <a:ext cx="2762228" cy="173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606126" y="1628800"/>
          <a:ext cx="6431512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advTm="7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 r:link="rId3" cstate="print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oblast150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1904996" cy="190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904871" y="642914"/>
            <a:ext cx="8132765" cy="1069976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БЕЗВОЗМЕЗДНЫЕ ПОСТУПЛЕНИЯ БЮДЖЕТА </a:t>
            </a:r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АКСАЙСКОГО</a:t>
            </a:r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 РАЙОНА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237439" y="1571615"/>
            <a:ext cx="180019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400" b="0" i="0" u="none" strike="noStrike" kern="1200" cap="none" spc="0" baseline="0" dirty="0">
              <a:uFillTx/>
              <a:latin typeface="Arial"/>
              <a:cs typeface="Arial"/>
            </a:endParaRPr>
          </a:p>
        </p:txBody>
      </p:sp>
      <p:sp>
        <p:nvSpPr>
          <p:cNvPr id="9" name="Прямоугольник 10"/>
          <p:cNvSpPr/>
          <p:nvPr/>
        </p:nvSpPr>
        <p:spPr>
          <a:xfrm>
            <a:off x="486371" y="5805264"/>
            <a:ext cx="8248049" cy="83099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*) Объем межбюджетных трансфертов будет уточнен ко второму чтению проекта бюджета Аксайского района по результатам рассмотрения проекта областного бюджета в Законодательном Собрании  Ростовской области</a:t>
            </a: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32539" y="2000240"/>
          <a:ext cx="8644000" cy="3681993"/>
        </p:xfrm>
        <a:graphic>
          <a:graphicData uri="http://schemas.openxmlformats.org/drawingml/2006/table">
            <a:tbl>
              <a:tblPr/>
              <a:tblGrid>
                <a:gridCol w="2918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53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8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Наименование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План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2024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 (РСД АР от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26.12.23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№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215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2027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3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Дотации на выравнивание бюджетной обеспеченности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81,9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58,7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37,8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Дотации бюджетам на поддержку мер по обеспечению сбалансированности бюджетов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48,3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Субсидии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535,5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948,7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424,4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301,9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Субвенции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436,0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924,4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2 995,7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3 009,8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3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91,0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100,4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103,1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104,0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ВСЕГО*)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5 188,9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5 080,5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561,0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3 415,7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3" r:link="rId4" cstate="print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1" y="260347"/>
            <a:ext cx="360011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Скругленный прямоугольник 16"/>
          <p:cNvSpPr/>
          <p:nvPr/>
        </p:nvSpPr>
        <p:spPr>
          <a:xfrm>
            <a:off x="198338" y="1988840"/>
            <a:ext cx="2033909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/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Прогноз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социально-экономического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развития Аксайского района 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2025-2027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годы</a:t>
            </a:r>
          </a:p>
        </p:txBody>
      </p:sp>
      <p:sp>
        <p:nvSpPr>
          <p:cNvPr id="6" name="Скругленный прямоугольник 17"/>
          <p:cNvSpPr/>
          <p:nvPr/>
        </p:nvSpPr>
        <p:spPr>
          <a:xfrm>
            <a:off x="2416858" y="1988840"/>
            <a:ext cx="2160240" cy="4680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/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Муниципаль -</a:t>
            </a: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ные программы Аксайского района</a:t>
            </a: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(изменения в них)</a:t>
            </a: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6839707" y="2006318"/>
            <a:ext cx="2053462" cy="4608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/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Основные направления бюджетной и налоговой политики Аксайского района на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2025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-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2027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годы</a:t>
            </a:r>
          </a:p>
        </p:txBody>
      </p:sp>
      <p:sp>
        <p:nvSpPr>
          <p:cNvPr id="8" name="Скругленный прямоугольник 19"/>
          <p:cNvSpPr/>
          <p:nvPr/>
        </p:nvSpPr>
        <p:spPr>
          <a:xfrm>
            <a:off x="4662835" y="1988840"/>
            <a:ext cx="2089034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/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Проект бюджета Ростовской области на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2025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год и на плановый период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2026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и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2027 </a:t>
            </a:r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годов</a:t>
            </a:r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485775" y="692145"/>
            <a:ext cx="8132765" cy="1022335"/>
          </a:xfrm>
        </p:spPr>
        <p:txBody>
          <a:bodyPr anchorCtr="1"/>
          <a:lstStyle/>
          <a:p>
            <a:pPr lvl="0" algn="ctr" hangingPunct="1"/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chemeClr val="tx2"/>
                </a:solidFill>
                <a:latin typeface="Georgia" pitchFamily="18"/>
              </a:rPr>
              <a:t>Основа формирования бюджета Аксайского района на </a:t>
            </a:r>
            <a:r>
              <a:rPr lang="ru-RU" sz="2800" b="1" cap="all" dirty="0" smtClean="0">
                <a:solidFill>
                  <a:schemeClr val="tx2"/>
                </a:solidFill>
                <a:latin typeface="Georgia" pitchFamily="18"/>
              </a:rPr>
              <a:t>2025</a:t>
            </a:r>
            <a:r>
              <a:rPr lang="ru-RU" sz="2500" b="1" cap="all" dirty="0" smtClean="0">
                <a:solidFill>
                  <a:schemeClr val="tx2"/>
                </a:solidFill>
                <a:latin typeface="Georgia" pitchFamily="18"/>
              </a:rPr>
              <a:t> </a:t>
            </a:r>
            <a:r>
              <a:rPr lang="ru-RU" sz="2500" b="1" cap="all" dirty="0">
                <a:solidFill>
                  <a:schemeClr val="tx2"/>
                </a:solidFill>
                <a:latin typeface="Georgia" pitchFamily="18"/>
              </a:rPr>
              <a:t>год и на плановый период</a:t>
            </a:r>
            <a:r>
              <a:rPr lang="ru-RU" sz="2800" b="1" cap="all" dirty="0">
                <a:solidFill>
                  <a:schemeClr val="tx2"/>
                </a:solidFill>
                <a:latin typeface="Georgia" pitchFamily="18"/>
              </a:rPr>
              <a:t> </a:t>
            </a:r>
            <a:r>
              <a:rPr lang="ru-RU" sz="2800" b="1" cap="all" dirty="0" smtClean="0">
                <a:solidFill>
                  <a:schemeClr val="tx2"/>
                </a:solidFill>
                <a:latin typeface="Georgia" pitchFamily="18"/>
              </a:rPr>
              <a:t>2026 </a:t>
            </a:r>
            <a:r>
              <a:rPr lang="ru-RU" sz="2500" b="1" cap="all" dirty="0">
                <a:solidFill>
                  <a:schemeClr val="tx2"/>
                </a:solidFill>
                <a:latin typeface="Georgia" pitchFamily="18"/>
              </a:rPr>
              <a:t>и </a:t>
            </a:r>
            <a:r>
              <a:rPr lang="ru-RU" sz="2800" b="1" cap="all" dirty="0" smtClean="0">
                <a:solidFill>
                  <a:schemeClr val="tx2"/>
                </a:solidFill>
                <a:latin typeface="Georgia" pitchFamily="18"/>
              </a:rPr>
              <a:t>2027</a:t>
            </a:r>
            <a:r>
              <a:rPr lang="ru-RU" sz="2500" b="1" cap="all" dirty="0" smtClean="0">
                <a:solidFill>
                  <a:schemeClr val="tx2"/>
                </a:solidFill>
                <a:latin typeface="Georgia" pitchFamily="18"/>
              </a:rPr>
              <a:t> </a:t>
            </a:r>
            <a:r>
              <a:rPr lang="ru-RU" sz="2500" b="1" cap="all" dirty="0">
                <a:solidFill>
                  <a:schemeClr val="tx2"/>
                </a:solidFill>
                <a:latin typeface="Georgia" pitchFamily="18"/>
              </a:rPr>
              <a:t>годов </a:t>
            </a: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endParaRPr lang="ru-RU" sz="2000" b="1" cap="all" dirty="0">
              <a:solidFill>
                <a:srgbClr val="000000"/>
              </a:solidFill>
              <a:latin typeface="Georgia" pitchFamily="18"/>
            </a:endParaRPr>
          </a:p>
        </p:txBody>
      </p:sp>
      <p:sp>
        <p:nvSpPr>
          <p:cNvPr id="10" name="Овал 14"/>
          <p:cNvSpPr/>
          <p:nvPr/>
        </p:nvSpPr>
        <p:spPr>
          <a:xfrm>
            <a:off x="342355" y="2132856"/>
            <a:ext cx="1440160" cy="1152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6" r:link="rId7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Овал 20"/>
          <p:cNvSpPr/>
          <p:nvPr/>
        </p:nvSpPr>
        <p:spPr>
          <a:xfrm>
            <a:off x="2790627" y="2060848"/>
            <a:ext cx="1512168" cy="12864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8" r:link="rId9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Овал 23"/>
          <p:cNvSpPr/>
          <p:nvPr/>
        </p:nvSpPr>
        <p:spPr>
          <a:xfrm>
            <a:off x="7064923" y="2060848"/>
            <a:ext cx="1270320" cy="12241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10" r:link="rId11" cstate="print">
              <a:alphaModFix amt="85000"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Овал 24"/>
          <p:cNvSpPr/>
          <p:nvPr/>
        </p:nvSpPr>
        <p:spPr>
          <a:xfrm>
            <a:off x="5022875" y="2132856"/>
            <a:ext cx="1368152" cy="12155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12" r:link="rId13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78" y="692696"/>
            <a:ext cx="8133871" cy="93610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Аксайского района 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2025-2027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годах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30387" y="764704"/>
            <a:ext cx="7560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30387" y="1556792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4923" y="2924944"/>
            <a:ext cx="3240360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2355" y="1844824"/>
            <a:ext cx="8496944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Как и прежде, удельный вес расходов на исполнение социальных обязательств составляет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70%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общем объеме расходов бюджета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26931" y="4725144"/>
            <a:ext cx="758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24,7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15163" y="5229200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75,3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02995" y="2492896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6 736,3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млн рублей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486371" y="4221088"/>
            <a:ext cx="504056" cy="43204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414363" y="2852936"/>
            <a:ext cx="648072" cy="576064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78459" y="2780928"/>
            <a:ext cx="3888432" cy="110799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сфера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(социальная политика, образование, культура,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здравоохранение, физическая культура и спорт)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78459" y="4293096"/>
            <a:ext cx="3672408" cy="160043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</a:t>
            </a:r>
            <a:r>
              <a:rPr lang="ru-RU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(общегосударственные вопросы, национальная экономика, жилищно-коммунальное хозяйство, национальная безопасность и правоохранительная деятельность)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7831187" y="4365104"/>
            <a:ext cx="648072" cy="576064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Блок-схема: узел 20"/>
          <p:cNvSpPr/>
          <p:nvPr/>
        </p:nvSpPr>
        <p:spPr>
          <a:xfrm>
            <a:off x="5742955" y="3861048"/>
            <a:ext cx="432048" cy="43204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42755" y="188915"/>
            <a:ext cx="360040" cy="5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8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0387" y="692696"/>
            <a:ext cx="792088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8900000" scaled="1"/>
              <a:tileRect/>
            </a:gra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расходов на реализацию муниципальных программ  в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119219" y="4509120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проект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5123" y="450912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прогноз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26931" y="4797152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отчет</a:t>
            </a:r>
          </a:p>
        </p:txBody>
      </p:sp>
      <p:cxnSp>
        <p:nvCxnSpPr>
          <p:cNvPr id="24" name="Прямая соединительная линия 23"/>
          <p:cNvCxnSpPr>
            <a:stCxn id="16" idx="0"/>
            <a:endCxn id="16" idx="0"/>
          </p:cNvCxnSpPr>
          <p:nvPr/>
        </p:nvCxnSpPr>
        <p:spPr>
          <a:xfrm>
            <a:off x="5922975" y="47971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Левая фигурная скобка 24"/>
          <p:cNvSpPr/>
          <p:nvPr/>
        </p:nvSpPr>
        <p:spPr>
          <a:xfrm rot="16200000">
            <a:off x="5634943" y="3465004"/>
            <a:ext cx="360040" cy="23042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5" name="Picture 687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47011" y="5085184"/>
            <a:ext cx="2304256" cy="1512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68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3647" y="1700808"/>
            <a:ext cx="1796900" cy="1440160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sp>
        <p:nvSpPr>
          <p:cNvPr id="37" name="TextBox 36"/>
          <p:cNvSpPr txBox="1"/>
          <p:nvPr/>
        </p:nvSpPr>
        <p:spPr>
          <a:xfrm>
            <a:off x="7111107" y="162880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15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4518819" y="1772816"/>
          <a:ext cx="437366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126331" y="2708920"/>
          <a:ext cx="453650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 r:link="rId3" cstate="print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хема 27"/>
          <p:cNvGrpSpPr/>
          <p:nvPr/>
        </p:nvGrpSpPr>
        <p:grpSpPr>
          <a:xfrm>
            <a:off x="270347" y="1412776"/>
            <a:ext cx="8640961" cy="5161208"/>
            <a:chOff x="357854" y="1196752"/>
            <a:chExt cx="8640961" cy="516120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" name="Полилиния 2"/>
            <p:cNvSpPr/>
            <p:nvPr/>
          </p:nvSpPr>
          <p:spPr>
            <a:xfrm>
              <a:off x="3364505" y="3573016"/>
              <a:ext cx="2488576" cy="24692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88574"/>
                <a:gd name="f7" fmla="val 2469238"/>
                <a:gd name="f8" fmla="+- 0 0 1"/>
                <a:gd name="f9" fmla="val 1234619"/>
                <a:gd name="f10" fmla="val 905509"/>
                <a:gd name="f11" fmla="val 132431"/>
                <a:gd name="f12" fmla="val 590020"/>
                <a:gd name="f13" fmla="val 367883"/>
                <a:gd name="f14" fmla="val 358214"/>
                <a:gd name="f15" fmla="val 600947"/>
                <a:gd name="f16" fmla="val 128758"/>
                <a:gd name="f17" fmla="val 915965"/>
                <a:gd name="f18" fmla="val 1"/>
                <a:gd name="f19" fmla="val 1244289"/>
                <a:gd name="f20" fmla="val 2"/>
                <a:gd name="f21" fmla="val 1572613"/>
                <a:gd name="f22" fmla="val 1887631"/>
                <a:gd name="f23" fmla="val 128760"/>
                <a:gd name="f24" fmla="val 2120694"/>
                <a:gd name="f25" fmla="val 358217"/>
                <a:gd name="f26" fmla="val 2356145"/>
                <a:gd name="f27" fmla="val 590024"/>
                <a:gd name="f28" fmla="val 2488575"/>
                <a:gd name="f29" fmla="val 905513"/>
                <a:gd name="f30" fmla="val 1234624"/>
                <a:gd name="f31" fmla="val 1563734"/>
                <a:gd name="f32" fmla="val 2356144"/>
                <a:gd name="f33" fmla="val 1879223"/>
                <a:gd name="f34" fmla="val 2120692"/>
                <a:gd name="f35" fmla="val 2111030"/>
                <a:gd name="f36" fmla="val 1887628"/>
                <a:gd name="f37" fmla="val 2340486"/>
                <a:gd name="f38" fmla="val 1572610"/>
                <a:gd name="f39" fmla="val 2469243"/>
                <a:gd name="f40" fmla="val 1244286"/>
                <a:gd name="f41" fmla="val 915962"/>
                <a:gd name="f42" fmla="val 600944"/>
                <a:gd name="f43" fmla="val 2340485"/>
                <a:gd name="f44" fmla="val 367880"/>
                <a:gd name="f45" fmla="val 2111029"/>
                <a:gd name="f46" fmla="val 132429"/>
                <a:gd name="f47" fmla="val 1879222"/>
                <a:gd name="f48" fmla="val 1563733"/>
                <a:gd name="f49" fmla="val 1234623"/>
                <a:gd name="f50" fmla="val 1234622"/>
                <a:gd name="f51" fmla="val 1234620"/>
                <a:gd name="f52" fmla="+- 0 0 -90"/>
                <a:gd name="f53" fmla="*/ f3 1 2488574"/>
                <a:gd name="f54" fmla="*/ f4 1 2469238"/>
                <a:gd name="f55" fmla="+- f7 0 f5"/>
                <a:gd name="f56" fmla="+- f6 0 f5"/>
                <a:gd name="f57" fmla="*/ f52 f0 1"/>
                <a:gd name="f58" fmla="*/ f56 1 2488574"/>
                <a:gd name="f59" fmla="*/ f55 1 2469238"/>
                <a:gd name="f60" fmla="*/ 0 f56 1"/>
                <a:gd name="f61" fmla="*/ 1234619 f55 1"/>
                <a:gd name="f62" fmla="*/ 367883 f56 1"/>
                <a:gd name="f63" fmla="*/ 358214 f55 1"/>
                <a:gd name="f64" fmla="*/ 1244289 f56 1"/>
                <a:gd name="f65" fmla="*/ 2 f55 1"/>
                <a:gd name="f66" fmla="*/ 2120694 f56 1"/>
                <a:gd name="f67" fmla="*/ 358217 f55 1"/>
                <a:gd name="f68" fmla="*/ 2488574 f56 1"/>
                <a:gd name="f69" fmla="*/ 1234624 f55 1"/>
                <a:gd name="f70" fmla="*/ 2120692 f56 1"/>
                <a:gd name="f71" fmla="*/ 2111030 f55 1"/>
                <a:gd name="f72" fmla="*/ 1244286 f56 1"/>
                <a:gd name="f73" fmla="*/ 2469243 f55 1"/>
                <a:gd name="f74" fmla="*/ 367880 f56 1"/>
                <a:gd name="f75" fmla="*/ 2111029 f55 1"/>
                <a:gd name="f76" fmla="*/ f8 f56 1"/>
                <a:gd name="f77" fmla="*/ 1234623 f55 1"/>
                <a:gd name="f78" fmla="*/ f57 1 f2"/>
                <a:gd name="f79" fmla="*/ f60 1 2488574"/>
                <a:gd name="f80" fmla="*/ f61 1 2469238"/>
                <a:gd name="f81" fmla="*/ f62 1 2488574"/>
                <a:gd name="f82" fmla="*/ f63 1 2469238"/>
                <a:gd name="f83" fmla="*/ f64 1 2488574"/>
                <a:gd name="f84" fmla="*/ f65 1 2469238"/>
                <a:gd name="f85" fmla="*/ f66 1 2488574"/>
                <a:gd name="f86" fmla="*/ f67 1 2469238"/>
                <a:gd name="f87" fmla="*/ f68 1 2488574"/>
                <a:gd name="f88" fmla="*/ f69 1 2469238"/>
                <a:gd name="f89" fmla="*/ f70 1 2488574"/>
                <a:gd name="f90" fmla="*/ f71 1 2469238"/>
                <a:gd name="f91" fmla="*/ f72 1 2488574"/>
                <a:gd name="f92" fmla="*/ f73 1 2469238"/>
                <a:gd name="f93" fmla="*/ f74 1 2488574"/>
                <a:gd name="f94" fmla="*/ f75 1 2469238"/>
                <a:gd name="f95" fmla="*/ f76 1 2488574"/>
                <a:gd name="f96" fmla="*/ f77 1 2469238"/>
                <a:gd name="f97" fmla="*/ f5 1 f58"/>
                <a:gd name="f98" fmla="*/ f6 1 f58"/>
                <a:gd name="f99" fmla="*/ f5 1 f59"/>
                <a:gd name="f100" fmla="*/ f7 1 f59"/>
                <a:gd name="f101" fmla="+- f78 0 f1"/>
                <a:gd name="f102" fmla="*/ f79 1 f58"/>
                <a:gd name="f103" fmla="*/ f80 1 f59"/>
                <a:gd name="f104" fmla="*/ f81 1 f58"/>
                <a:gd name="f105" fmla="*/ f82 1 f59"/>
                <a:gd name="f106" fmla="*/ f83 1 f58"/>
                <a:gd name="f107" fmla="*/ f84 1 f59"/>
                <a:gd name="f108" fmla="*/ f85 1 f58"/>
                <a:gd name="f109" fmla="*/ f86 1 f59"/>
                <a:gd name="f110" fmla="*/ f87 1 f58"/>
                <a:gd name="f111" fmla="*/ f88 1 f59"/>
                <a:gd name="f112" fmla="*/ f89 1 f58"/>
                <a:gd name="f113" fmla="*/ f90 1 f59"/>
                <a:gd name="f114" fmla="*/ f91 1 f58"/>
                <a:gd name="f115" fmla="*/ f92 1 f59"/>
                <a:gd name="f116" fmla="*/ f93 1 f58"/>
                <a:gd name="f117" fmla="*/ f94 1 f59"/>
                <a:gd name="f118" fmla="*/ f95 1 f58"/>
                <a:gd name="f119" fmla="*/ f96 1 f59"/>
                <a:gd name="f120" fmla="*/ f97 f53 1"/>
                <a:gd name="f121" fmla="*/ f98 f53 1"/>
                <a:gd name="f122" fmla="*/ f100 f54 1"/>
                <a:gd name="f123" fmla="*/ f99 f54 1"/>
                <a:gd name="f124" fmla="*/ f102 f53 1"/>
                <a:gd name="f125" fmla="*/ f103 f54 1"/>
                <a:gd name="f126" fmla="*/ f104 f53 1"/>
                <a:gd name="f127" fmla="*/ f105 f54 1"/>
                <a:gd name="f128" fmla="*/ f106 f53 1"/>
                <a:gd name="f129" fmla="*/ f107 f54 1"/>
                <a:gd name="f130" fmla="*/ f108 f53 1"/>
                <a:gd name="f131" fmla="*/ f109 f54 1"/>
                <a:gd name="f132" fmla="*/ f110 f53 1"/>
                <a:gd name="f133" fmla="*/ f111 f54 1"/>
                <a:gd name="f134" fmla="*/ f112 f53 1"/>
                <a:gd name="f135" fmla="*/ f113 f54 1"/>
                <a:gd name="f136" fmla="*/ f114 f53 1"/>
                <a:gd name="f137" fmla="*/ f115 f54 1"/>
                <a:gd name="f138" fmla="*/ f116 f53 1"/>
                <a:gd name="f139" fmla="*/ f117 f54 1"/>
                <a:gd name="f140" fmla="*/ f118 f53 1"/>
                <a:gd name="f141" fmla="*/ f119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24" y="f125"/>
                </a:cxn>
                <a:cxn ang="f101">
                  <a:pos x="f126" y="f127"/>
                </a:cxn>
                <a:cxn ang="f101">
                  <a:pos x="f128" y="f129"/>
                </a:cxn>
                <a:cxn ang="f101">
                  <a:pos x="f130" y="f131"/>
                </a:cxn>
                <a:cxn ang="f101">
                  <a:pos x="f132" y="f133"/>
                </a:cxn>
                <a:cxn ang="f101">
                  <a:pos x="f134" y="f135"/>
                </a:cxn>
                <a:cxn ang="f101">
                  <a:pos x="f136" y="f137"/>
                </a:cxn>
                <a:cxn ang="f101">
                  <a:pos x="f138" y="f139"/>
                </a:cxn>
                <a:cxn ang="f101">
                  <a:pos x="f140" y="f141"/>
                </a:cxn>
                <a:cxn ang="f101">
                  <a:pos x="f124" y="f125"/>
                </a:cxn>
              </a:cxnLst>
              <a:rect l="f120" t="f123" r="f121" b="f122"/>
              <a:pathLst>
                <a:path w="2488574" h="2469238">
                  <a:moveTo>
                    <a:pt x="f5" y="f9"/>
                  </a:moveTo>
                  <a:cubicBezTo>
                    <a:pt x="f5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0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30"/>
                  </a:cubicBezTo>
                  <a:cubicBezTo>
                    <a:pt x="f6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39"/>
                  </a:cubicBezTo>
                  <a:cubicBezTo>
                    <a:pt x="f41" y="f39"/>
                    <a:pt x="f42" y="f43"/>
                    <a:pt x="f44" y="f45"/>
                  </a:cubicBezTo>
                  <a:cubicBezTo>
                    <a:pt x="f46" y="f47"/>
                    <a:pt x="f8" y="f48"/>
                    <a:pt x="f8" y="f49"/>
                  </a:cubicBezTo>
                  <a:cubicBezTo>
                    <a:pt x="f8" y="f50"/>
                    <a:pt x="f5" y="f51"/>
                    <a:pt x="f5" y="f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46">
              <a:solidFill>
                <a:schemeClr val="accent1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prst="angle"/>
              <a:bevelB/>
            </a:sp3d>
          </p:spPr>
          <p:txBody>
            <a:bodyPr vert="horz" wrap="square" lIns="382219" tIns="379393" rIns="382219" bIns="379393" anchor="ctr" anchorCtr="1" compatLnSpc="1"/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Всего</a:t>
              </a: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1" dirty="0" smtClean="0">
                  <a:solidFill>
                    <a:srgbClr val="FFFFFF"/>
                  </a:solidFill>
                  <a:latin typeface="Georgia"/>
                </a:rPr>
                <a:t>6 513,3</a:t>
              </a:r>
              <a:endParaRPr lang="ru-RU" sz="2800" b="1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endParaRP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млн </a:t>
              </a:r>
              <a:r>
                <a:rPr lang="ru-RU" sz="2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руб.</a:t>
              </a:r>
            </a:p>
          </p:txBody>
        </p:sp>
        <p:sp>
          <p:nvSpPr>
            <p:cNvPr id="4" name="Полилиния 3"/>
            <p:cNvSpPr/>
            <p:nvPr/>
          </p:nvSpPr>
          <p:spPr>
            <a:xfrm rot="10518508">
              <a:off x="1371394" y="4809358"/>
              <a:ext cx="2085892" cy="650623"/>
            </a:xfrm>
            <a:custGeom>
              <a:avLst>
                <a:gd name="f0" fmla="val 3369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57854" y="4293096"/>
              <a:ext cx="2304256" cy="19922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0352"/>
                <a:gd name="f7" fmla="val 2109744"/>
                <a:gd name="f8" fmla="val 210974"/>
                <a:gd name="f9" fmla="val 155020"/>
                <a:gd name="f10" fmla="val 22228"/>
                <a:gd name="f11" fmla="val 101358"/>
                <a:gd name="f12" fmla="val 61793"/>
                <a:gd name="f13" fmla="val 2229378"/>
                <a:gd name="f14" fmla="val 2285332"/>
                <a:gd name="f15" fmla="val 2338994"/>
                <a:gd name="f16" fmla="val 2378559"/>
                <a:gd name="f17" fmla="val 2418124"/>
                <a:gd name="f18" fmla="val 1898770"/>
                <a:gd name="f19" fmla="val 1954724"/>
                <a:gd name="f20" fmla="val 2008386"/>
                <a:gd name="f21" fmla="val 2047951"/>
                <a:gd name="f22" fmla="val 2087516"/>
                <a:gd name="f23" fmla="+- 0 0 -90"/>
                <a:gd name="f24" fmla="*/ f3 1 2440352"/>
                <a:gd name="f25" fmla="*/ f4 1 2109744"/>
                <a:gd name="f26" fmla="+- f7 0 f5"/>
                <a:gd name="f27" fmla="+- f6 0 f5"/>
                <a:gd name="f28" fmla="*/ f23 f0 1"/>
                <a:gd name="f29" fmla="*/ f27 1 2440352"/>
                <a:gd name="f30" fmla="*/ f26 1 2109744"/>
                <a:gd name="f31" fmla="*/ 0 f27 1"/>
                <a:gd name="f32" fmla="*/ 210974 f26 1"/>
                <a:gd name="f33" fmla="*/ 61793 f27 1"/>
                <a:gd name="f34" fmla="*/ 61793 f26 1"/>
                <a:gd name="f35" fmla="*/ 210974 f27 1"/>
                <a:gd name="f36" fmla="*/ 0 f26 1"/>
                <a:gd name="f37" fmla="*/ 2229378 f27 1"/>
                <a:gd name="f38" fmla="*/ 2378559 f27 1"/>
                <a:gd name="f39" fmla="*/ 2440352 f27 1"/>
                <a:gd name="f40" fmla="*/ 1898770 f26 1"/>
                <a:gd name="f41" fmla="*/ 2047951 f26 1"/>
                <a:gd name="f42" fmla="*/ 2109744 f26 1"/>
                <a:gd name="f43" fmla="*/ f28 1 f2"/>
                <a:gd name="f44" fmla="*/ f31 1 2440352"/>
                <a:gd name="f45" fmla="*/ f32 1 2109744"/>
                <a:gd name="f46" fmla="*/ f33 1 2440352"/>
                <a:gd name="f47" fmla="*/ f34 1 2109744"/>
                <a:gd name="f48" fmla="*/ f35 1 2440352"/>
                <a:gd name="f49" fmla="*/ f36 1 2109744"/>
                <a:gd name="f50" fmla="*/ f37 1 2440352"/>
                <a:gd name="f51" fmla="*/ f38 1 2440352"/>
                <a:gd name="f52" fmla="*/ f39 1 2440352"/>
                <a:gd name="f53" fmla="*/ f40 1 2109744"/>
                <a:gd name="f54" fmla="*/ f41 1 2109744"/>
                <a:gd name="f55" fmla="*/ f42 1 2109744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40352" h="2109744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96085" tIns="96085" rIns="96085" bIns="96085" anchor="ctr" anchorCtr="1" compatLnSpc="1"/>
            <a:lstStyle/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Инфраструктурные</a:t>
              </a: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 программы –</a:t>
              </a:r>
            </a:p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b="1" dirty="0" smtClean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1 150,8</a:t>
              </a:r>
              <a:r>
                <a:rPr lang="ru-RU" dirty="0" smtClean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 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млн </a:t>
              </a:r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руб.</a:t>
              </a:r>
            </a:p>
          </p:txBody>
        </p:sp>
        <p:sp>
          <p:nvSpPr>
            <p:cNvPr id="6" name="Полилиния 5"/>
            <p:cNvSpPr/>
            <p:nvPr/>
          </p:nvSpPr>
          <p:spPr>
            <a:xfrm rot="12859132">
              <a:off x="1657550" y="3450802"/>
              <a:ext cx="2066306" cy="650623"/>
            </a:xfrm>
            <a:custGeom>
              <a:avLst>
                <a:gd name="f0" fmla="val 340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29862" y="2276872"/>
              <a:ext cx="2349377" cy="18245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9377"/>
                <a:gd name="f7" fmla="val 1824542"/>
                <a:gd name="f8" fmla="val 182454"/>
                <a:gd name="f9" fmla="val 134064"/>
                <a:gd name="f10" fmla="val 19223"/>
                <a:gd name="f11" fmla="val 87656"/>
                <a:gd name="f12" fmla="val 53440"/>
                <a:gd name="f13" fmla="val 87657"/>
                <a:gd name="f14" fmla="val 134065"/>
                <a:gd name="f15" fmla="val 1"/>
                <a:gd name="f16" fmla="val 182455"/>
                <a:gd name="f17" fmla="val 2166923"/>
                <a:gd name="f18" fmla="val 2215313"/>
                <a:gd name="f19" fmla="val 2261721"/>
                <a:gd name="f20" fmla="val 2295937"/>
                <a:gd name="f21" fmla="val 2330154"/>
                <a:gd name="f22" fmla="val 2349376"/>
                <a:gd name="f23" fmla="val 668999"/>
                <a:gd name="f24" fmla="val 1155544"/>
                <a:gd name="f25" fmla="val 1642088"/>
                <a:gd name="f26" fmla="val 1690478"/>
                <a:gd name="f27" fmla="val 1736886"/>
                <a:gd name="f28" fmla="val 1771102"/>
                <a:gd name="f29" fmla="val 2261720"/>
                <a:gd name="f30" fmla="val 1805319"/>
                <a:gd name="f31" fmla="val 2215312"/>
                <a:gd name="f32" fmla="val 2166922"/>
                <a:gd name="f33" fmla="val 1736885"/>
                <a:gd name="f34" fmla="val 1690477"/>
                <a:gd name="f35" fmla="val 1642087"/>
                <a:gd name="f36" fmla="val 1155543"/>
                <a:gd name="f37" fmla="val 668998"/>
                <a:gd name="f38" fmla="+- 0 0 -90"/>
                <a:gd name="f39" fmla="*/ f3 1 2349377"/>
                <a:gd name="f40" fmla="*/ f4 1 1824542"/>
                <a:gd name="f41" fmla="+- f7 0 f5"/>
                <a:gd name="f42" fmla="+- f6 0 f5"/>
                <a:gd name="f43" fmla="*/ f38 f0 1"/>
                <a:gd name="f44" fmla="*/ f42 1 2349377"/>
                <a:gd name="f45" fmla="*/ f41 1 1824542"/>
                <a:gd name="f46" fmla="*/ 0 f42 1"/>
                <a:gd name="f47" fmla="*/ 182454 f41 1"/>
                <a:gd name="f48" fmla="*/ 53440 f42 1"/>
                <a:gd name="f49" fmla="*/ 53440 f41 1"/>
                <a:gd name="f50" fmla="*/ 182455 f42 1"/>
                <a:gd name="f51" fmla="*/ 1 f41 1"/>
                <a:gd name="f52" fmla="*/ 2166923 f42 1"/>
                <a:gd name="f53" fmla="*/ 0 f41 1"/>
                <a:gd name="f54" fmla="*/ 2295937 f42 1"/>
                <a:gd name="f55" fmla="*/ 2349376 f42 1"/>
                <a:gd name="f56" fmla="*/ 182455 f41 1"/>
                <a:gd name="f57" fmla="*/ 2349377 f42 1"/>
                <a:gd name="f58" fmla="*/ 1642088 f41 1"/>
                <a:gd name="f59" fmla="*/ 1771102 f41 1"/>
                <a:gd name="f60" fmla="*/ 2166922 f42 1"/>
                <a:gd name="f61" fmla="*/ 1824542 f41 1"/>
                <a:gd name="f62" fmla="*/ 182454 f42 1"/>
                <a:gd name="f63" fmla="*/ 1 f42 1"/>
                <a:gd name="f64" fmla="*/ 1642087 f41 1"/>
                <a:gd name="f65" fmla="*/ f43 1 f2"/>
                <a:gd name="f66" fmla="*/ f46 1 2349377"/>
                <a:gd name="f67" fmla="*/ f47 1 1824542"/>
                <a:gd name="f68" fmla="*/ f48 1 2349377"/>
                <a:gd name="f69" fmla="*/ f49 1 1824542"/>
                <a:gd name="f70" fmla="*/ f50 1 2349377"/>
                <a:gd name="f71" fmla="*/ f51 1 1824542"/>
                <a:gd name="f72" fmla="*/ f52 1 2349377"/>
                <a:gd name="f73" fmla="*/ f53 1 1824542"/>
                <a:gd name="f74" fmla="*/ f54 1 2349377"/>
                <a:gd name="f75" fmla="*/ f55 1 2349377"/>
                <a:gd name="f76" fmla="*/ f56 1 1824542"/>
                <a:gd name="f77" fmla="*/ f57 1 2349377"/>
                <a:gd name="f78" fmla="*/ f58 1 1824542"/>
                <a:gd name="f79" fmla="*/ f59 1 1824542"/>
                <a:gd name="f80" fmla="*/ f60 1 2349377"/>
                <a:gd name="f81" fmla="*/ f61 1 1824542"/>
                <a:gd name="f82" fmla="*/ f62 1 2349377"/>
                <a:gd name="f83" fmla="*/ f63 1 2349377"/>
                <a:gd name="f84" fmla="*/ f64 1 1824542"/>
                <a:gd name="f85" fmla="*/ f5 1 f44"/>
                <a:gd name="f86" fmla="*/ f6 1 f44"/>
                <a:gd name="f87" fmla="*/ f5 1 f45"/>
                <a:gd name="f88" fmla="*/ f7 1 f45"/>
                <a:gd name="f89" fmla="+- f65 0 f1"/>
                <a:gd name="f90" fmla="*/ f66 1 f44"/>
                <a:gd name="f91" fmla="*/ f67 1 f45"/>
                <a:gd name="f92" fmla="*/ f68 1 f44"/>
                <a:gd name="f93" fmla="*/ f69 1 f45"/>
                <a:gd name="f94" fmla="*/ f70 1 f44"/>
                <a:gd name="f95" fmla="*/ f71 1 f45"/>
                <a:gd name="f96" fmla="*/ f72 1 f44"/>
                <a:gd name="f97" fmla="*/ f73 1 f45"/>
                <a:gd name="f98" fmla="*/ f74 1 f44"/>
                <a:gd name="f99" fmla="*/ f75 1 f44"/>
                <a:gd name="f100" fmla="*/ f76 1 f45"/>
                <a:gd name="f101" fmla="*/ f77 1 f44"/>
                <a:gd name="f102" fmla="*/ f78 1 f45"/>
                <a:gd name="f103" fmla="*/ f79 1 f45"/>
                <a:gd name="f104" fmla="*/ f80 1 f44"/>
                <a:gd name="f105" fmla="*/ f81 1 f45"/>
                <a:gd name="f106" fmla="*/ f82 1 f44"/>
                <a:gd name="f107" fmla="*/ f83 1 f44"/>
                <a:gd name="f108" fmla="*/ f84 1 f45"/>
                <a:gd name="f109" fmla="*/ f85 f39 1"/>
                <a:gd name="f110" fmla="*/ f86 f39 1"/>
                <a:gd name="f111" fmla="*/ f88 f40 1"/>
                <a:gd name="f112" fmla="*/ f87 f40 1"/>
                <a:gd name="f113" fmla="*/ f90 f39 1"/>
                <a:gd name="f114" fmla="*/ f91 f40 1"/>
                <a:gd name="f115" fmla="*/ f92 f39 1"/>
                <a:gd name="f116" fmla="*/ f93 f40 1"/>
                <a:gd name="f117" fmla="*/ f94 f39 1"/>
                <a:gd name="f118" fmla="*/ f95 f40 1"/>
                <a:gd name="f119" fmla="*/ f96 f39 1"/>
                <a:gd name="f120" fmla="*/ f97 f40 1"/>
                <a:gd name="f121" fmla="*/ f98 f39 1"/>
                <a:gd name="f122" fmla="*/ f99 f39 1"/>
                <a:gd name="f123" fmla="*/ f100 f40 1"/>
                <a:gd name="f124" fmla="*/ f101 f39 1"/>
                <a:gd name="f125" fmla="*/ f102 f40 1"/>
                <a:gd name="f126" fmla="*/ f103 f40 1"/>
                <a:gd name="f127" fmla="*/ f104 f39 1"/>
                <a:gd name="f128" fmla="*/ f105 f40 1"/>
                <a:gd name="f129" fmla="*/ f106 f39 1"/>
                <a:gd name="f130" fmla="*/ f107 f39 1"/>
                <a:gd name="f131" fmla="*/ f108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13" y="f114"/>
                </a:cxn>
                <a:cxn ang="f89">
                  <a:pos x="f115" y="f116"/>
                </a:cxn>
                <a:cxn ang="f89">
                  <a:pos x="f117" y="f118"/>
                </a:cxn>
                <a:cxn ang="f89">
                  <a:pos x="f119" y="f120"/>
                </a:cxn>
                <a:cxn ang="f89">
                  <a:pos x="f121" y="f116"/>
                </a:cxn>
                <a:cxn ang="f89">
                  <a:pos x="f122" y="f123"/>
                </a:cxn>
                <a:cxn ang="f89">
                  <a:pos x="f124" y="f125"/>
                </a:cxn>
                <a:cxn ang="f89">
                  <a:pos x="f121" y="f126"/>
                </a:cxn>
                <a:cxn ang="f89">
                  <a:pos x="f127" y="f128"/>
                </a:cxn>
                <a:cxn ang="f89">
                  <a:pos x="f129" y="f128"/>
                </a:cxn>
                <a:cxn ang="f89">
                  <a:pos x="f115" y="f126"/>
                </a:cxn>
                <a:cxn ang="f89">
                  <a:pos x="f130" y="f131"/>
                </a:cxn>
                <a:cxn ang="f89">
                  <a:pos x="f113" y="f114"/>
                </a:cxn>
              </a:cxnLst>
              <a:rect l="f109" t="f112" r="f110" b="f111"/>
              <a:pathLst>
                <a:path w="2349377" h="182454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31" y="f7"/>
                    <a:pt x="f32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3"/>
                    <a:pt x="f15" y="f34"/>
                    <a:pt x="f15" y="f35"/>
                  </a:cubicBezTo>
                  <a:cubicBezTo>
                    <a:pt x="f15" y="f36"/>
                    <a:pt x="f5" y="f37"/>
                    <a:pt x="f5" y="f8"/>
                  </a:cubicBez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Социальные</a:t>
              </a:r>
              <a:r>
                <a:rPr lang="ru-RU" sz="1800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 программы </a:t>
              </a:r>
              <a:r>
                <a:rPr lang="ru-RU" sz="1800" b="0" i="0" u="none" strike="noStrike" kern="1200" cap="none" spc="0" baseline="0" dirty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–      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1" i="0" u="none" strike="noStrike" kern="1200" cap="none" spc="0" baseline="0" dirty="0" smtClean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5 067,4 </a:t>
              </a:r>
              <a:r>
                <a:rPr lang="ru-RU" sz="1800" b="1" i="0" u="none" strike="noStrike" kern="1200" cap="none" spc="0" baseline="0" dirty="0" smtClean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млн </a:t>
              </a:r>
              <a:r>
                <a:rPr lang="ru-RU" sz="1800" b="1" i="0" u="none" strike="noStrike" kern="1200" cap="none" spc="0" baseline="0" dirty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руб</a:t>
              </a:r>
              <a:r>
                <a:rPr lang="ru-RU" sz="1800" b="0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 rot="14918893">
              <a:off x="2752176" y="2655895"/>
              <a:ext cx="1846502" cy="650623"/>
            </a:xfrm>
            <a:custGeom>
              <a:avLst>
                <a:gd name="f0" fmla="val 3805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878134" y="1196752"/>
              <a:ext cx="2088232" cy="1528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858"/>
                <a:gd name="f7" fmla="val 1528039"/>
                <a:gd name="f8" fmla="val 152804"/>
                <a:gd name="f9" fmla="val 112278"/>
                <a:gd name="f10" fmla="val 16099"/>
                <a:gd name="f11" fmla="val 73412"/>
                <a:gd name="f12" fmla="val 44755"/>
                <a:gd name="f13" fmla="val 73411"/>
                <a:gd name="f14" fmla="val 1821054"/>
                <a:gd name="f15" fmla="val 1861580"/>
                <a:gd name="f16" fmla="val 1900446"/>
                <a:gd name="f17" fmla="val 1929103"/>
                <a:gd name="f18" fmla="val 1957759"/>
                <a:gd name="f19" fmla="val 1375235"/>
                <a:gd name="f20" fmla="val 1415761"/>
                <a:gd name="f21" fmla="val 1454627"/>
                <a:gd name="f22" fmla="val 1483284"/>
                <a:gd name="f23" fmla="val 1900447"/>
                <a:gd name="f24" fmla="val 1511940"/>
                <a:gd name="f25" fmla="val 1454628"/>
                <a:gd name="f26" fmla="+- 0 0 -90"/>
                <a:gd name="f27" fmla="*/ f3 1 1973858"/>
                <a:gd name="f28" fmla="*/ f4 1 1528039"/>
                <a:gd name="f29" fmla="+- f7 0 f5"/>
                <a:gd name="f30" fmla="+- f6 0 f5"/>
                <a:gd name="f31" fmla="*/ f26 f0 1"/>
                <a:gd name="f32" fmla="*/ f30 1 1973858"/>
                <a:gd name="f33" fmla="*/ f29 1 1528039"/>
                <a:gd name="f34" fmla="*/ 0 f30 1"/>
                <a:gd name="f35" fmla="*/ 152804 f29 1"/>
                <a:gd name="f36" fmla="*/ 44755 f30 1"/>
                <a:gd name="f37" fmla="*/ 44755 f29 1"/>
                <a:gd name="f38" fmla="*/ 152804 f30 1"/>
                <a:gd name="f39" fmla="*/ 0 f29 1"/>
                <a:gd name="f40" fmla="*/ 1821054 f30 1"/>
                <a:gd name="f41" fmla="*/ 1929103 f30 1"/>
                <a:gd name="f42" fmla="*/ 1973858 f30 1"/>
                <a:gd name="f43" fmla="*/ 1375235 f29 1"/>
                <a:gd name="f44" fmla="*/ 1483284 f29 1"/>
                <a:gd name="f45" fmla="*/ 1528039 f29 1"/>
                <a:gd name="f46" fmla="*/ f31 1 f2"/>
                <a:gd name="f47" fmla="*/ f34 1 1973858"/>
                <a:gd name="f48" fmla="*/ f35 1 1528039"/>
                <a:gd name="f49" fmla="*/ f36 1 1973858"/>
                <a:gd name="f50" fmla="*/ f37 1 1528039"/>
                <a:gd name="f51" fmla="*/ f38 1 1973858"/>
                <a:gd name="f52" fmla="*/ f39 1 1528039"/>
                <a:gd name="f53" fmla="*/ f40 1 1973858"/>
                <a:gd name="f54" fmla="*/ f41 1 1973858"/>
                <a:gd name="f55" fmla="*/ f42 1 1973858"/>
                <a:gd name="f56" fmla="*/ f43 1 1528039"/>
                <a:gd name="f57" fmla="*/ f44 1 1528039"/>
                <a:gd name="f58" fmla="*/ f45 1 1528039"/>
                <a:gd name="f59" fmla="*/ f5 1 f32"/>
                <a:gd name="f60" fmla="*/ f6 1 f32"/>
                <a:gd name="f61" fmla="*/ f5 1 f33"/>
                <a:gd name="f62" fmla="*/ f7 1 f33"/>
                <a:gd name="f63" fmla="+- f46 0 f1"/>
                <a:gd name="f64" fmla="*/ f47 1 f32"/>
                <a:gd name="f65" fmla="*/ f48 1 f33"/>
                <a:gd name="f66" fmla="*/ f49 1 f32"/>
                <a:gd name="f67" fmla="*/ f50 1 f33"/>
                <a:gd name="f68" fmla="*/ f51 1 f32"/>
                <a:gd name="f69" fmla="*/ f52 1 f33"/>
                <a:gd name="f70" fmla="*/ f53 1 f32"/>
                <a:gd name="f71" fmla="*/ f54 1 f32"/>
                <a:gd name="f72" fmla="*/ f55 1 f32"/>
                <a:gd name="f73" fmla="*/ f56 1 f33"/>
                <a:gd name="f74" fmla="*/ f57 1 f33"/>
                <a:gd name="f75" fmla="*/ f58 1 f33"/>
                <a:gd name="f76" fmla="*/ f59 f27 1"/>
                <a:gd name="f77" fmla="*/ f60 f27 1"/>
                <a:gd name="f78" fmla="*/ f62 f28 1"/>
                <a:gd name="f79" fmla="*/ f61 f28 1"/>
                <a:gd name="f80" fmla="*/ f64 f27 1"/>
                <a:gd name="f81" fmla="*/ f65 f28 1"/>
                <a:gd name="f82" fmla="*/ f66 f27 1"/>
                <a:gd name="f83" fmla="*/ f67 f28 1"/>
                <a:gd name="f84" fmla="*/ f68 f27 1"/>
                <a:gd name="f85" fmla="*/ f69 f28 1"/>
                <a:gd name="f86" fmla="*/ f70 f27 1"/>
                <a:gd name="f87" fmla="*/ f71 f27 1"/>
                <a:gd name="f88" fmla="*/ f72 f27 1"/>
                <a:gd name="f89" fmla="*/ f73 f28 1"/>
                <a:gd name="f90" fmla="*/ f74 f28 1"/>
                <a:gd name="f91" fmla="*/ f7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0" y="f81"/>
                </a:cxn>
                <a:cxn ang="f63">
                  <a:pos x="f82" y="f83"/>
                </a:cxn>
                <a:cxn ang="f63">
                  <a:pos x="f84" y="f85"/>
                </a:cxn>
                <a:cxn ang="f63">
                  <a:pos x="f86" y="f85"/>
                </a:cxn>
                <a:cxn ang="f63">
                  <a:pos x="f87" y="f83"/>
                </a:cxn>
                <a:cxn ang="f63">
                  <a:pos x="f88" y="f81"/>
                </a:cxn>
                <a:cxn ang="f63">
                  <a:pos x="f88" y="f89"/>
                </a:cxn>
                <a:cxn ang="f63">
                  <a:pos x="f87" y="f90"/>
                </a:cxn>
                <a:cxn ang="f63">
                  <a:pos x="f86" y="f91"/>
                </a:cxn>
                <a:cxn ang="f63">
                  <a:pos x="f84" y="f91"/>
                </a:cxn>
                <a:cxn ang="f63">
                  <a:pos x="f82" y="f90"/>
                </a:cxn>
                <a:cxn ang="f63">
                  <a:pos x="f80" y="f89"/>
                </a:cxn>
                <a:cxn ang="f63">
                  <a:pos x="f80" y="f81"/>
                </a:cxn>
              </a:cxnLst>
              <a:rect l="f76" t="f79" r="f77" b="f78"/>
              <a:pathLst>
                <a:path w="1973858" h="1528039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1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5"/>
                    <a:pt x="f5" y="f20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79040" tIns="79040" rIns="79040" bIns="7904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Финансы –</a:t>
              </a:r>
              <a:r>
                <a:rPr lang="ru-RU" sz="1800" b="1" i="0" u="none" strike="noStrike" kern="1200" cap="none" spc="0" baseline="0" dirty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 </a:t>
              </a:r>
              <a:r>
                <a:rPr lang="ru-RU" b="1" kern="0" dirty="0" smtClean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134,7</a:t>
              </a:r>
              <a:r>
                <a:rPr lang="ru-RU" sz="1800" b="1" i="0" u="none" strike="noStrike" kern="1200" cap="none" spc="0" baseline="0" dirty="0" smtClean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 </a:t>
              </a:r>
              <a:r>
                <a:rPr lang="ru-RU" sz="1800" b="1" i="0" u="none" strike="noStrike" kern="1200" cap="none" spc="0" baseline="0" dirty="0" smtClean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млн </a:t>
              </a:r>
              <a:r>
                <a:rPr lang="ru-RU" sz="1800" b="1" i="0" u="none" strike="noStrike" kern="1200" cap="none" spc="0" baseline="0" dirty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руб.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 rot="17393658">
              <a:off x="4345974" y="2631283"/>
              <a:ext cx="1854988" cy="650623"/>
            </a:xfrm>
            <a:custGeom>
              <a:avLst>
                <a:gd name="f0" fmla="val 3788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182390" y="1196752"/>
              <a:ext cx="2088232" cy="15121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5382"/>
                <a:gd name="f7" fmla="val 1168536"/>
                <a:gd name="f8" fmla="val 116854"/>
                <a:gd name="f9" fmla="val 85862"/>
                <a:gd name="f10" fmla="val 12311"/>
                <a:gd name="f11" fmla="val 56140"/>
                <a:gd name="f12" fmla="val 34226"/>
                <a:gd name="f13" fmla="val 12312"/>
                <a:gd name="f14" fmla="val 85863"/>
                <a:gd name="f15" fmla="val 2228528"/>
                <a:gd name="f16" fmla="val 2259520"/>
                <a:gd name="f17" fmla="val 2289242"/>
                <a:gd name="f18" fmla="val 2311156"/>
                <a:gd name="f19" fmla="val 2333070"/>
                <a:gd name="f20" fmla="val 1051682"/>
                <a:gd name="f21" fmla="val 1082674"/>
                <a:gd name="f22" fmla="val 2333071"/>
                <a:gd name="f23" fmla="val 1112396"/>
                <a:gd name="f24" fmla="val 1134310"/>
                <a:gd name="f25" fmla="val 1156224"/>
                <a:gd name="f26" fmla="val 2259519"/>
                <a:gd name="f27" fmla="val 1156225"/>
                <a:gd name="f28" fmla="val 1082673"/>
                <a:gd name="f29" fmla="+- 0 0 -90"/>
                <a:gd name="f30" fmla="*/ f3 1 2345382"/>
                <a:gd name="f31" fmla="*/ f4 1 1168536"/>
                <a:gd name="f32" fmla="+- f7 0 f5"/>
                <a:gd name="f33" fmla="+- f6 0 f5"/>
                <a:gd name="f34" fmla="*/ f29 f0 1"/>
                <a:gd name="f35" fmla="*/ f33 1 2345382"/>
                <a:gd name="f36" fmla="*/ f32 1 1168536"/>
                <a:gd name="f37" fmla="*/ 0 f33 1"/>
                <a:gd name="f38" fmla="*/ 116854 f32 1"/>
                <a:gd name="f39" fmla="*/ 34226 f33 1"/>
                <a:gd name="f40" fmla="*/ 34226 f32 1"/>
                <a:gd name="f41" fmla="*/ 116854 f33 1"/>
                <a:gd name="f42" fmla="*/ 0 f32 1"/>
                <a:gd name="f43" fmla="*/ 2228528 f33 1"/>
                <a:gd name="f44" fmla="*/ 2311156 f33 1"/>
                <a:gd name="f45" fmla="*/ 2345382 f33 1"/>
                <a:gd name="f46" fmla="*/ 1051682 f32 1"/>
                <a:gd name="f47" fmla="*/ 1134310 f32 1"/>
                <a:gd name="f48" fmla="*/ 1168536 f32 1"/>
                <a:gd name="f49" fmla="*/ f34 1 f2"/>
                <a:gd name="f50" fmla="*/ f37 1 2345382"/>
                <a:gd name="f51" fmla="*/ f38 1 1168536"/>
                <a:gd name="f52" fmla="*/ f39 1 2345382"/>
                <a:gd name="f53" fmla="*/ f40 1 1168536"/>
                <a:gd name="f54" fmla="*/ f41 1 2345382"/>
                <a:gd name="f55" fmla="*/ f42 1 1168536"/>
                <a:gd name="f56" fmla="*/ f43 1 2345382"/>
                <a:gd name="f57" fmla="*/ f44 1 2345382"/>
                <a:gd name="f58" fmla="*/ f45 1 2345382"/>
                <a:gd name="f59" fmla="*/ f46 1 1168536"/>
                <a:gd name="f60" fmla="*/ f47 1 1168536"/>
                <a:gd name="f61" fmla="*/ f48 1 1168536"/>
                <a:gd name="f62" fmla="*/ f5 1 f35"/>
                <a:gd name="f63" fmla="*/ f6 1 f35"/>
                <a:gd name="f64" fmla="*/ f5 1 f36"/>
                <a:gd name="f65" fmla="*/ f7 1 f36"/>
                <a:gd name="f66" fmla="+- f49 0 f1"/>
                <a:gd name="f67" fmla="*/ f50 1 f35"/>
                <a:gd name="f68" fmla="*/ f51 1 f36"/>
                <a:gd name="f69" fmla="*/ f52 1 f35"/>
                <a:gd name="f70" fmla="*/ f53 1 f36"/>
                <a:gd name="f71" fmla="*/ f54 1 f35"/>
                <a:gd name="f72" fmla="*/ f55 1 f36"/>
                <a:gd name="f73" fmla="*/ f56 1 f35"/>
                <a:gd name="f74" fmla="*/ f57 1 f35"/>
                <a:gd name="f75" fmla="*/ f58 1 f35"/>
                <a:gd name="f76" fmla="*/ f59 1 f36"/>
                <a:gd name="f77" fmla="*/ f60 1 f36"/>
                <a:gd name="f78" fmla="*/ f61 1 f36"/>
                <a:gd name="f79" fmla="*/ f62 f30 1"/>
                <a:gd name="f80" fmla="*/ f63 f30 1"/>
                <a:gd name="f81" fmla="*/ f65 f31 1"/>
                <a:gd name="f82" fmla="*/ f64 f31 1"/>
                <a:gd name="f83" fmla="*/ f67 f30 1"/>
                <a:gd name="f84" fmla="*/ f68 f31 1"/>
                <a:gd name="f85" fmla="*/ f69 f30 1"/>
                <a:gd name="f86" fmla="*/ f70 f31 1"/>
                <a:gd name="f87" fmla="*/ f71 f30 1"/>
                <a:gd name="f88" fmla="*/ f72 f31 1"/>
                <a:gd name="f89" fmla="*/ f73 f30 1"/>
                <a:gd name="f90" fmla="*/ f74 f30 1"/>
                <a:gd name="f91" fmla="*/ f75 f30 1"/>
                <a:gd name="f92" fmla="*/ f76 f31 1"/>
                <a:gd name="f93" fmla="*/ f77 f31 1"/>
                <a:gd name="f94" fmla="*/ f78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83" y="f84"/>
                </a:cxn>
                <a:cxn ang="f66">
                  <a:pos x="f85" y="f86"/>
                </a:cxn>
                <a:cxn ang="f66">
                  <a:pos x="f87" y="f88"/>
                </a:cxn>
                <a:cxn ang="f66">
                  <a:pos x="f89" y="f88"/>
                </a:cxn>
                <a:cxn ang="f66">
                  <a:pos x="f90" y="f86"/>
                </a:cxn>
                <a:cxn ang="f66">
                  <a:pos x="f91" y="f84"/>
                </a:cxn>
                <a:cxn ang="f66">
                  <a:pos x="f91" y="f92"/>
                </a:cxn>
                <a:cxn ang="f66">
                  <a:pos x="f90" y="f93"/>
                </a:cxn>
                <a:cxn ang="f66">
                  <a:pos x="f89" y="f94"/>
                </a:cxn>
                <a:cxn ang="f66">
                  <a:pos x="f87" y="f94"/>
                </a:cxn>
                <a:cxn ang="f66">
                  <a:pos x="f85" y="f93"/>
                </a:cxn>
                <a:cxn ang="f66">
                  <a:pos x="f83" y="f92"/>
                </a:cxn>
                <a:cxn ang="f66">
                  <a:pos x="f83" y="f84"/>
                </a:cxn>
              </a:cxnLst>
              <a:rect l="f79" t="f82" r="f80" b="f81"/>
              <a:pathLst>
                <a:path w="2345382" h="1168536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3"/>
                    <a:pt x="f14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1"/>
                    <a:pt x="f6" y="f14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22" y="f23"/>
                    <a:pt x="f18" y="f24"/>
                  </a:cubicBezTo>
                  <a:cubicBezTo>
                    <a:pt x="f17" y="f25"/>
                    <a:pt x="f2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7"/>
                    <a:pt x="f12" y="f24"/>
                  </a:cubicBezTo>
                  <a:cubicBezTo>
                    <a:pt x="f13" y="f23"/>
                    <a:pt x="f5" y="f28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Сельское хозяйство и охрана природы – </a:t>
              </a:r>
              <a:r>
                <a:rPr lang="ru-RU" b="1" kern="0" dirty="0" smtClean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14,3 </a:t>
              </a:r>
              <a:r>
                <a:rPr lang="ru-RU" b="1" kern="0" dirty="0" smtClean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млн </a:t>
              </a:r>
              <a:r>
                <a:rPr lang="ru-RU" b="1" kern="0" dirty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руб</a:t>
              </a:r>
              <a:r>
                <a:rPr lang="ru-RU" kern="0" dirty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.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 rot="19688698">
              <a:off x="5476667" y="3537737"/>
              <a:ext cx="1962110" cy="650623"/>
            </a:xfrm>
            <a:custGeom>
              <a:avLst>
                <a:gd name="f0" fmla="val 358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766566" y="2708920"/>
              <a:ext cx="2211485" cy="16021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1484"/>
                <a:gd name="f7" fmla="val 1890227"/>
                <a:gd name="f8" fmla="val 189023"/>
                <a:gd name="f9" fmla="val 138891"/>
                <a:gd name="f10" fmla="val 19915"/>
                <a:gd name="f11" fmla="val 90812"/>
                <a:gd name="f12" fmla="val 55364"/>
                <a:gd name="f13" fmla="val 90813"/>
                <a:gd name="f14" fmla="val 138892"/>
                <a:gd name="f15" fmla="val 1"/>
                <a:gd name="f16" fmla="val 189024"/>
                <a:gd name="f17" fmla="val 2022461"/>
                <a:gd name="f18" fmla="val 2072593"/>
                <a:gd name="f19" fmla="val 2120672"/>
                <a:gd name="f20" fmla="val 2156120"/>
                <a:gd name="f21" fmla="val 2191569"/>
                <a:gd name="f22" fmla="val 2211483"/>
                <a:gd name="f23" fmla="val 693084"/>
                <a:gd name="f24" fmla="val 1197144"/>
                <a:gd name="f25" fmla="val 1701204"/>
                <a:gd name="f26" fmla="val 1751336"/>
                <a:gd name="f27" fmla="val 1799415"/>
                <a:gd name="f28" fmla="val 1834863"/>
                <a:gd name="f29" fmla="val 2120671"/>
                <a:gd name="f30" fmla="val 1870312"/>
                <a:gd name="f31" fmla="val 2022460"/>
                <a:gd name="f32" fmla="val 1799414"/>
                <a:gd name="f33" fmla="val 1751335"/>
                <a:gd name="f34" fmla="val 1701203"/>
                <a:gd name="f35" fmla="val 1197143"/>
                <a:gd name="f36" fmla="val 693083"/>
                <a:gd name="f37" fmla="+- 0 0 -90"/>
                <a:gd name="f38" fmla="*/ f3 1 2211484"/>
                <a:gd name="f39" fmla="*/ f4 1 1890227"/>
                <a:gd name="f40" fmla="+- f7 0 f5"/>
                <a:gd name="f41" fmla="+- f6 0 f5"/>
                <a:gd name="f42" fmla="*/ f37 f0 1"/>
                <a:gd name="f43" fmla="*/ f41 1 2211484"/>
                <a:gd name="f44" fmla="*/ f40 1 1890227"/>
                <a:gd name="f45" fmla="*/ 0 f41 1"/>
                <a:gd name="f46" fmla="*/ 189023 f40 1"/>
                <a:gd name="f47" fmla="*/ 55364 f41 1"/>
                <a:gd name="f48" fmla="*/ 55364 f40 1"/>
                <a:gd name="f49" fmla="*/ 189024 f41 1"/>
                <a:gd name="f50" fmla="*/ 1 f40 1"/>
                <a:gd name="f51" fmla="*/ 2022461 f41 1"/>
                <a:gd name="f52" fmla="*/ 0 f40 1"/>
                <a:gd name="f53" fmla="*/ 2156120 f41 1"/>
                <a:gd name="f54" fmla="*/ 2211483 f41 1"/>
                <a:gd name="f55" fmla="*/ 189024 f40 1"/>
                <a:gd name="f56" fmla="*/ 2211484 f41 1"/>
                <a:gd name="f57" fmla="*/ 1701204 f40 1"/>
                <a:gd name="f58" fmla="*/ 1834863 f40 1"/>
                <a:gd name="f59" fmla="*/ 2022460 f41 1"/>
                <a:gd name="f60" fmla="*/ 1890227 f40 1"/>
                <a:gd name="f61" fmla="*/ 189023 f41 1"/>
                <a:gd name="f62" fmla="*/ 1 f41 1"/>
                <a:gd name="f63" fmla="*/ 1701203 f40 1"/>
                <a:gd name="f64" fmla="*/ f42 1 f2"/>
                <a:gd name="f65" fmla="*/ f45 1 2211484"/>
                <a:gd name="f66" fmla="*/ f46 1 1890227"/>
                <a:gd name="f67" fmla="*/ f47 1 2211484"/>
                <a:gd name="f68" fmla="*/ f48 1 1890227"/>
                <a:gd name="f69" fmla="*/ f49 1 2211484"/>
                <a:gd name="f70" fmla="*/ f50 1 1890227"/>
                <a:gd name="f71" fmla="*/ f51 1 2211484"/>
                <a:gd name="f72" fmla="*/ f52 1 1890227"/>
                <a:gd name="f73" fmla="*/ f53 1 2211484"/>
                <a:gd name="f74" fmla="*/ f54 1 2211484"/>
                <a:gd name="f75" fmla="*/ f55 1 1890227"/>
                <a:gd name="f76" fmla="*/ f56 1 2211484"/>
                <a:gd name="f77" fmla="*/ f57 1 1890227"/>
                <a:gd name="f78" fmla="*/ f58 1 1890227"/>
                <a:gd name="f79" fmla="*/ f59 1 2211484"/>
                <a:gd name="f80" fmla="*/ f60 1 1890227"/>
                <a:gd name="f81" fmla="*/ f61 1 2211484"/>
                <a:gd name="f82" fmla="*/ f62 1 2211484"/>
                <a:gd name="f83" fmla="*/ f63 1 1890227"/>
                <a:gd name="f84" fmla="*/ f5 1 f43"/>
                <a:gd name="f85" fmla="*/ f6 1 f43"/>
                <a:gd name="f86" fmla="*/ f5 1 f44"/>
                <a:gd name="f87" fmla="*/ f7 1 f44"/>
                <a:gd name="f88" fmla="+- f64 0 f1"/>
                <a:gd name="f89" fmla="*/ f65 1 f43"/>
                <a:gd name="f90" fmla="*/ f66 1 f44"/>
                <a:gd name="f91" fmla="*/ f67 1 f43"/>
                <a:gd name="f92" fmla="*/ f68 1 f44"/>
                <a:gd name="f93" fmla="*/ f69 1 f43"/>
                <a:gd name="f94" fmla="*/ f70 1 f44"/>
                <a:gd name="f95" fmla="*/ f71 1 f43"/>
                <a:gd name="f96" fmla="*/ f72 1 f44"/>
                <a:gd name="f97" fmla="*/ f73 1 f43"/>
                <a:gd name="f98" fmla="*/ f74 1 f43"/>
                <a:gd name="f99" fmla="*/ f75 1 f44"/>
                <a:gd name="f100" fmla="*/ f76 1 f43"/>
                <a:gd name="f101" fmla="*/ f77 1 f44"/>
                <a:gd name="f102" fmla="*/ f78 1 f44"/>
                <a:gd name="f103" fmla="*/ f79 1 f43"/>
                <a:gd name="f104" fmla="*/ f80 1 f44"/>
                <a:gd name="f105" fmla="*/ f81 1 f43"/>
                <a:gd name="f106" fmla="*/ f82 1 f43"/>
                <a:gd name="f107" fmla="*/ f83 1 f44"/>
                <a:gd name="f108" fmla="*/ f84 f38 1"/>
                <a:gd name="f109" fmla="*/ f85 f38 1"/>
                <a:gd name="f110" fmla="*/ f87 f39 1"/>
                <a:gd name="f111" fmla="*/ f86 f39 1"/>
                <a:gd name="f112" fmla="*/ f89 f38 1"/>
                <a:gd name="f113" fmla="*/ f90 f39 1"/>
                <a:gd name="f114" fmla="*/ f91 f38 1"/>
                <a:gd name="f115" fmla="*/ f92 f39 1"/>
                <a:gd name="f116" fmla="*/ f93 f38 1"/>
                <a:gd name="f117" fmla="*/ f94 f39 1"/>
                <a:gd name="f118" fmla="*/ f95 f38 1"/>
                <a:gd name="f119" fmla="*/ f96 f39 1"/>
                <a:gd name="f120" fmla="*/ f97 f38 1"/>
                <a:gd name="f121" fmla="*/ f98 f38 1"/>
                <a:gd name="f122" fmla="*/ f99 f39 1"/>
                <a:gd name="f123" fmla="*/ f100 f38 1"/>
                <a:gd name="f124" fmla="*/ f101 f39 1"/>
                <a:gd name="f125" fmla="*/ f102 f39 1"/>
                <a:gd name="f126" fmla="*/ f103 f38 1"/>
                <a:gd name="f127" fmla="*/ f104 f39 1"/>
                <a:gd name="f128" fmla="*/ f105 f38 1"/>
                <a:gd name="f129" fmla="*/ f106 f38 1"/>
                <a:gd name="f130" fmla="*/ f107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12" y="f113"/>
                </a:cxn>
                <a:cxn ang="f88">
                  <a:pos x="f114" y="f115"/>
                </a:cxn>
                <a:cxn ang="f88">
                  <a:pos x="f116" y="f117"/>
                </a:cxn>
                <a:cxn ang="f88">
                  <a:pos x="f118" y="f119"/>
                </a:cxn>
                <a:cxn ang="f88">
                  <a:pos x="f120" y="f115"/>
                </a:cxn>
                <a:cxn ang="f88">
                  <a:pos x="f121" y="f122"/>
                </a:cxn>
                <a:cxn ang="f88">
                  <a:pos x="f123" y="f124"/>
                </a:cxn>
                <a:cxn ang="f88">
                  <a:pos x="f120" y="f125"/>
                </a:cxn>
                <a:cxn ang="f88">
                  <a:pos x="f126" y="f127"/>
                </a:cxn>
                <a:cxn ang="f88">
                  <a:pos x="f128" y="f127"/>
                </a:cxn>
                <a:cxn ang="f88">
                  <a:pos x="f114" y="f125"/>
                </a:cxn>
                <a:cxn ang="f88">
                  <a:pos x="f129" y="f130"/>
                </a:cxn>
                <a:cxn ang="f88">
                  <a:pos x="f112" y="f113"/>
                </a:cxn>
              </a:cxnLst>
              <a:rect l="f108" t="f111" r="f109" b="f110"/>
              <a:pathLst>
                <a:path w="2211484" h="1890227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18" y="f7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2"/>
                    <a:pt x="f15" y="f33"/>
                    <a:pt x="f15" y="f34"/>
                  </a:cubicBezTo>
                  <a:cubicBezTo>
                    <a:pt x="f15" y="f35"/>
                    <a:pt x="f5" y="f36"/>
                    <a:pt x="f5" y="f8"/>
                  </a:cubicBez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vert="horz" wrap="square" lIns="89656" tIns="89656" rIns="89656" bIns="89656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Противодействие преступности и защита от ЧС – </a:t>
              </a:r>
              <a:r>
                <a:rPr lang="ru-RU" b="1" kern="0" dirty="0" smtClean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53,6</a:t>
              </a:r>
              <a:r>
                <a:rPr lang="ru-RU" b="1" dirty="0" smtClean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 </a:t>
              </a:r>
              <a:r>
                <a:rPr lang="ru-RU" sz="1800" b="1" i="0" u="none" strike="noStrike" kern="1200" cap="none" spc="0" baseline="0" dirty="0" smtClean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млн </a:t>
              </a:r>
              <a:r>
                <a:rPr lang="ru-RU" sz="1800" b="1" i="0" u="none" strike="noStrike" kern="1200" cap="none" spc="0" baseline="0" dirty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руб.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278354">
              <a:off x="5619588" y="4881922"/>
              <a:ext cx="2122514" cy="650623"/>
            </a:xfrm>
            <a:custGeom>
              <a:avLst>
                <a:gd name="f0" fmla="val 331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761769" y="4581128"/>
              <a:ext cx="2237046" cy="17768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35382"/>
                <a:gd name="f7" fmla="val 1966868"/>
                <a:gd name="f8" fmla="val 196687"/>
                <a:gd name="f9" fmla="val 144522"/>
                <a:gd name="f10" fmla="val 20722"/>
                <a:gd name="f11" fmla="val 94494"/>
                <a:gd name="f12" fmla="val 57608"/>
                <a:gd name="f13" fmla="val 2238695"/>
                <a:gd name="f14" fmla="val 2290860"/>
                <a:gd name="f15" fmla="val 2340888"/>
                <a:gd name="f16" fmla="val 2377774"/>
                <a:gd name="f17" fmla="val 2414660"/>
                <a:gd name="f18" fmla="val 1770181"/>
                <a:gd name="f19" fmla="val 1822346"/>
                <a:gd name="f20" fmla="val 1872374"/>
                <a:gd name="f21" fmla="val 1909260"/>
                <a:gd name="f22" fmla="val 1946146"/>
                <a:gd name="f23" fmla="+- 0 0 -90"/>
                <a:gd name="f24" fmla="*/ f3 1 2435382"/>
                <a:gd name="f25" fmla="*/ f4 1 1966868"/>
                <a:gd name="f26" fmla="+- f7 0 f5"/>
                <a:gd name="f27" fmla="+- f6 0 f5"/>
                <a:gd name="f28" fmla="*/ f23 f0 1"/>
                <a:gd name="f29" fmla="*/ f27 1 2435382"/>
                <a:gd name="f30" fmla="*/ f26 1 1966868"/>
                <a:gd name="f31" fmla="*/ 0 f27 1"/>
                <a:gd name="f32" fmla="*/ 196687 f26 1"/>
                <a:gd name="f33" fmla="*/ 57608 f27 1"/>
                <a:gd name="f34" fmla="*/ 57608 f26 1"/>
                <a:gd name="f35" fmla="*/ 196687 f27 1"/>
                <a:gd name="f36" fmla="*/ 0 f26 1"/>
                <a:gd name="f37" fmla="*/ 2238695 f27 1"/>
                <a:gd name="f38" fmla="*/ 2377774 f27 1"/>
                <a:gd name="f39" fmla="*/ 2435382 f27 1"/>
                <a:gd name="f40" fmla="*/ 1770181 f26 1"/>
                <a:gd name="f41" fmla="*/ 1909260 f26 1"/>
                <a:gd name="f42" fmla="*/ 1966868 f26 1"/>
                <a:gd name="f43" fmla="*/ f28 1 f2"/>
                <a:gd name="f44" fmla="*/ f31 1 2435382"/>
                <a:gd name="f45" fmla="*/ f32 1 1966868"/>
                <a:gd name="f46" fmla="*/ f33 1 2435382"/>
                <a:gd name="f47" fmla="*/ f34 1 1966868"/>
                <a:gd name="f48" fmla="*/ f35 1 2435382"/>
                <a:gd name="f49" fmla="*/ f36 1 1966868"/>
                <a:gd name="f50" fmla="*/ f37 1 2435382"/>
                <a:gd name="f51" fmla="*/ f38 1 2435382"/>
                <a:gd name="f52" fmla="*/ f39 1 2435382"/>
                <a:gd name="f53" fmla="*/ f40 1 1966868"/>
                <a:gd name="f54" fmla="*/ f41 1 1966868"/>
                <a:gd name="f55" fmla="*/ f42 1 1966868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35382" h="1966868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91897" tIns="91897" rIns="91897" bIns="9189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Прочие программы </a:t>
              </a: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– </a:t>
              </a:r>
              <a:r>
                <a:rPr lang="ru-RU" b="1" dirty="0" smtClean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92,5 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млн </a:t>
              </a:r>
              <a:r>
                <a:rPr lang="ru-RU" b="1" dirty="0">
                  <a:solidFill>
                    <a:schemeClr val="accent1">
                      <a:lumMod val="75000"/>
                    </a:schemeClr>
                  </a:solidFill>
                  <a:latin typeface="Georgia"/>
                </a:rPr>
                <a:t>руб</a:t>
              </a:r>
              <a:r>
                <a:rPr lang="ru-RU" sz="1800" b="1" i="0" u="none" strike="noStrike" kern="1200" cap="none" spc="0" baseline="0" dirty="0">
                  <a:solidFill>
                    <a:schemeClr val="accent1">
                      <a:lumMod val="75000"/>
                    </a:schemeClr>
                  </a:solidFill>
                  <a:uFillTx/>
                  <a:latin typeface="Georgia"/>
                </a:rPr>
                <a:t>.</a:t>
              </a:r>
            </a:p>
          </p:txBody>
        </p:sp>
      </p:grpSp>
      <p:pic>
        <p:nvPicPr>
          <p:cNvPr id="16" name="Picture 680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26531" y="404667"/>
            <a:ext cx="582609" cy="58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6801"/>
          <p:cNvSpPr/>
          <p:nvPr/>
        </p:nvSpPr>
        <p:spPr>
          <a:xfrm>
            <a:off x="414363" y="548680"/>
            <a:ext cx="7920039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rgbClr val="003300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Trebuchet MS" pitchFamily="34"/>
              </a:rPr>
              <a:t>     </a:t>
            </a: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/>
              </a:rPr>
              <a:t>Структура муниципальных программ </a:t>
            </a:r>
            <a:endParaRPr lang="ru-RU" sz="1800" b="0" i="0" u="none" strike="noStrike" kern="1200" cap="none" spc="0" baseline="0" dirty="0">
              <a:ln cap="rnd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uFillTx/>
              <a:latin typeface="Georgia"/>
            </a:endParaRPr>
          </a:p>
        </p:txBody>
      </p:sp>
      <p:sp>
        <p:nvSpPr>
          <p:cNvPr id="18" name="Rectangle 6802"/>
          <p:cNvSpPr/>
          <p:nvPr/>
        </p:nvSpPr>
        <p:spPr>
          <a:xfrm>
            <a:off x="846140" y="908054"/>
            <a:ext cx="743584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Аксайского района на </a:t>
            </a:r>
            <a:r>
              <a:rPr lang="ru-RU" sz="2800" b="1" i="0" u="none" strike="noStrike" kern="1200" cap="none" spc="0" baseline="0" dirty="0" smtClean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sx="98000" sy="98000" algn="ctr" rotWithShape="0">
                    <a:srgbClr val="000000"/>
                  </a:outerShdw>
                </a:effectLst>
                <a:uFillTx/>
                <a:latin typeface="Georgia" pitchFamily="18"/>
              </a:rPr>
              <a:t>2025</a:t>
            </a:r>
            <a:r>
              <a:rPr lang="ru-RU" sz="2800" b="1" i="0" u="none" strike="noStrike" kern="1200" cap="none" spc="0" baseline="0" dirty="0" smtClean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 </a:t>
            </a: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год</a:t>
            </a:r>
            <a:endParaRPr lang="ru-RU" sz="1800" b="0" i="0" u="none" strike="noStrike" kern="1200" cap="none" spc="0" baseline="0" dirty="0">
              <a:ln cap="rnd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uFillTx/>
              <a:latin typeface="Georgia" pitchFamily="18"/>
            </a:endParaRPr>
          </a:p>
        </p:txBody>
      </p:sp>
      <p:sp>
        <p:nvSpPr>
          <p:cNvPr id="19" name="Rectangle 6803"/>
          <p:cNvSpPr/>
          <p:nvPr/>
        </p:nvSpPr>
        <p:spPr>
          <a:xfrm>
            <a:off x="7207245" y="958848"/>
            <a:ext cx="14287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70C0"/>
                </a:solidFill>
                <a:uFillTx/>
                <a:latin typeface="Trebuchet MS" pitchFamily="34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0" name="Rectangle 6810"/>
          <p:cNvSpPr/>
          <p:nvPr/>
        </p:nvSpPr>
        <p:spPr>
          <a:xfrm>
            <a:off x="5049838" y="370522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1" name="Rectangle 6812"/>
          <p:cNvSpPr/>
          <p:nvPr/>
        </p:nvSpPr>
        <p:spPr>
          <a:xfrm>
            <a:off x="6011859" y="407035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3" name="Rectangle 72800"/>
          <p:cNvSpPr/>
          <p:nvPr/>
        </p:nvSpPr>
        <p:spPr>
          <a:xfrm>
            <a:off x="3981453" y="2311402"/>
            <a:ext cx="692145" cy="28575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4" name="Rectangle 6820"/>
          <p:cNvSpPr/>
          <p:nvPr/>
        </p:nvSpPr>
        <p:spPr>
          <a:xfrm>
            <a:off x="5046665" y="254476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5" name="Rectangle 72804"/>
          <p:cNvSpPr/>
          <p:nvPr/>
        </p:nvSpPr>
        <p:spPr>
          <a:xfrm>
            <a:off x="4470401" y="2819396"/>
            <a:ext cx="523878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6" name="Rectangle 6822"/>
          <p:cNvSpPr/>
          <p:nvPr/>
        </p:nvSpPr>
        <p:spPr>
          <a:xfrm>
            <a:off x="4940302" y="281939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9" name="Rectangle 6837"/>
          <p:cNvSpPr/>
          <p:nvPr/>
        </p:nvSpPr>
        <p:spPr>
          <a:xfrm>
            <a:off x="6356351" y="5738810"/>
            <a:ext cx="50804" cy="20796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0" name="Rectangle 6847"/>
          <p:cNvSpPr/>
          <p:nvPr/>
        </p:nvSpPr>
        <p:spPr>
          <a:xfrm>
            <a:off x="3043242" y="3105146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1" name="Rectangle 6852"/>
          <p:cNvSpPr/>
          <p:nvPr/>
        </p:nvSpPr>
        <p:spPr>
          <a:xfrm>
            <a:off x="2890839" y="3502023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2" name="Rectangle 6861"/>
          <p:cNvSpPr/>
          <p:nvPr/>
        </p:nvSpPr>
        <p:spPr>
          <a:xfrm>
            <a:off x="7392988" y="4886325"/>
            <a:ext cx="65086" cy="26511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3" name="Picture 686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0907" y="2852936"/>
            <a:ext cx="1368152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6885"/>
          <p:cNvSpPr/>
          <p:nvPr/>
        </p:nvSpPr>
        <p:spPr>
          <a:xfrm>
            <a:off x="4395785" y="6051554"/>
            <a:ext cx="55558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6" name="Rectangle 6887"/>
          <p:cNvSpPr/>
          <p:nvPr/>
        </p:nvSpPr>
        <p:spPr>
          <a:xfrm>
            <a:off x="4057650" y="6234114"/>
            <a:ext cx="57150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54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39" name="Номер слайда 5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B18192-266B-4AFD-B28E-63CD3A17F21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0" name="Рисунок 29" descr="2013build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2755" y="5373216"/>
            <a:ext cx="3384376" cy="134076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41" name="Рисунок 30" descr="MVyB07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8659" y="2636912"/>
            <a:ext cx="1656184" cy="1008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6814"/>
          <p:cNvPicPr>
            <a:picLocks noChangeAspect="1" noChangeArrowheads="1"/>
          </p:cNvPicPr>
          <p:nvPr/>
        </p:nvPicPr>
        <p:blipFill>
          <a:blip r:embed="rId9" cstate="print">
            <a:lum bright="-17000"/>
          </a:blip>
          <a:stretch>
            <a:fillRect/>
          </a:stretch>
        </p:blipFill>
        <p:spPr bwMode="auto">
          <a:xfrm>
            <a:off x="1710507" y="3789040"/>
            <a:ext cx="1368152" cy="1152128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pic>
        <p:nvPicPr>
          <p:cNvPr id="43" name="Picture 683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02995" y="4221087"/>
            <a:ext cx="864096" cy="1008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6877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574603" y="5445224"/>
            <a:ext cx="1080120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86371" y="692696"/>
            <a:ext cx="8352922" cy="792088"/>
          </a:xfrm>
        </p:spPr>
        <p:txBody>
          <a:bodyPr anchorCtr="1"/>
          <a:lstStyle/>
          <a:p>
            <a:pPr lvl="0"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Georgia"/>
              </a:rPr>
              <a:t>Структура расходов по разделам бюджетной классификации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FFED66-7A4F-48A6-9EA8-34F75F77AF3F}" type="slidenum">
              <a:rPr smtClean="0"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15163" y="1556792"/>
            <a:ext cx="1148458" cy="31903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8196" name="Picture 4" descr="https://avatars.mds.yandex.net/i?id=dacb4902521b99daa47b14820b1c144b_sr-565609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71" y="476672"/>
            <a:ext cx="936104" cy="1152128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14360" y="1844824"/>
          <a:ext cx="8352932" cy="4804848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2376267"/>
                <a:gridCol w="464599"/>
                <a:gridCol w="831545"/>
                <a:gridCol w="936104"/>
                <a:gridCol w="792088"/>
                <a:gridCol w="1008112"/>
                <a:gridCol w="991690"/>
                <a:gridCol w="952527"/>
              </a:tblGrid>
              <a:tr h="808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Рз  Пр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2023 года (отчет)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года (прогноз)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 (проект)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Темпы прироста (снижения), %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 (проект)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2027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 (проект)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бюджета - всего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6 033,5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7 632,6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6 736,3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88,3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5 364,3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5 306,1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81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Общегосударственные вопросы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309,6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333,3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290,6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87,2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400,7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378,6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936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48,5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116,4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56,3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57,5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638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экономика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04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275,8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595,8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739,0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124,0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420,4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309,8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638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Жилищно-коммунальное хозяйство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1 171,3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1 117,3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469,8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141,7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143,6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3 152,0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4 447,8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3 942,6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88,6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3 090,5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3 170,5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Культура, кинематография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124,7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173,5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152,0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160,0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159,7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Здравоохранение 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политика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900,9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836,6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896,3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107,1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915,3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927,5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75,8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78,7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103,8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75,6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78,7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6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 массовой информации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54,5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4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Обслуживание государственного  и муниципального долга 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0,2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618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108,7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96,8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73,6</a:t>
                      </a:r>
                    </a:p>
                  </a:txBody>
                  <a:tcPr marL="7506" marR="7506" marT="75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DEFC6B-8D6C-4381-AE83-B9097501B6DE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269876" y="1196977"/>
            <a:ext cx="3672879" cy="4770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 i="0" u="none" strike="noStrike" kern="1200" cap="none" spc="0" dirty="0">
                <a:solidFill>
                  <a:srgbClr val="7E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endParaRPr lang="ru-RU" sz="2500" b="1" i="0" u="none" strike="noStrike" kern="1200" cap="none" spc="0" baseline="0" dirty="0">
              <a:solidFill>
                <a:srgbClr val="7E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26330" y="1268760"/>
          <a:ext cx="8911307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30" name="Picture 6" descr="https://e7.pngegg.com/pngimages/510/336/png-clipart-silver-colored-gold-colored-and-copper-colored-coins-coin-coins-saving-gold-co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39" y="1124744"/>
            <a:ext cx="846411" cy="62367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86371" y="764704"/>
            <a:ext cx="8208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Аксайского района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по разделам</a:t>
            </a: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198339" y="1772816"/>
          <a:ext cx="8640961" cy="4768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7D73DC-9880-428A-AD9C-295FFD8B7F2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375416" y="571481"/>
            <a:ext cx="813276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chemeClr val="bg2">
                    <a:lumMod val="2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ОБЩЕГОСУДАРСТВЕННЫЕ ВОПРОСЫ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chemeClr val="bg2">
                    <a:lumMod val="2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БЮДЖЕТА АКСАЙСКОГО РАЙОНА </a:t>
            </a:r>
            <a: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309013" y="1484784"/>
            <a:ext cx="1111586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3" name="Прямоугольник 9"/>
          <p:cNvSpPr/>
          <p:nvPr/>
        </p:nvSpPr>
        <p:spPr>
          <a:xfrm>
            <a:off x="7637606" y="3356992"/>
            <a:ext cx="110357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16" name="Рисунок 12" descr="картин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0747" y="1412776"/>
            <a:ext cx="4680520" cy="1872208"/>
          </a:xfrm>
          <a:prstGeom prst="rect">
            <a:avLst/>
          </a:prstGeom>
          <a:ln>
            <a:noFill/>
          </a:ln>
          <a:effectLst>
            <a:glow rad="381000">
              <a:schemeClr val="accent1">
                <a:alpha val="40000"/>
              </a:schemeClr>
            </a:glow>
            <a:softEdge rad="112500"/>
          </a:effectLst>
        </p:spPr>
      </p:pic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42355" y="1772816"/>
          <a:ext cx="3168352" cy="2060446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1575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71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расходов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2023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309,6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333,3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290,6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400,7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2027 </a:t>
                      </a:r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378,6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086771" y="630932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отчет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6851" y="630932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прогноз</a:t>
            </a:r>
          </a:p>
        </p:txBody>
      </p:sp>
      <p:sp>
        <p:nvSpPr>
          <p:cNvPr id="24" name="Левая фигурная скобка 23"/>
          <p:cNvSpPr/>
          <p:nvPr/>
        </p:nvSpPr>
        <p:spPr>
          <a:xfrm rot="16200000">
            <a:off x="6787071" y="5193196"/>
            <a:ext cx="360040" cy="23042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5043" y="6453336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проект</a:t>
            </a:r>
          </a:p>
        </p:txBody>
      </p:sp>
      <p:pic>
        <p:nvPicPr>
          <p:cNvPr id="30722" name="Picture 2" descr="https://avatars.mds.yandex.net/i?id=43f89c561773d1be20962359412e1cd7803366b7-10471435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347" y="4149080"/>
            <a:ext cx="3024335" cy="1883983"/>
          </a:xfrm>
          <a:prstGeom prst="rect">
            <a:avLst/>
          </a:prstGeom>
          <a:noFill/>
          <a:effectLst>
            <a:glow rad="850900">
              <a:schemeClr val="accent1">
                <a:alpha val="40000"/>
              </a:schemeClr>
            </a:glow>
          </a:effectLst>
        </p:spPr>
      </p:pic>
      <p:graphicFrame>
        <p:nvGraphicFramePr>
          <p:cNvPr id="17" name="Диаграмма 16"/>
          <p:cNvGraphicFramePr/>
          <p:nvPr/>
        </p:nvGraphicFramePr>
        <p:xfrm>
          <a:off x="3711246" y="3501008"/>
          <a:ext cx="5200062" cy="2839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54BC00-51E2-4096-8D5B-E64A6C6BF93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0" y="332656"/>
            <a:ext cx="3444996" cy="10573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300542" y="33379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63" y="260346"/>
            <a:ext cx="360041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/>
          <p:nvPr/>
        </p:nvSpPr>
        <p:spPr>
          <a:xfrm>
            <a:off x="4662835" y="764704"/>
            <a:ext cx="3816424" cy="11521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1" i="0" u="none" strike="noStrike" kern="1200" cap="none" spc="0" baseline="0" dirty="0">
                <a:ln cap="sq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НАЦИОНАЛЬНАЯ БЕЗОПАСНОСТЬ И ПРАВООХРАНИТЕЛЬНАЯ ДЕЯТЕЛЬНОСТЬ </a:t>
            </a:r>
            <a: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1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4" name="Рисунок 23" descr="85350d14487513b7c7d0d2286a329da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6891" y="1844825"/>
            <a:ext cx="2790104" cy="1584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Диаграмма 17"/>
          <p:cNvGraphicFramePr/>
          <p:nvPr/>
        </p:nvGraphicFramePr>
        <p:xfrm>
          <a:off x="-4104456" y="4221088"/>
          <a:ext cx="410445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Рисунок 19" descr="160117113808_original_ strategiya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347" y="4365104"/>
            <a:ext cx="4104456" cy="2232248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342354" y="764704"/>
            <a:ext cx="3600401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 cap="rnd">
                  <a:solidFill>
                    <a:schemeClr val="tx1"/>
                  </a:solidFill>
                  <a:beve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НАЦИОНАЛЬНАЯ</a:t>
            </a:r>
            <a:r>
              <a:rPr kumimoji="0" lang="ru-RU" sz="2400" b="1" i="1" u="none" strike="noStrike" kern="1200" cap="none" spc="0" normalizeH="0" noProof="0" dirty="0">
                <a:ln cap="rnd">
                  <a:solidFill>
                    <a:schemeClr val="tx1"/>
                  </a:solidFill>
                  <a:beve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ЭКОНОМИКА</a:t>
            </a:r>
            <a:r>
              <a:rPr kumimoji="0" lang="ru-RU" sz="2400" b="1" i="1" u="none" strike="noStrike" kern="1200" cap="none" spc="0" normalizeH="0" baseline="0" noProof="0" dirty="0">
                <a:ln cap="rnd">
                  <a:solidFill>
                    <a:schemeClr val="tx1"/>
                  </a:solidFill>
                  <a:beve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Прямоугольник 13"/>
          <p:cNvSpPr/>
          <p:nvPr/>
        </p:nvSpPr>
        <p:spPr>
          <a:xfrm>
            <a:off x="3294683" y="1484784"/>
            <a:ext cx="1368152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м</a:t>
            </a: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лн</a:t>
            </a:r>
            <a:r>
              <a:rPr lang="ru-RU" sz="1400" b="1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0" name="Прямоугольник 13">
            <a:extLst>
              <a:ext uri="{FF2B5EF4-FFF2-40B4-BE49-F238E27FC236}">
                <a16:creationId xmlns="" xmlns:a16="http://schemas.microsoft.com/office/drawing/2014/main" id="{6D392105-9E92-F51B-F60A-6DD3D78CFA7D}"/>
              </a:ext>
            </a:extLst>
          </p:cNvPr>
          <p:cNvSpPr/>
          <p:nvPr/>
        </p:nvSpPr>
        <p:spPr>
          <a:xfrm>
            <a:off x="7543155" y="3140968"/>
            <a:ext cx="1372475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371" y="3933056"/>
            <a:ext cx="64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4443" y="3933056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(прогноз)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Левая фигурная скобка 18"/>
          <p:cNvSpPr/>
          <p:nvPr/>
        </p:nvSpPr>
        <p:spPr>
          <a:xfrm rot="16200000">
            <a:off x="2862635" y="2996952"/>
            <a:ext cx="216024" cy="18002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46611" y="3933056"/>
            <a:ext cx="734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(проект)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0867" y="6453336"/>
            <a:ext cx="64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70947" y="6453336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(прогноз)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Левая фигурная скобка 24"/>
          <p:cNvSpPr/>
          <p:nvPr/>
        </p:nvSpPr>
        <p:spPr>
          <a:xfrm rot="16200000">
            <a:off x="7255123" y="5589240"/>
            <a:ext cx="216024" cy="18002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39099" y="6525345"/>
            <a:ext cx="734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(проект)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342355" y="1772816"/>
          <a:ext cx="4320480" cy="259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Диаграмма 28"/>
          <p:cNvGraphicFramePr/>
          <p:nvPr/>
        </p:nvGraphicFramePr>
        <p:xfrm>
          <a:off x="4806851" y="3573016"/>
          <a:ext cx="388843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446811" y="2492896"/>
            <a:ext cx="4399103" cy="896810"/>
          </a:xfrm>
        </p:spPr>
        <p:txBody>
          <a:bodyPr/>
          <a:lstStyle/>
          <a:p>
            <a:pPr lvl="0"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на Дорожное хозяйство в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4E07E2-9B0A-4D29-A115-1BD0AE9F630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63" y="260346"/>
            <a:ext cx="285779" cy="4323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Скругленный прямоугольник 14"/>
          <p:cNvSpPr/>
          <p:nvPr/>
        </p:nvSpPr>
        <p:spPr>
          <a:xfrm>
            <a:off x="2862635" y="836712"/>
            <a:ext cx="1697515" cy="30570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Georgia"/>
              </a:rPr>
              <a:t>(</a:t>
            </a:r>
            <a:r>
              <a:rPr lang="ru-RU" sz="1200" b="1" i="0" u="none" strike="noStrike" kern="1200" cap="none" spc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Georgia"/>
              </a:rPr>
              <a:t>млн  </a:t>
            </a:r>
            <a:r>
              <a:rPr lang="ru-RU" sz="1200" b="1" i="0" u="none" strike="noStrike" kern="1200" cap="none" spc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Georgia"/>
              </a:rPr>
              <a:t>рублей)</a:t>
            </a:r>
          </a:p>
        </p:txBody>
      </p:sp>
      <p:pic>
        <p:nvPicPr>
          <p:cNvPr id="17" name="Picture 2" descr="C:\Users\Безроднова\Desktop\ОБсерваторная (7)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0347" y="4077072"/>
            <a:ext cx="3528392" cy="2191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15DC9CC-E112-E08D-00E9-ED60D1187B47}"/>
              </a:ext>
            </a:extLst>
          </p:cNvPr>
          <p:cNvSpPr txBox="1"/>
          <p:nvPr/>
        </p:nvSpPr>
        <p:spPr>
          <a:xfrm>
            <a:off x="486371" y="548680"/>
            <a:ext cx="3267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</a:t>
            </a:r>
          </a:p>
        </p:txBody>
      </p:sp>
      <p:pic>
        <p:nvPicPr>
          <p:cNvPr id="18434" name="Picture 2" descr="https://avatars.mds.yandex.net/i?id=494006bfd058c2567ce080a95b386c043f45eb0a-10122654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0867" y="836712"/>
            <a:ext cx="3600400" cy="1762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13" name="Диаграмма 12"/>
          <p:cNvGraphicFramePr/>
          <p:nvPr/>
        </p:nvGraphicFramePr>
        <p:xfrm>
          <a:off x="198339" y="1052736"/>
          <a:ext cx="4445669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3654723" y="3356992"/>
          <a:ext cx="5202933" cy="334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олилиния 14"/>
          <p:cNvSpPr/>
          <p:nvPr/>
        </p:nvSpPr>
        <p:spPr>
          <a:xfrm>
            <a:off x="4662835" y="4221088"/>
            <a:ext cx="1440160" cy="136815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488574"/>
              <a:gd name="f7" fmla="val 2469238"/>
              <a:gd name="f8" fmla="+- 0 0 1"/>
              <a:gd name="f9" fmla="val 1234619"/>
              <a:gd name="f10" fmla="val 905509"/>
              <a:gd name="f11" fmla="val 132431"/>
              <a:gd name="f12" fmla="val 590020"/>
              <a:gd name="f13" fmla="val 367883"/>
              <a:gd name="f14" fmla="val 358214"/>
              <a:gd name="f15" fmla="val 600947"/>
              <a:gd name="f16" fmla="val 128758"/>
              <a:gd name="f17" fmla="val 915965"/>
              <a:gd name="f18" fmla="val 1"/>
              <a:gd name="f19" fmla="val 1244289"/>
              <a:gd name="f20" fmla="val 2"/>
              <a:gd name="f21" fmla="val 1572613"/>
              <a:gd name="f22" fmla="val 1887631"/>
              <a:gd name="f23" fmla="val 128760"/>
              <a:gd name="f24" fmla="val 2120694"/>
              <a:gd name="f25" fmla="val 358217"/>
              <a:gd name="f26" fmla="val 2356145"/>
              <a:gd name="f27" fmla="val 590024"/>
              <a:gd name="f28" fmla="val 2488575"/>
              <a:gd name="f29" fmla="val 905513"/>
              <a:gd name="f30" fmla="val 1234624"/>
              <a:gd name="f31" fmla="val 1563734"/>
              <a:gd name="f32" fmla="val 2356144"/>
              <a:gd name="f33" fmla="val 1879223"/>
              <a:gd name="f34" fmla="val 2120692"/>
              <a:gd name="f35" fmla="val 2111030"/>
              <a:gd name="f36" fmla="val 1887628"/>
              <a:gd name="f37" fmla="val 2340486"/>
              <a:gd name="f38" fmla="val 1572610"/>
              <a:gd name="f39" fmla="val 2469243"/>
              <a:gd name="f40" fmla="val 1244286"/>
              <a:gd name="f41" fmla="val 915962"/>
              <a:gd name="f42" fmla="val 600944"/>
              <a:gd name="f43" fmla="val 2340485"/>
              <a:gd name="f44" fmla="val 367880"/>
              <a:gd name="f45" fmla="val 2111029"/>
              <a:gd name="f46" fmla="val 132429"/>
              <a:gd name="f47" fmla="val 1879222"/>
              <a:gd name="f48" fmla="val 1563733"/>
              <a:gd name="f49" fmla="val 1234623"/>
              <a:gd name="f50" fmla="val 1234622"/>
              <a:gd name="f51" fmla="val 1234620"/>
              <a:gd name="f52" fmla="+- 0 0 -90"/>
              <a:gd name="f53" fmla="*/ f3 1 2488574"/>
              <a:gd name="f54" fmla="*/ f4 1 2469238"/>
              <a:gd name="f55" fmla="+- f7 0 f5"/>
              <a:gd name="f56" fmla="+- f6 0 f5"/>
              <a:gd name="f57" fmla="*/ f52 f0 1"/>
              <a:gd name="f58" fmla="*/ f56 1 2488574"/>
              <a:gd name="f59" fmla="*/ f55 1 2469238"/>
              <a:gd name="f60" fmla="*/ 0 f56 1"/>
              <a:gd name="f61" fmla="*/ 1234619 f55 1"/>
              <a:gd name="f62" fmla="*/ 367883 f56 1"/>
              <a:gd name="f63" fmla="*/ 358214 f55 1"/>
              <a:gd name="f64" fmla="*/ 1244289 f56 1"/>
              <a:gd name="f65" fmla="*/ 2 f55 1"/>
              <a:gd name="f66" fmla="*/ 2120694 f56 1"/>
              <a:gd name="f67" fmla="*/ 358217 f55 1"/>
              <a:gd name="f68" fmla="*/ 2488574 f56 1"/>
              <a:gd name="f69" fmla="*/ 1234624 f55 1"/>
              <a:gd name="f70" fmla="*/ 2120692 f56 1"/>
              <a:gd name="f71" fmla="*/ 2111030 f55 1"/>
              <a:gd name="f72" fmla="*/ 1244286 f56 1"/>
              <a:gd name="f73" fmla="*/ 2469243 f55 1"/>
              <a:gd name="f74" fmla="*/ 367880 f56 1"/>
              <a:gd name="f75" fmla="*/ 2111029 f55 1"/>
              <a:gd name="f76" fmla="*/ f8 f56 1"/>
              <a:gd name="f77" fmla="*/ 1234623 f55 1"/>
              <a:gd name="f78" fmla="*/ f57 1 f2"/>
              <a:gd name="f79" fmla="*/ f60 1 2488574"/>
              <a:gd name="f80" fmla="*/ f61 1 2469238"/>
              <a:gd name="f81" fmla="*/ f62 1 2488574"/>
              <a:gd name="f82" fmla="*/ f63 1 2469238"/>
              <a:gd name="f83" fmla="*/ f64 1 2488574"/>
              <a:gd name="f84" fmla="*/ f65 1 2469238"/>
              <a:gd name="f85" fmla="*/ f66 1 2488574"/>
              <a:gd name="f86" fmla="*/ f67 1 2469238"/>
              <a:gd name="f87" fmla="*/ f68 1 2488574"/>
              <a:gd name="f88" fmla="*/ f69 1 2469238"/>
              <a:gd name="f89" fmla="*/ f70 1 2488574"/>
              <a:gd name="f90" fmla="*/ f71 1 2469238"/>
              <a:gd name="f91" fmla="*/ f72 1 2488574"/>
              <a:gd name="f92" fmla="*/ f73 1 2469238"/>
              <a:gd name="f93" fmla="*/ f74 1 2488574"/>
              <a:gd name="f94" fmla="*/ f75 1 2469238"/>
              <a:gd name="f95" fmla="*/ f76 1 2488574"/>
              <a:gd name="f96" fmla="*/ f77 1 2469238"/>
              <a:gd name="f97" fmla="*/ f5 1 f58"/>
              <a:gd name="f98" fmla="*/ f6 1 f58"/>
              <a:gd name="f99" fmla="*/ f5 1 f59"/>
              <a:gd name="f100" fmla="*/ f7 1 f59"/>
              <a:gd name="f101" fmla="+- f78 0 f1"/>
              <a:gd name="f102" fmla="*/ f79 1 f58"/>
              <a:gd name="f103" fmla="*/ f80 1 f59"/>
              <a:gd name="f104" fmla="*/ f81 1 f58"/>
              <a:gd name="f105" fmla="*/ f82 1 f59"/>
              <a:gd name="f106" fmla="*/ f83 1 f58"/>
              <a:gd name="f107" fmla="*/ f84 1 f59"/>
              <a:gd name="f108" fmla="*/ f85 1 f58"/>
              <a:gd name="f109" fmla="*/ f86 1 f59"/>
              <a:gd name="f110" fmla="*/ f87 1 f58"/>
              <a:gd name="f111" fmla="*/ f88 1 f59"/>
              <a:gd name="f112" fmla="*/ f89 1 f58"/>
              <a:gd name="f113" fmla="*/ f90 1 f59"/>
              <a:gd name="f114" fmla="*/ f91 1 f58"/>
              <a:gd name="f115" fmla="*/ f92 1 f59"/>
              <a:gd name="f116" fmla="*/ f93 1 f58"/>
              <a:gd name="f117" fmla="*/ f94 1 f59"/>
              <a:gd name="f118" fmla="*/ f95 1 f58"/>
              <a:gd name="f119" fmla="*/ f96 1 f59"/>
              <a:gd name="f120" fmla="*/ f97 f53 1"/>
              <a:gd name="f121" fmla="*/ f98 f53 1"/>
              <a:gd name="f122" fmla="*/ f100 f54 1"/>
              <a:gd name="f123" fmla="*/ f99 f54 1"/>
              <a:gd name="f124" fmla="*/ f102 f53 1"/>
              <a:gd name="f125" fmla="*/ f103 f54 1"/>
              <a:gd name="f126" fmla="*/ f104 f53 1"/>
              <a:gd name="f127" fmla="*/ f105 f54 1"/>
              <a:gd name="f128" fmla="*/ f106 f53 1"/>
              <a:gd name="f129" fmla="*/ f107 f54 1"/>
              <a:gd name="f130" fmla="*/ f108 f53 1"/>
              <a:gd name="f131" fmla="*/ f109 f54 1"/>
              <a:gd name="f132" fmla="*/ f110 f53 1"/>
              <a:gd name="f133" fmla="*/ f111 f54 1"/>
              <a:gd name="f134" fmla="*/ f112 f53 1"/>
              <a:gd name="f135" fmla="*/ f113 f54 1"/>
              <a:gd name="f136" fmla="*/ f114 f53 1"/>
              <a:gd name="f137" fmla="*/ f115 f54 1"/>
              <a:gd name="f138" fmla="*/ f116 f53 1"/>
              <a:gd name="f139" fmla="*/ f117 f54 1"/>
              <a:gd name="f140" fmla="*/ f118 f53 1"/>
              <a:gd name="f141" fmla="*/ f119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1">
                <a:pos x="f124" y="f125"/>
              </a:cxn>
              <a:cxn ang="f101">
                <a:pos x="f126" y="f127"/>
              </a:cxn>
              <a:cxn ang="f101">
                <a:pos x="f128" y="f129"/>
              </a:cxn>
              <a:cxn ang="f101">
                <a:pos x="f130" y="f131"/>
              </a:cxn>
              <a:cxn ang="f101">
                <a:pos x="f132" y="f133"/>
              </a:cxn>
              <a:cxn ang="f101">
                <a:pos x="f134" y="f135"/>
              </a:cxn>
              <a:cxn ang="f101">
                <a:pos x="f136" y="f137"/>
              </a:cxn>
              <a:cxn ang="f101">
                <a:pos x="f138" y="f139"/>
              </a:cxn>
              <a:cxn ang="f101">
                <a:pos x="f140" y="f141"/>
              </a:cxn>
              <a:cxn ang="f101">
                <a:pos x="f124" y="f125"/>
              </a:cxn>
            </a:cxnLst>
            <a:rect l="f120" t="f123" r="f121" b="f122"/>
            <a:pathLst>
              <a:path w="2488574" h="2469238">
                <a:moveTo>
                  <a:pt x="f5" y="f9"/>
                </a:moveTo>
                <a:cubicBezTo>
                  <a:pt x="f5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0"/>
                  <a:pt x="f22" y="f23"/>
                  <a:pt x="f24" y="f25"/>
                </a:cubicBezTo>
                <a:cubicBezTo>
                  <a:pt x="f26" y="f27"/>
                  <a:pt x="f28" y="f29"/>
                  <a:pt x="f6" y="f30"/>
                </a:cubicBezTo>
                <a:cubicBezTo>
                  <a:pt x="f6" y="f31"/>
                  <a:pt x="f32" y="f33"/>
                  <a:pt x="f34" y="f35"/>
                </a:cubicBezTo>
                <a:cubicBezTo>
                  <a:pt x="f36" y="f37"/>
                  <a:pt x="f38" y="f39"/>
                  <a:pt x="f40" y="f39"/>
                </a:cubicBezTo>
                <a:cubicBezTo>
                  <a:pt x="f41" y="f39"/>
                  <a:pt x="f42" y="f43"/>
                  <a:pt x="f44" y="f45"/>
                </a:cubicBezTo>
                <a:cubicBezTo>
                  <a:pt x="f46" y="f47"/>
                  <a:pt x="f8" y="f48"/>
                  <a:pt x="f8" y="f49"/>
                </a:cubicBezTo>
                <a:cubicBezTo>
                  <a:pt x="f8" y="f50"/>
                  <a:pt x="f5" y="f51"/>
                  <a:pt x="f5" y="f9"/>
                </a:cubicBezTo>
                <a:close/>
              </a:path>
            </a:pathLst>
          </a:custGeom>
          <a:solidFill>
            <a:schemeClr val="accent2">
              <a:lumMod val="75000"/>
              <a:alpha val="83000"/>
            </a:schemeClr>
          </a:solidFill>
          <a:ln w="19046">
            <a:solidFill>
              <a:srgbClr val="FFFFFF"/>
            </a:solidFill>
            <a:prstDash val="solid"/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382219" tIns="379393" rIns="382219" bIns="379393" anchor="ctr" anchorCtr="1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44598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 charset="0"/>
                <a:cs typeface="Times New Roman" pitchFamily="18" charset="0"/>
              </a:rPr>
              <a:t>680,3</a:t>
            </a:r>
            <a:r>
              <a:rPr lang="ru-RU" sz="14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 charset="0"/>
                <a:cs typeface="Times New Roman" pitchFamily="18" charset="0"/>
              </a:rPr>
              <a:t> млн </a:t>
            </a:r>
            <a:r>
              <a:rPr lang="ru-RU" sz="14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400" b="1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D2290B-6222-47F4-8C22-DE736A044F8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 flipH="1">
            <a:off x="7525471" y="1510950"/>
            <a:ext cx="1512167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500" b="1" i="0" u="none" strike="noStrike" kern="1200" cap="none" spc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5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1089791" y="2071673"/>
            <a:ext cx="935732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530" name="AutoShape 2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2" name="AutoShape 4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4" name="AutoShape 6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6" name="AutoShape 8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" name="Рисунок 19" descr="https://avatars.dzeninfra.ru/get-zen_doc/3126430/pub_5fac0815ffb0f80585f42076_5fac7633ffb0f805858dd141/scale_12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8779" y="4869160"/>
            <a:ext cx="3168352" cy="23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535C9B9-E40F-DAC8-8010-A3726BEAC4C2}"/>
              </a:ext>
            </a:extLst>
          </p:cNvPr>
          <p:cNvSpPr txBox="1"/>
          <p:nvPr/>
        </p:nvSpPr>
        <p:spPr>
          <a:xfrm>
            <a:off x="4230787" y="692696"/>
            <a:ext cx="4680520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разделу «Образование»</a:t>
            </a:r>
          </a:p>
        </p:txBody>
      </p:sp>
      <p:pic>
        <p:nvPicPr>
          <p:cNvPr id="19" name="Рисунок 18" descr="Портфель со сплошной заливкой">
            <a:extLst>
              <a:ext uri="{FF2B5EF4-FFF2-40B4-BE49-F238E27FC236}">
                <a16:creationId xmlns="" xmlns:a16="http://schemas.microsoft.com/office/drawing/2014/main" id="{B4505B76-9395-188F-90A9-2398E40FE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5163" y="5949280"/>
            <a:ext cx="707886" cy="7078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7E48681-5D4B-5D07-B98D-5B21B02D3D3F}"/>
              </a:ext>
            </a:extLst>
          </p:cNvPr>
          <p:cNvSpPr txBox="1"/>
          <p:nvPr/>
        </p:nvSpPr>
        <p:spPr>
          <a:xfrm>
            <a:off x="4489870" y="4851586"/>
            <a:ext cx="681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(отчет)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A4AC657-0097-36C6-9217-E2E39A828DCA}"/>
              </a:ext>
            </a:extLst>
          </p:cNvPr>
          <p:cNvSpPr txBox="1"/>
          <p:nvPr/>
        </p:nvSpPr>
        <p:spPr>
          <a:xfrm flipH="1">
            <a:off x="5297764" y="4851586"/>
            <a:ext cx="895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4" name="Правая фигурная скобка 23">
            <a:extLst>
              <a:ext uri="{FF2B5EF4-FFF2-40B4-BE49-F238E27FC236}">
                <a16:creationId xmlns="" xmlns:a16="http://schemas.microsoft.com/office/drawing/2014/main" id="{B6BCCF47-74DE-6275-4338-8792E974F7DD}"/>
              </a:ext>
            </a:extLst>
          </p:cNvPr>
          <p:cNvSpPr/>
          <p:nvPr/>
        </p:nvSpPr>
        <p:spPr>
          <a:xfrm rot="16200000" flipH="1">
            <a:off x="7038888" y="3933268"/>
            <a:ext cx="250657" cy="1834410"/>
          </a:xfrm>
          <a:prstGeom prst="rightBrace">
            <a:avLst>
              <a:gd name="adj1" fmla="val 0"/>
              <a:gd name="adj2" fmla="val 51223"/>
            </a:avLst>
          </a:prstGeom>
          <a:ln cap="sq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15C935-40F1-26E3-BC16-949B1511C4D1}"/>
              </a:ext>
            </a:extLst>
          </p:cNvPr>
          <p:cNvSpPr txBox="1"/>
          <p:nvPr/>
        </p:nvSpPr>
        <p:spPr>
          <a:xfrm>
            <a:off x="6895083" y="5013176"/>
            <a:ext cx="702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4302795" y="1916832"/>
          <a:ext cx="4572000" cy="2933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5844" name="Picture 4" descr="https://sun9-80.userapi.com/impg/ePbOE2Lxn-b4XjxCTgatukQXBya1vCwYIS24nA/TBLy1P-fY18.jpg?size=2560x2190&amp;quality=95&amp;sign=6b157a6f38b6fbf0fb5a90523c1042de&amp;type=album"/>
          <p:cNvPicPr>
            <a:picLocks noChangeAspect="1" noChangeArrowheads="1"/>
          </p:cNvPicPr>
          <p:nvPr/>
        </p:nvPicPr>
        <p:blipFill>
          <a:blip r:embed="rId11" cstate="print">
            <a:lum bright="-7000" contrast="-5000"/>
          </a:blip>
          <a:srcRect/>
          <a:stretch>
            <a:fillRect/>
          </a:stretch>
        </p:blipFill>
        <p:spPr bwMode="auto">
          <a:xfrm>
            <a:off x="342355" y="3717032"/>
            <a:ext cx="3744416" cy="2808312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35846" name="Picture 6" descr="DSC_7655.JPG"/>
          <p:cNvPicPr>
            <a:picLocks noChangeAspect="1" noChangeArrowheads="1"/>
          </p:cNvPicPr>
          <p:nvPr/>
        </p:nvPicPr>
        <p:blipFill>
          <a:blip r:embed="rId12" cstate="print">
            <a:lum bright="-7000" contrast="-5000"/>
          </a:blip>
          <a:srcRect/>
          <a:stretch>
            <a:fillRect/>
          </a:stretch>
        </p:blipFill>
        <p:spPr bwMode="auto">
          <a:xfrm>
            <a:off x="342355" y="764704"/>
            <a:ext cx="3672408" cy="2664296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7550DF-5BAA-4DE9-B5ED-F645FBAE3FD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>
            <a:off x="2934643" y="2132856"/>
            <a:ext cx="1542436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5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9"/>
          <p:cNvSpPr/>
          <p:nvPr/>
        </p:nvSpPr>
        <p:spPr>
          <a:xfrm>
            <a:off x="2589992" y="1928798"/>
            <a:ext cx="936574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03" cy="773116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rgbClr val="003300"/>
                </a:solidFill>
                <a:latin typeface="Georgia"/>
              </a:rPr>
              <a:t>Динамика и структура расходов Аксайского района по разделу «Культура, кинематография»</a:t>
            </a:r>
            <a:endParaRPr lang="ru-RU" sz="1800" b="1" dirty="0">
              <a:solidFill>
                <a:srgbClr val="003300"/>
              </a:solidFill>
              <a:latin typeface="Georgia"/>
            </a:endParaRPr>
          </a:p>
        </p:txBody>
      </p:sp>
      <p:sp>
        <p:nvSpPr>
          <p:cNvPr id="14" name="AutoShape 2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4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6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006651" cy="112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B59345C-0BC1-3437-B975-B6B488B5B9ED}"/>
              </a:ext>
            </a:extLst>
          </p:cNvPr>
          <p:cNvSpPr txBox="1"/>
          <p:nvPr/>
        </p:nvSpPr>
        <p:spPr>
          <a:xfrm>
            <a:off x="414363" y="5949280"/>
            <a:ext cx="674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(отчет)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BFED976-A8D5-00A5-6E72-A71D0E44DFAB}"/>
              </a:ext>
            </a:extLst>
          </p:cNvPr>
          <p:cNvSpPr txBox="1"/>
          <p:nvPr/>
        </p:nvSpPr>
        <p:spPr>
          <a:xfrm>
            <a:off x="1134443" y="594928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2B11805-C765-B3A1-B628-375B14D477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6531" y="6021288"/>
            <a:ext cx="2088232" cy="3353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636F07D-BC5C-E366-04CB-559B8F6FFAE1}"/>
              </a:ext>
            </a:extLst>
          </p:cNvPr>
          <p:cNvSpPr txBox="1"/>
          <p:nvPr/>
        </p:nvSpPr>
        <p:spPr>
          <a:xfrm>
            <a:off x="2718619" y="6381328"/>
            <a:ext cx="807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1" name="Рисунок 20" descr="Скрипичный ключ со сплошной заливкой">
            <a:extLst>
              <a:ext uri="{FF2B5EF4-FFF2-40B4-BE49-F238E27FC236}">
                <a16:creationId xmlns="" xmlns:a16="http://schemas.microsoft.com/office/drawing/2014/main" id="{054F0FE5-A09F-BCF3-01F2-B2E3B37AF5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1701" y="2780928"/>
            <a:ext cx="914400" cy="914400"/>
          </a:xfrm>
          <a:prstGeom prst="rect">
            <a:avLst/>
          </a:prstGeom>
        </p:spPr>
      </p:pic>
      <p:pic>
        <p:nvPicPr>
          <p:cNvPr id="15364" name="Picture 4" descr="https://avatars.mds.yandex.net/i?id=25f064949508aa0a1c767166b75d2bfb29479275-10558413-images-thumbs&amp;n=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98939" y="1556792"/>
            <a:ext cx="2880320" cy="1296144"/>
          </a:xfrm>
          <a:prstGeom prst="rect">
            <a:avLst/>
          </a:prstGeom>
          <a:noFill/>
        </p:spPr>
      </p:pic>
      <p:graphicFrame>
        <p:nvGraphicFramePr>
          <p:cNvPr id="20" name="Диаграмма 19"/>
          <p:cNvGraphicFramePr/>
          <p:nvPr/>
        </p:nvGraphicFramePr>
        <p:xfrm>
          <a:off x="126331" y="2564904"/>
          <a:ext cx="457200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5362" name="Picture 2" descr="photo_2024-11-27_14-12-2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9166" y="3068960"/>
            <a:ext cx="4050133" cy="2880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355" y="692696"/>
            <a:ext cx="8496944" cy="936105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  <a:bevelB w="101600" prst="riblet"/>
          </a:sp3d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Приоритеты бюджетной политики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39" y="1657723"/>
            <a:ext cx="95771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>
                <a:lumMod val="75000"/>
              </a:schemeClr>
            </a:outerShdw>
          </a:effectLst>
          <a:scene3d>
            <a:camera prst="orthographicFront"/>
            <a:lightRig rig="threePt" dir="t"/>
          </a:scene3d>
          <a:sp3d>
            <a:bevelB prst="relaxedInset"/>
          </a:sp3d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39" y="472514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954" y="263265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339" y="5733256"/>
            <a:ext cx="936104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>
                <a:lumMod val="75000"/>
              </a:schemeClr>
            </a:outerShdw>
          </a:effectLst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339" y="3645024"/>
            <a:ext cx="10081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285571" y="2084670"/>
            <a:ext cx="7238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Обеспечение сбалансированности бюджета Аксайского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dirty="0" smtClean="0"/>
              <a:t>а;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386470" y="2710763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-Реализация поручений Президента Российской Федерации по достижению целей национального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развития;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422475" y="5733256"/>
            <a:ext cx="720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Приоритизация и повышение эффективности использования бюджетных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средств.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358710" y="4694505"/>
            <a:ext cx="66967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Достижение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результатов реализации муниципальных программ Аксайского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района;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350467" y="3717032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Выполнение социальных обязательств перед населением;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014792" y="260347"/>
            <a:ext cx="268284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5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6E9524-7D8E-4813-9032-2C55858EAA4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80354" y="184946"/>
            <a:ext cx="357787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7"/>
          <p:cNvSpPr/>
          <p:nvPr/>
        </p:nvSpPr>
        <p:spPr>
          <a:xfrm>
            <a:off x="7525470" y="1306526"/>
            <a:ext cx="1512168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5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5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99" cy="791498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 структура расходов Аксайского района на Социальную политику</a:t>
            </a:r>
          </a:p>
        </p:txBody>
      </p:sp>
      <p:pic>
        <p:nvPicPr>
          <p:cNvPr id="11" name="Рисунок 10" descr="7438525a1e28b7dh1si.png"/>
          <p:cNvPicPr>
            <a:picLocks noChangeAspect="1"/>
          </p:cNvPicPr>
          <p:nvPr/>
        </p:nvPicPr>
        <p:blipFill>
          <a:blip r:embed="rId4" cstate="print"/>
          <a:srcRect l="28985" r="11225"/>
          <a:stretch>
            <a:fillRect/>
          </a:stretch>
        </p:blipFill>
        <p:spPr>
          <a:xfrm>
            <a:off x="4806851" y="4653136"/>
            <a:ext cx="2448272" cy="187220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6C45759-F225-DDBA-99BC-5D5235E521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0867" y="4149080"/>
            <a:ext cx="676715" cy="3231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1E9CF8D-C990-FE3B-1A2B-5DBEF1854E6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6931" y="4149080"/>
            <a:ext cx="865707" cy="3231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399EF9D-E295-94A8-7F6B-F16C5CE0D9F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9019" y="4005064"/>
            <a:ext cx="1993565" cy="335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7D1D247-586C-0E1C-525F-2E8B1DE37AF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67091" y="4365104"/>
            <a:ext cx="810838" cy="329213"/>
          </a:xfrm>
          <a:prstGeom prst="rect">
            <a:avLst/>
          </a:prstGeom>
        </p:spPr>
      </p:pic>
      <p:pic>
        <p:nvPicPr>
          <p:cNvPr id="14338" name="Picture 2" descr="https://www.mivlgu.ru/iop/pluginfile.php/44784/course/overviewfiles/photo_1-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74583" y="4797152"/>
            <a:ext cx="1563055" cy="1471326"/>
          </a:xfrm>
          <a:prstGeom prst="rect">
            <a:avLst/>
          </a:prstGeom>
          <a:noFill/>
        </p:spPr>
      </p:pic>
      <p:pic>
        <p:nvPicPr>
          <p:cNvPr id="14340" name="Picture 4" descr="https://sun9-36.userapi.com/impf/FIWn2xMcHIXmvfVFbkZ2fUY0meTl5dPf58stkw/emHCUrbdpp4.jpg?size=1920x768&amp;quality=95&amp;crop=26,0,960,383&amp;sign=e343ede02ff1ea53b9b2f5dab9ee289b&amp;type=cover_grou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355" y="1772816"/>
            <a:ext cx="3960440" cy="1338536"/>
          </a:xfrm>
          <a:prstGeom prst="rect">
            <a:avLst/>
          </a:prstGeom>
          <a:noFill/>
        </p:spPr>
      </p:pic>
      <p:graphicFrame>
        <p:nvGraphicFramePr>
          <p:cNvPr id="18" name="Диаграмма 17"/>
          <p:cNvGraphicFramePr/>
          <p:nvPr/>
        </p:nvGraphicFramePr>
        <p:xfrm>
          <a:off x="4734843" y="1556792"/>
          <a:ext cx="4157637" cy="259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126331" y="3140968"/>
          <a:ext cx="4896544" cy="337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1" name="Полилиния 20"/>
          <p:cNvSpPr/>
          <p:nvPr/>
        </p:nvSpPr>
        <p:spPr>
          <a:xfrm>
            <a:off x="1206451" y="4509120"/>
            <a:ext cx="1152128" cy="11521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488574"/>
              <a:gd name="f7" fmla="val 2469238"/>
              <a:gd name="f8" fmla="+- 0 0 1"/>
              <a:gd name="f9" fmla="val 1234619"/>
              <a:gd name="f10" fmla="val 905509"/>
              <a:gd name="f11" fmla="val 132431"/>
              <a:gd name="f12" fmla="val 590020"/>
              <a:gd name="f13" fmla="val 367883"/>
              <a:gd name="f14" fmla="val 358214"/>
              <a:gd name="f15" fmla="val 600947"/>
              <a:gd name="f16" fmla="val 128758"/>
              <a:gd name="f17" fmla="val 915965"/>
              <a:gd name="f18" fmla="val 1"/>
              <a:gd name="f19" fmla="val 1244289"/>
              <a:gd name="f20" fmla="val 2"/>
              <a:gd name="f21" fmla="val 1572613"/>
              <a:gd name="f22" fmla="val 1887631"/>
              <a:gd name="f23" fmla="val 128760"/>
              <a:gd name="f24" fmla="val 2120694"/>
              <a:gd name="f25" fmla="val 358217"/>
              <a:gd name="f26" fmla="val 2356145"/>
              <a:gd name="f27" fmla="val 590024"/>
              <a:gd name="f28" fmla="val 2488575"/>
              <a:gd name="f29" fmla="val 905513"/>
              <a:gd name="f30" fmla="val 1234624"/>
              <a:gd name="f31" fmla="val 1563734"/>
              <a:gd name="f32" fmla="val 2356144"/>
              <a:gd name="f33" fmla="val 1879223"/>
              <a:gd name="f34" fmla="val 2120692"/>
              <a:gd name="f35" fmla="val 2111030"/>
              <a:gd name="f36" fmla="val 1887628"/>
              <a:gd name="f37" fmla="val 2340486"/>
              <a:gd name="f38" fmla="val 1572610"/>
              <a:gd name="f39" fmla="val 2469243"/>
              <a:gd name="f40" fmla="val 1244286"/>
              <a:gd name="f41" fmla="val 915962"/>
              <a:gd name="f42" fmla="val 600944"/>
              <a:gd name="f43" fmla="val 2340485"/>
              <a:gd name="f44" fmla="val 367880"/>
              <a:gd name="f45" fmla="val 2111029"/>
              <a:gd name="f46" fmla="val 132429"/>
              <a:gd name="f47" fmla="val 1879222"/>
              <a:gd name="f48" fmla="val 1563733"/>
              <a:gd name="f49" fmla="val 1234623"/>
              <a:gd name="f50" fmla="val 1234622"/>
              <a:gd name="f51" fmla="val 1234620"/>
              <a:gd name="f52" fmla="+- 0 0 -90"/>
              <a:gd name="f53" fmla="*/ f3 1 2488574"/>
              <a:gd name="f54" fmla="*/ f4 1 2469238"/>
              <a:gd name="f55" fmla="+- f7 0 f5"/>
              <a:gd name="f56" fmla="+- f6 0 f5"/>
              <a:gd name="f57" fmla="*/ f52 f0 1"/>
              <a:gd name="f58" fmla="*/ f56 1 2488574"/>
              <a:gd name="f59" fmla="*/ f55 1 2469238"/>
              <a:gd name="f60" fmla="*/ 0 f56 1"/>
              <a:gd name="f61" fmla="*/ 1234619 f55 1"/>
              <a:gd name="f62" fmla="*/ 367883 f56 1"/>
              <a:gd name="f63" fmla="*/ 358214 f55 1"/>
              <a:gd name="f64" fmla="*/ 1244289 f56 1"/>
              <a:gd name="f65" fmla="*/ 2 f55 1"/>
              <a:gd name="f66" fmla="*/ 2120694 f56 1"/>
              <a:gd name="f67" fmla="*/ 358217 f55 1"/>
              <a:gd name="f68" fmla="*/ 2488574 f56 1"/>
              <a:gd name="f69" fmla="*/ 1234624 f55 1"/>
              <a:gd name="f70" fmla="*/ 2120692 f56 1"/>
              <a:gd name="f71" fmla="*/ 2111030 f55 1"/>
              <a:gd name="f72" fmla="*/ 1244286 f56 1"/>
              <a:gd name="f73" fmla="*/ 2469243 f55 1"/>
              <a:gd name="f74" fmla="*/ 367880 f56 1"/>
              <a:gd name="f75" fmla="*/ 2111029 f55 1"/>
              <a:gd name="f76" fmla="*/ f8 f56 1"/>
              <a:gd name="f77" fmla="*/ 1234623 f55 1"/>
              <a:gd name="f78" fmla="*/ f57 1 f2"/>
              <a:gd name="f79" fmla="*/ f60 1 2488574"/>
              <a:gd name="f80" fmla="*/ f61 1 2469238"/>
              <a:gd name="f81" fmla="*/ f62 1 2488574"/>
              <a:gd name="f82" fmla="*/ f63 1 2469238"/>
              <a:gd name="f83" fmla="*/ f64 1 2488574"/>
              <a:gd name="f84" fmla="*/ f65 1 2469238"/>
              <a:gd name="f85" fmla="*/ f66 1 2488574"/>
              <a:gd name="f86" fmla="*/ f67 1 2469238"/>
              <a:gd name="f87" fmla="*/ f68 1 2488574"/>
              <a:gd name="f88" fmla="*/ f69 1 2469238"/>
              <a:gd name="f89" fmla="*/ f70 1 2488574"/>
              <a:gd name="f90" fmla="*/ f71 1 2469238"/>
              <a:gd name="f91" fmla="*/ f72 1 2488574"/>
              <a:gd name="f92" fmla="*/ f73 1 2469238"/>
              <a:gd name="f93" fmla="*/ f74 1 2488574"/>
              <a:gd name="f94" fmla="*/ f75 1 2469238"/>
              <a:gd name="f95" fmla="*/ f76 1 2488574"/>
              <a:gd name="f96" fmla="*/ f77 1 2469238"/>
              <a:gd name="f97" fmla="*/ f5 1 f58"/>
              <a:gd name="f98" fmla="*/ f6 1 f58"/>
              <a:gd name="f99" fmla="*/ f5 1 f59"/>
              <a:gd name="f100" fmla="*/ f7 1 f59"/>
              <a:gd name="f101" fmla="+- f78 0 f1"/>
              <a:gd name="f102" fmla="*/ f79 1 f58"/>
              <a:gd name="f103" fmla="*/ f80 1 f59"/>
              <a:gd name="f104" fmla="*/ f81 1 f58"/>
              <a:gd name="f105" fmla="*/ f82 1 f59"/>
              <a:gd name="f106" fmla="*/ f83 1 f58"/>
              <a:gd name="f107" fmla="*/ f84 1 f59"/>
              <a:gd name="f108" fmla="*/ f85 1 f58"/>
              <a:gd name="f109" fmla="*/ f86 1 f59"/>
              <a:gd name="f110" fmla="*/ f87 1 f58"/>
              <a:gd name="f111" fmla="*/ f88 1 f59"/>
              <a:gd name="f112" fmla="*/ f89 1 f58"/>
              <a:gd name="f113" fmla="*/ f90 1 f59"/>
              <a:gd name="f114" fmla="*/ f91 1 f58"/>
              <a:gd name="f115" fmla="*/ f92 1 f59"/>
              <a:gd name="f116" fmla="*/ f93 1 f58"/>
              <a:gd name="f117" fmla="*/ f94 1 f59"/>
              <a:gd name="f118" fmla="*/ f95 1 f58"/>
              <a:gd name="f119" fmla="*/ f96 1 f59"/>
              <a:gd name="f120" fmla="*/ f97 f53 1"/>
              <a:gd name="f121" fmla="*/ f98 f53 1"/>
              <a:gd name="f122" fmla="*/ f100 f54 1"/>
              <a:gd name="f123" fmla="*/ f99 f54 1"/>
              <a:gd name="f124" fmla="*/ f102 f53 1"/>
              <a:gd name="f125" fmla="*/ f103 f54 1"/>
              <a:gd name="f126" fmla="*/ f104 f53 1"/>
              <a:gd name="f127" fmla="*/ f105 f54 1"/>
              <a:gd name="f128" fmla="*/ f106 f53 1"/>
              <a:gd name="f129" fmla="*/ f107 f54 1"/>
              <a:gd name="f130" fmla="*/ f108 f53 1"/>
              <a:gd name="f131" fmla="*/ f109 f54 1"/>
              <a:gd name="f132" fmla="*/ f110 f53 1"/>
              <a:gd name="f133" fmla="*/ f111 f54 1"/>
              <a:gd name="f134" fmla="*/ f112 f53 1"/>
              <a:gd name="f135" fmla="*/ f113 f54 1"/>
              <a:gd name="f136" fmla="*/ f114 f53 1"/>
              <a:gd name="f137" fmla="*/ f115 f54 1"/>
              <a:gd name="f138" fmla="*/ f116 f53 1"/>
              <a:gd name="f139" fmla="*/ f117 f54 1"/>
              <a:gd name="f140" fmla="*/ f118 f53 1"/>
              <a:gd name="f141" fmla="*/ f119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1">
                <a:pos x="f124" y="f125"/>
              </a:cxn>
              <a:cxn ang="f101">
                <a:pos x="f126" y="f127"/>
              </a:cxn>
              <a:cxn ang="f101">
                <a:pos x="f128" y="f129"/>
              </a:cxn>
              <a:cxn ang="f101">
                <a:pos x="f130" y="f131"/>
              </a:cxn>
              <a:cxn ang="f101">
                <a:pos x="f132" y="f133"/>
              </a:cxn>
              <a:cxn ang="f101">
                <a:pos x="f134" y="f135"/>
              </a:cxn>
              <a:cxn ang="f101">
                <a:pos x="f136" y="f137"/>
              </a:cxn>
              <a:cxn ang="f101">
                <a:pos x="f138" y="f139"/>
              </a:cxn>
              <a:cxn ang="f101">
                <a:pos x="f140" y="f141"/>
              </a:cxn>
              <a:cxn ang="f101">
                <a:pos x="f124" y="f125"/>
              </a:cxn>
            </a:cxnLst>
            <a:rect l="f120" t="f123" r="f121" b="f122"/>
            <a:pathLst>
              <a:path w="2488574" h="2469238">
                <a:moveTo>
                  <a:pt x="f5" y="f9"/>
                </a:moveTo>
                <a:cubicBezTo>
                  <a:pt x="f5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0"/>
                  <a:pt x="f22" y="f23"/>
                  <a:pt x="f24" y="f25"/>
                </a:cubicBezTo>
                <a:cubicBezTo>
                  <a:pt x="f26" y="f27"/>
                  <a:pt x="f28" y="f29"/>
                  <a:pt x="f6" y="f30"/>
                </a:cubicBezTo>
                <a:cubicBezTo>
                  <a:pt x="f6" y="f31"/>
                  <a:pt x="f32" y="f33"/>
                  <a:pt x="f34" y="f35"/>
                </a:cubicBezTo>
                <a:cubicBezTo>
                  <a:pt x="f36" y="f37"/>
                  <a:pt x="f38" y="f39"/>
                  <a:pt x="f40" y="f39"/>
                </a:cubicBezTo>
                <a:cubicBezTo>
                  <a:pt x="f41" y="f39"/>
                  <a:pt x="f42" y="f43"/>
                  <a:pt x="f44" y="f45"/>
                </a:cubicBezTo>
                <a:cubicBezTo>
                  <a:pt x="f46" y="f47"/>
                  <a:pt x="f8" y="f48"/>
                  <a:pt x="f8" y="f49"/>
                </a:cubicBezTo>
                <a:cubicBezTo>
                  <a:pt x="f8" y="f50"/>
                  <a:pt x="f5" y="f51"/>
                  <a:pt x="f5" y="f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83000"/>
            </a:schemeClr>
          </a:solidFill>
          <a:ln w="19046">
            <a:solidFill>
              <a:srgbClr val="FFFFFF"/>
            </a:solidFill>
            <a:prstDash val="solid"/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  <a:bevelB/>
          </a:sp3d>
        </p:spPr>
        <p:txBody>
          <a:bodyPr vert="horz" wrap="square" lIns="382219" tIns="379393" rIns="382219" bIns="379393" anchor="ctr" anchorCtr="1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44598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896,3 млн </a:t>
            </a:r>
            <a:r>
              <a:rPr lang="ru-RU" sz="1200" b="1" i="0" u="none" strike="noStrike" kern="1200" cap="none" spc="0" baseline="0" dirty="0" smtClean="0">
                <a:solidFill>
                  <a:schemeClr val="accent2">
                    <a:lumMod val="50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200" b="1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87" y="692696"/>
            <a:ext cx="7920880" cy="936103"/>
          </a:xfrm>
          <a:ln cap="sq">
            <a:prstDash val="sysDot"/>
            <a:round/>
          </a:ln>
          <a:effectLst>
            <a:outerShdw blurRad="241300" dist="50800" dir="5400000" sx="75000" sy="75000" algn="ctr" rotWithShape="0">
              <a:srgbClr val="000000">
                <a:alpha val="43137"/>
              </a:srgbClr>
            </a:outerShdw>
          </a:effectLst>
        </p:spPr>
        <p:txBody>
          <a:bodyPr anchorCtr="1"/>
          <a:lstStyle/>
          <a:p>
            <a:pPr lvl="0" algn="ctr"/>
            <a:r>
              <a:rPr lang="ru-RU" sz="2500" b="1" dirty="0">
                <a:latin typeface="Georgia"/>
                <a:cs typeface="Times New Roman" pitchFamily="18"/>
              </a:rPr>
              <a:t/>
            </a:r>
            <a:br>
              <a:rPr lang="ru-RU" sz="2500" b="1" dirty="0"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/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Обеспечение жильем жителей 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Аксайского района на </a:t>
            </a: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2025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год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D20122-C290-4661-AC75-2FB9E016BDD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42355" y="1772816"/>
          <a:ext cx="8424936" cy="3589212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83000"/>
                    </a:srgbClr>
                  </a:outerShdw>
                </a:effectLst>
                <a:tableStyleId>{21E4AEA4-8DFA-4A89-87EB-49C32662AFE0}</a:tableStyleId>
              </a:tblPr>
              <a:tblGrid>
                <a:gridCol w="6568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63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114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 программы «Территориальное</a:t>
                      </a:r>
                      <a:r>
                        <a:rPr lang="ru-RU" sz="1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 планирование и обеспечение доступным и комфортным жильем граждан Аксайского района»</a:t>
                      </a:r>
                      <a:endParaRPr lang="ru-RU" sz="1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38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2,9  млн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638"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жилыми помещениями детей-сирот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63,9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92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</a:t>
                      </a:r>
                      <a:r>
                        <a:rPr lang="ru-RU" sz="18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программы «Развитие сельского хозяйства и регулирование рынков сельскохозяйственной продукции, сырья и продовольствия в Аксайском районе»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720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граждан и молодых семей,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п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роживающих в сельской местности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0,3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290" name="Picture 2" descr="https://avatars.mds.yandex.net/i?id=a0d1e7387787800cda56cefa375ab2ca563ba3bc-1064974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9366" y="5638775"/>
            <a:ext cx="2448272" cy="1219225"/>
          </a:xfrm>
          <a:prstGeom prst="rect">
            <a:avLst/>
          </a:prstGeom>
          <a:noFill/>
        </p:spPr>
      </p:pic>
      <p:pic>
        <p:nvPicPr>
          <p:cNvPr id="12296" name="Picture 8" descr="https://avatars.mds.yandex.net/i?id=951168a82899fe3a7b43f7d00bc79789bae45065-5161097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91" y="5517232"/>
            <a:ext cx="4104456" cy="110378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bg>
      <p:bgPr>
        <a:pattFill prst="smConfetti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768B0A-18C7-40F8-BD4B-B052CF7DD6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42755" y="260346"/>
            <a:ext cx="357787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/>
          <p:nvPr/>
        </p:nvSpPr>
        <p:spPr>
          <a:xfrm>
            <a:off x="-1" y="737948"/>
            <a:ext cx="5950915" cy="443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ФИЗИЧЕСКАЯ КУЛЬТУРА И СПОРТ </a:t>
            </a: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3798739" y="1124744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pic>
        <p:nvPicPr>
          <p:cNvPr id="12" name="Рисунок 25" descr="22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4242792"/>
            <a:ext cx="3168352" cy="261520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AutoShape 8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10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12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23" name="Рисунок 22" descr="Пьедестал со сплошной заливкой">
            <a:extLst>
              <a:ext uri="{FF2B5EF4-FFF2-40B4-BE49-F238E27FC236}">
                <a16:creationId xmlns="" xmlns:a16="http://schemas.microsoft.com/office/drawing/2014/main" id="{F4324D66-8311-F11E-6AAB-82D67CCE3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339" y="4005064"/>
            <a:ext cx="914400" cy="770384"/>
          </a:xfrm>
          <a:prstGeom prst="rect">
            <a:avLst/>
          </a:prstGeom>
        </p:spPr>
      </p:pic>
      <p:sp>
        <p:nvSpPr>
          <p:cNvPr id="24" name="Блок-схема: магнитный диск 23">
            <a:extLst>
              <a:ext uri="{FF2B5EF4-FFF2-40B4-BE49-F238E27FC236}">
                <a16:creationId xmlns="" xmlns:a16="http://schemas.microsoft.com/office/drawing/2014/main" id="{0D835487-69B0-D4A7-B83B-F99D3BCEF973}"/>
              </a:ext>
            </a:extLst>
          </p:cNvPr>
          <p:cNvSpPr/>
          <p:nvPr/>
        </p:nvSpPr>
        <p:spPr>
          <a:xfrm>
            <a:off x="918419" y="6237312"/>
            <a:ext cx="296096" cy="210983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 descr="Аксайские футболисты -победители всероссийского турнира.jpg"/>
          <p:cNvPicPr>
            <a:picLocks noChangeAspect="1"/>
          </p:cNvPicPr>
          <p:nvPr/>
        </p:nvPicPr>
        <p:blipFill>
          <a:blip r:embed="rId12" cstate="print">
            <a:lum bright="-7000" contrast="-5000"/>
          </a:blip>
          <a:stretch>
            <a:fillRect/>
          </a:stretch>
        </p:blipFill>
        <p:spPr>
          <a:xfrm>
            <a:off x="5958979" y="980728"/>
            <a:ext cx="2808313" cy="3096344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graphicFrame>
        <p:nvGraphicFramePr>
          <p:cNvPr id="18" name="Диаграмма 17"/>
          <p:cNvGraphicFramePr/>
          <p:nvPr/>
        </p:nvGraphicFramePr>
        <p:xfrm>
          <a:off x="414363" y="1412776"/>
          <a:ext cx="5256583" cy="2551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3366691" y="4293096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5" name="Полилиния 24"/>
          <p:cNvSpPr/>
          <p:nvPr/>
        </p:nvSpPr>
        <p:spPr>
          <a:xfrm>
            <a:off x="4158779" y="4869160"/>
            <a:ext cx="1152128" cy="1080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488574"/>
              <a:gd name="f7" fmla="val 2469238"/>
              <a:gd name="f8" fmla="+- 0 0 1"/>
              <a:gd name="f9" fmla="val 1234619"/>
              <a:gd name="f10" fmla="val 905509"/>
              <a:gd name="f11" fmla="val 132431"/>
              <a:gd name="f12" fmla="val 590020"/>
              <a:gd name="f13" fmla="val 367883"/>
              <a:gd name="f14" fmla="val 358214"/>
              <a:gd name="f15" fmla="val 600947"/>
              <a:gd name="f16" fmla="val 128758"/>
              <a:gd name="f17" fmla="val 915965"/>
              <a:gd name="f18" fmla="val 1"/>
              <a:gd name="f19" fmla="val 1244289"/>
              <a:gd name="f20" fmla="val 2"/>
              <a:gd name="f21" fmla="val 1572613"/>
              <a:gd name="f22" fmla="val 1887631"/>
              <a:gd name="f23" fmla="val 128760"/>
              <a:gd name="f24" fmla="val 2120694"/>
              <a:gd name="f25" fmla="val 358217"/>
              <a:gd name="f26" fmla="val 2356145"/>
              <a:gd name="f27" fmla="val 590024"/>
              <a:gd name="f28" fmla="val 2488575"/>
              <a:gd name="f29" fmla="val 905513"/>
              <a:gd name="f30" fmla="val 1234624"/>
              <a:gd name="f31" fmla="val 1563734"/>
              <a:gd name="f32" fmla="val 2356144"/>
              <a:gd name="f33" fmla="val 1879223"/>
              <a:gd name="f34" fmla="val 2120692"/>
              <a:gd name="f35" fmla="val 2111030"/>
              <a:gd name="f36" fmla="val 1887628"/>
              <a:gd name="f37" fmla="val 2340486"/>
              <a:gd name="f38" fmla="val 1572610"/>
              <a:gd name="f39" fmla="val 2469243"/>
              <a:gd name="f40" fmla="val 1244286"/>
              <a:gd name="f41" fmla="val 915962"/>
              <a:gd name="f42" fmla="val 600944"/>
              <a:gd name="f43" fmla="val 2340485"/>
              <a:gd name="f44" fmla="val 367880"/>
              <a:gd name="f45" fmla="val 2111029"/>
              <a:gd name="f46" fmla="val 132429"/>
              <a:gd name="f47" fmla="val 1879222"/>
              <a:gd name="f48" fmla="val 1563733"/>
              <a:gd name="f49" fmla="val 1234623"/>
              <a:gd name="f50" fmla="val 1234622"/>
              <a:gd name="f51" fmla="val 1234620"/>
              <a:gd name="f52" fmla="+- 0 0 -90"/>
              <a:gd name="f53" fmla="*/ f3 1 2488574"/>
              <a:gd name="f54" fmla="*/ f4 1 2469238"/>
              <a:gd name="f55" fmla="+- f7 0 f5"/>
              <a:gd name="f56" fmla="+- f6 0 f5"/>
              <a:gd name="f57" fmla="*/ f52 f0 1"/>
              <a:gd name="f58" fmla="*/ f56 1 2488574"/>
              <a:gd name="f59" fmla="*/ f55 1 2469238"/>
              <a:gd name="f60" fmla="*/ 0 f56 1"/>
              <a:gd name="f61" fmla="*/ 1234619 f55 1"/>
              <a:gd name="f62" fmla="*/ 367883 f56 1"/>
              <a:gd name="f63" fmla="*/ 358214 f55 1"/>
              <a:gd name="f64" fmla="*/ 1244289 f56 1"/>
              <a:gd name="f65" fmla="*/ 2 f55 1"/>
              <a:gd name="f66" fmla="*/ 2120694 f56 1"/>
              <a:gd name="f67" fmla="*/ 358217 f55 1"/>
              <a:gd name="f68" fmla="*/ 2488574 f56 1"/>
              <a:gd name="f69" fmla="*/ 1234624 f55 1"/>
              <a:gd name="f70" fmla="*/ 2120692 f56 1"/>
              <a:gd name="f71" fmla="*/ 2111030 f55 1"/>
              <a:gd name="f72" fmla="*/ 1244286 f56 1"/>
              <a:gd name="f73" fmla="*/ 2469243 f55 1"/>
              <a:gd name="f74" fmla="*/ 367880 f56 1"/>
              <a:gd name="f75" fmla="*/ 2111029 f55 1"/>
              <a:gd name="f76" fmla="*/ f8 f56 1"/>
              <a:gd name="f77" fmla="*/ 1234623 f55 1"/>
              <a:gd name="f78" fmla="*/ f57 1 f2"/>
              <a:gd name="f79" fmla="*/ f60 1 2488574"/>
              <a:gd name="f80" fmla="*/ f61 1 2469238"/>
              <a:gd name="f81" fmla="*/ f62 1 2488574"/>
              <a:gd name="f82" fmla="*/ f63 1 2469238"/>
              <a:gd name="f83" fmla="*/ f64 1 2488574"/>
              <a:gd name="f84" fmla="*/ f65 1 2469238"/>
              <a:gd name="f85" fmla="*/ f66 1 2488574"/>
              <a:gd name="f86" fmla="*/ f67 1 2469238"/>
              <a:gd name="f87" fmla="*/ f68 1 2488574"/>
              <a:gd name="f88" fmla="*/ f69 1 2469238"/>
              <a:gd name="f89" fmla="*/ f70 1 2488574"/>
              <a:gd name="f90" fmla="*/ f71 1 2469238"/>
              <a:gd name="f91" fmla="*/ f72 1 2488574"/>
              <a:gd name="f92" fmla="*/ f73 1 2469238"/>
              <a:gd name="f93" fmla="*/ f74 1 2488574"/>
              <a:gd name="f94" fmla="*/ f75 1 2469238"/>
              <a:gd name="f95" fmla="*/ f76 1 2488574"/>
              <a:gd name="f96" fmla="*/ f77 1 2469238"/>
              <a:gd name="f97" fmla="*/ f5 1 f58"/>
              <a:gd name="f98" fmla="*/ f6 1 f58"/>
              <a:gd name="f99" fmla="*/ f5 1 f59"/>
              <a:gd name="f100" fmla="*/ f7 1 f59"/>
              <a:gd name="f101" fmla="+- f78 0 f1"/>
              <a:gd name="f102" fmla="*/ f79 1 f58"/>
              <a:gd name="f103" fmla="*/ f80 1 f59"/>
              <a:gd name="f104" fmla="*/ f81 1 f58"/>
              <a:gd name="f105" fmla="*/ f82 1 f59"/>
              <a:gd name="f106" fmla="*/ f83 1 f58"/>
              <a:gd name="f107" fmla="*/ f84 1 f59"/>
              <a:gd name="f108" fmla="*/ f85 1 f58"/>
              <a:gd name="f109" fmla="*/ f86 1 f59"/>
              <a:gd name="f110" fmla="*/ f87 1 f58"/>
              <a:gd name="f111" fmla="*/ f88 1 f59"/>
              <a:gd name="f112" fmla="*/ f89 1 f58"/>
              <a:gd name="f113" fmla="*/ f90 1 f59"/>
              <a:gd name="f114" fmla="*/ f91 1 f58"/>
              <a:gd name="f115" fmla="*/ f92 1 f59"/>
              <a:gd name="f116" fmla="*/ f93 1 f58"/>
              <a:gd name="f117" fmla="*/ f94 1 f59"/>
              <a:gd name="f118" fmla="*/ f95 1 f58"/>
              <a:gd name="f119" fmla="*/ f96 1 f59"/>
              <a:gd name="f120" fmla="*/ f97 f53 1"/>
              <a:gd name="f121" fmla="*/ f98 f53 1"/>
              <a:gd name="f122" fmla="*/ f100 f54 1"/>
              <a:gd name="f123" fmla="*/ f99 f54 1"/>
              <a:gd name="f124" fmla="*/ f102 f53 1"/>
              <a:gd name="f125" fmla="*/ f103 f54 1"/>
              <a:gd name="f126" fmla="*/ f104 f53 1"/>
              <a:gd name="f127" fmla="*/ f105 f54 1"/>
              <a:gd name="f128" fmla="*/ f106 f53 1"/>
              <a:gd name="f129" fmla="*/ f107 f54 1"/>
              <a:gd name="f130" fmla="*/ f108 f53 1"/>
              <a:gd name="f131" fmla="*/ f109 f54 1"/>
              <a:gd name="f132" fmla="*/ f110 f53 1"/>
              <a:gd name="f133" fmla="*/ f111 f54 1"/>
              <a:gd name="f134" fmla="*/ f112 f53 1"/>
              <a:gd name="f135" fmla="*/ f113 f54 1"/>
              <a:gd name="f136" fmla="*/ f114 f53 1"/>
              <a:gd name="f137" fmla="*/ f115 f54 1"/>
              <a:gd name="f138" fmla="*/ f116 f53 1"/>
              <a:gd name="f139" fmla="*/ f117 f54 1"/>
              <a:gd name="f140" fmla="*/ f118 f53 1"/>
              <a:gd name="f141" fmla="*/ f119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1">
                <a:pos x="f124" y="f125"/>
              </a:cxn>
              <a:cxn ang="f101">
                <a:pos x="f126" y="f127"/>
              </a:cxn>
              <a:cxn ang="f101">
                <a:pos x="f128" y="f129"/>
              </a:cxn>
              <a:cxn ang="f101">
                <a:pos x="f130" y="f131"/>
              </a:cxn>
              <a:cxn ang="f101">
                <a:pos x="f132" y="f133"/>
              </a:cxn>
              <a:cxn ang="f101">
                <a:pos x="f134" y="f135"/>
              </a:cxn>
              <a:cxn ang="f101">
                <a:pos x="f136" y="f137"/>
              </a:cxn>
              <a:cxn ang="f101">
                <a:pos x="f138" y="f139"/>
              </a:cxn>
              <a:cxn ang="f101">
                <a:pos x="f140" y="f141"/>
              </a:cxn>
              <a:cxn ang="f101">
                <a:pos x="f124" y="f125"/>
              </a:cxn>
            </a:cxnLst>
            <a:rect l="f120" t="f123" r="f121" b="f122"/>
            <a:pathLst>
              <a:path w="2488574" h="2469238">
                <a:moveTo>
                  <a:pt x="f5" y="f9"/>
                </a:moveTo>
                <a:cubicBezTo>
                  <a:pt x="f5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0"/>
                  <a:pt x="f22" y="f23"/>
                  <a:pt x="f24" y="f25"/>
                </a:cubicBezTo>
                <a:cubicBezTo>
                  <a:pt x="f26" y="f27"/>
                  <a:pt x="f28" y="f29"/>
                  <a:pt x="f6" y="f30"/>
                </a:cubicBezTo>
                <a:cubicBezTo>
                  <a:pt x="f6" y="f31"/>
                  <a:pt x="f32" y="f33"/>
                  <a:pt x="f34" y="f35"/>
                </a:cubicBezTo>
                <a:cubicBezTo>
                  <a:pt x="f36" y="f37"/>
                  <a:pt x="f38" y="f39"/>
                  <a:pt x="f40" y="f39"/>
                </a:cubicBezTo>
                <a:cubicBezTo>
                  <a:pt x="f41" y="f39"/>
                  <a:pt x="f42" y="f43"/>
                  <a:pt x="f44" y="f45"/>
                </a:cubicBezTo>
                <a:cubicBezTo>
                  <a:pt x="f46" y="f47"/>
                  <a:pt x="f8" y="f48"/>
                  <a:pt x="f8" y="f49"/>
                </a:cubicBezTo>
                <a:cubicBezTo>
                  <a:pt x="f8" y="f50"/>
                  <a:pt x="f5" y="f51"/>
                  <a:pt x="f5" y="f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83000"/>
            </a:schemeClr>
          </a:solidFill>
          <a:ln w="19046">
            <a:solidFill>
              <a:srgbClr val="FFFFFF"/>
            </a:solidFill>
            <a:prstDash val="solid"/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  <a:bevelB/>
          </a:sp3d>
        </p:spPr>
        <p:txBody>
          <a:bodyPr vert="horz" wrap="square" lIns="382219" tIns="379393" rIns="382219" bIns="379393" anchor="ctr" anchorCtr="1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44598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78,7 </a:t>
            </a:r>
            <a:r>
              <a:rPr lang="ru-RU" sz="14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4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14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bg>
      <p:bgPr>
        <a:blipFill dpi="0" rotWithShape="1">
          <a:blip r:embed="rId2" cstate="print">
            <a:alphaModFix amt="3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7AE060-7B7A-4C16-B897-4E7010B503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342355" y="620688"/>
            <a:ext cx="8568952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lvl="0" algn="ctr"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ДИНАМИКА РАСХОДОВ НА ОБСЛУЖИВАНИЕ МУНИЦИПАЛЬНОГО ДОЛГА АКСАЙСКОГО </a:t>
            </a:r>
            <a:r>
              <a:rPr lang="ru-RU" sz="26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РАЙОНА </a:t>
            </a:r>
            <a:r>
              <a:rPr lang="ru-RU" sz="26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6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6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1998539" y="1628800"/>
            <a:ext cx="135325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dirty="0">
                <a:latin typeface="Times New Roman" pitchFamily="18"/>
                <a:cs typeface="Times New Roman" pitchFamily="18"/>
              </a:rPr>
              <a:t>тыс</a:t>
            </a: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. рублей)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670211" y="2571740"/>
            <a:ext cx="125585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dirty="0">
                <a:latin typeface="Times New Roman" pitchFamily="18"/>
                <a:cs typeface="Times New Roman" pitchFamily="18"/>
              </a:rPr>
              <a:t>тыс</a:t>
            </a: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. рублей)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70347" y="1988841"/>
          <a:ext cx="3143272" cy="285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4749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</a:rPr>
                        <a:t>Объем расходов на обслуживание</a:t>
                      </a:r>
                      <a:r>
                        <a:rPr lang="ru-RU" baseline="0" dirty="0">
                          <a:latin typeface="Times New Roman" pitchFamily="18" charset="0"/>
                        </a:rPr>
                        <a:t> муниципального долга</a:t>
                      </a:r>
                      <a:endParaRPr lang="ru-RU" dirty="0">
                        <a:latin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2023</a:t>
                      </a:r>
                      <a:r>
                        <a:rPr lang="ru-RU" sz="1400" b="1" i="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ru-RU" sz="1400" b="1" i="0" dirty="0">
                          <a:latin typeface="Times New Roman" pitchFamily="18" charset="0"/>
                        </a:rPr>
                        <a:t>(факт)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2 095,9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2024</a:t>
                      </a:r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 (план)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232,2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2025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60,8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2026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39,3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3844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2027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10,7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3510707" y="3068960"/>
          <a:ext cx="5244794" cy="3448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bg>
      <p:bgPr>
        <a:blipFill>
          <a:blip r:embed="rId2" r:link="rId3" cstate="print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8433" y="476246"/>
            <a:ext cx="8496842" cy="1068384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СТРУКТУРА МУНИЦИПАЛЬНОГО ДОЛГА АКСАЙСКОГО РАЙОНА на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2025-2027 </a:t>
            </a:r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годы</a:t>
            </a:r>
          </a:p>
        </p:txBody>
      </p:sp>
      <p:sp>
        <p:nvSpPr>
          <p:cNvPr id="3" name="Номер слайда 5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39874F-7AB2-44A4-82E2-F15CA05B347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7336911" y="1340768"/>
            <a:ext cx="1275093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i="0" u="none" strike="noStrike" kern="1200" cap="none" spc="0" baseline="0" dirty="0" smtClean="0">
                <a:uFillTx/>
                <a:latin typeface="Times New Roman" pitchFamily="18"/>
                <a:cs typeface="Times New Roman" pitchFamily="18"/>
              </a:rPr>
              <a:t>млн </a:t>
            </a:r>
            <a:r>
              <a:rPr lang="ru-RU" sz="1400" b="1" i="0" u="none" strike="noStrike" kern="1200" cap="none" spc="0" baseline="0" dirty="0">
                <a:uFillTx/>
                <a:latin typeface="Times New Roman" pitchFamily="18"/>
                <a:cs typeface="Times New Roman" pitchFamily="18"/>
              </a:rPr>
              <a:t>рублей)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2355" y="1733183"/>
          <a:ext cx="8358246" cy="48611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861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145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181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долгового обязательства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0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долг,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3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699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Обязательства по бюджетным кредитам из областного бюджета для погашения долговых обязательств муниципального образования по рыночным заимствованиям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2065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 Аксайского района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bg>
      <p:bgPr>
        <a:blipFill>
          <a:blip r:embed="rId4" r:link="rId5" cstate="print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42351" y="548676"/>
            <a:ext cx="8496948" cy="1143000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Соблюдение Аксайским районом нормативов Бюджетного кодекса РФ по уровню долговой нагрузки в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2025-2027 </a:t>
            </a:r>
            <a:r>
              <a:rPr lang="ru-RU" sz="28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годах</a:t>
            </a:r>
          </a:p>
        </p:txBody>
      </p:sp>
      <p:sp>
        <p:nvSpPr>
          <p:cNvPr id="3" name="Номер слайда 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1BB5A3-72B8-4AFE-8536-0194F2B81BA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19"/>
          <p:cNvSpPr/>
          <p:nvPr/>
        </p:nvSpPr>
        <p:spPr>
          <a:xfrm>
            <a:off x="5310908" y="1700811"/>
            <a:ext cx="2290764" cy="8001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100%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Налоговых 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неналоговых доходов</a:t>
            </a:r>
          </a:p>
        </p:txBody>
      </p:sp>
      <p:pic>
        <p:nvPicPr>
          <p:cNvPr id="11" name="Рисунок 10" descr="Mun_pr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83114" y="5589242"/>
            <a:ext cx="1464247" cy="9740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95" name="Содержимое 5"/>
          <p:cNvGraphicFramePr>
            <a:graphicFrameLocks noChangeAspect="1"/>
          </p:cNvGraphicFramePr>
          <p:nvPr/>
        </p:nvGraphicFramePr>
        <p:xfrm>
          <a:off x="198438" y="2349500"/>
          <a:ext cx="8208962" cy="3328988"/>
        </p:xfrm>
        <a:graphic>
          <a:graphicData uri="http://schemas.openxmlformats.org/presentationml/2006/ole">
            <p:oleObj spid="_x0000_s8195" name="Worksheet" r:id="rId8" imgW="7486578" imgH="2486153" progId="Excel.Sheet.8">
              <p:embed/>
            </p:oleObj>
          </a:graphicData>
        </a:graphic>
      </p:graphicFrame>
    </p:spTree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bg>
      <p:bgPr>
        <a:blipFill dpi="0" rotWithShape="1">
          <a:blip r:embed="rId2" cstate="print">
            <a:alphaModFix amt="2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70347" y="548680"/>
            <a:ext cx="8292790" cy="648072"/>
          </a:xfrm>
        </p:spPr>
        <p:txBody>
          <a:bodyPr anchorCtr="1"/>
          <a:lstStyle/>
          <a:p>
            <a:pPr lvl="0" algn="ctr"/>
            <a:r>
              <a:rPr lang="ru-RU" sz="23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Оценка долговой устойчивости Аксайского района</a:t>
            </a:r>
            <a:endParaRPr lang="ru-RU" sz="2300" dirty="0">
              <a:solidFill>
                <a:srgbClr val="000099"/>
              </a:solidFill>
              <a:latin typeface="Georgia"/>
            </a:endParaRPr>
          </a:p>
        </p:txBody>
      </p:sp>
      <p:sp>
        <p:nvSpPr>
          <p:cNvPr id="45" name="Текст 44"/>
          <p:cNvSpPr>
            <a:spLocks noGrp="1"/>
          </p:cNvSpPr>
          <p:nvPr>
            <p:ph type="body" idx="2"/>
          </p:nvPr>
        </p:nvSpPr>
        <p:spPr>
          <a:xfrm>
            <a:off x="6679059" y="4149080"/>
            <a:ext cx="2191796" cy="936104"/>
          </a:xfrm>
        </p:spPr>
        <p:txBody>
          <a:bodyPr/>
          <a:lstStyle/>
          <a:p>
            <a:pPr algn="r"/>
            <a:r>
              <a:rPr lang="ru-RU" sz="1050" dirty="0"/>
              <a:t>Классификация муниципальных образований по уровням долговой устойчивости</a:t>
            </a:r>
          </a:p>
        </p:txBody>
      </p:sp>
      <p:sp>
        <p:nvSpPr>
          <p:cNvPr id="3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2F186B-3234-426E-AAB2-4F8AAB721D9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Прямоугольник 15"/>
          <p:cNvSpPr/>
          <p:nvPr/>
        </p:nvSpPr>
        <p:spPr>
          <a:xfrm>
            <a:off x="198339" y="3645024"/>
            <a:ext cx="4752528" cy="1850507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Аксайский район отнесен к группе заемщиков с высоким уровнем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долговой устойчивости (группа А)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C00000"/>
              </a:solidFill>
              <a:uFillTx/>
              <a:latin typeface="Georgia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dirty="0">
                <a:latin typeface="Georgia"/>
              </a:rPr>
              <a:t>Оценка Минфина Ростовской области в 2023 году</a:t>
            </a:r>
            <a:endParaRPr lang="ru-RU" sz="1400" i="0" u="none" strike="noStrike" kern="1200" cap="none" spc="0" baseline="0" dirty="0">
              <a:uFillTx/>
              <a:latin typeface="Georgia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20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33" name="Схема 32"/>
          <p:cNvGraphicFramePr/>
          <p:nvPr/>
        </p:nvGraphicFramePr>
        <p:xfrm>
          <a:off x="3366691" y="3789040"/>
          <a:ext cx="5532826" cy="306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18"/>
          <p:cNvSpPr/>
          <p:nvPr/>
        </p:nvSpPr>
        <p:spPr>
          <a:xfrm>
            <a:off x="270347" y="1412776"/>
            <a:ext cx="8424936" cy="3024336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проводится министерством финансов Ростовской области с 1 января 2020 года  в соответствии с Бюджетным кодексом РФ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       </a:t>
            </a: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Нормативная база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Постановление Правительства Ростовской области от 28.09.2020 №16 «</a:t>
            </a: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О порядке                 осуществления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оценки долговой устойчивости </a:t>
            </a: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муниципальных образований Ростовской области 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            Приказ министерства финансов Ростовской  области от 30.09.2020 № 187 «Об осуществлении оценки долговой устойчивости муниципальных образований Ростовской области  </a:t>
            </a: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pic>
        <p:nvPicPr>
          <p:cNvPr id="38" name="Рисунок 37" descr="03201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4363" y="1916832"/>
            <a:ext cx="519351" cy="35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Рисунок 38" descr="pngeg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371" y="2348880"/>
            <a:ext cx="267504" cy="267504"/>
          </a:xfrm>
          <a:prstGeom prst="rect">
            <a:avLst/>
          </a:prstGeom>
        </p:spPr>
      </p:pic>
      <p:pic>
        <p:nvPicPr>
          <p:cNvPr id="40" name="Рисунок 39" descr="pngeg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371" y="2924944"/>
            <a:ext cx="267504" cy="2675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5000" contrast="18000"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0"/>
          <p:cNvSpPr/>
          <p:nvPr/>
        </p:nvSpPr>
        <p:spPr>
          <a:xfrm>
            <a:off x="3438699" y="0"/>
            <a:ext cx="5255442" cy="64807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78659" y="0"/>
            <a:ext cx="432048" cy="64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142555" y="908720"/>
            <a:ext cx="4601085" cy="7078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Социальные сети:</a:t>
            </a:r>
            <a:endParaRPr lang="ru-RU" sz="4000" b="1" u="sng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21" name="Picture 17" descr="https://mir-s3-cdn-cf.behance.net/projects/max_808/eefb1544913357.Y3JvcCwxMzYyLDEwNjYsMTQ0Myw2MzU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411" y="2636912"/>
            <a:ext cx="1008112" cy="834071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1116758" y="191683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Официальный сайт:</a:t>
            </a:r>
            <a:r>
              <a:rPr lang="ru-RU" sz="2800" b="1" dirty="0" smtClean="0"/>
              <a:t> </a:t>
            </a:r>
            <a:r>
              <a:rPr lang="en-US" sz="2800" b="1" dirty="0" smtClean="0">
                <a:hlinkClick r:id="rId5"/>
              </a:rPr>
              <a:t>http://finance.aksayland.ru/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2723" name="Picture 19" descr="https://aksayland.ru/flag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63" y="692696"/>
            <a:ext cx="1368152" cy="115212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926531" y="2780928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http://vk.com/aksay</a:t>
            </a:r>
            <a:r>
              <a:rPr lang="ru-RU" sz="2800" b="1" dirty="0" smtClean="0">
                <a:solidFill>
                  <a:srgbClr val="0000FF"/>
                </a:solidFill>
              </a:rPr>
              <a:t>_</a:t>
            </a:r>
            <a:r>
              <a:rPr lang="en-US" sz="2800" b="1" dirty="0" smtClean="0">
                <a:solidFill>
                  <a:srgbClr val="0000FF"/>
                </a:solidFill>
              </a:rPr>
              <a:t>rayfin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9" name="Рисунок 8" descr="photo_ФУ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39099" y="2636912"/>
            <a:ext cx="1440160" cy="203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C4FD2F-088A-4A5B-82DB-4157ACCDEFD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63" y="116632"/>
            <a:ext cx="288032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0" descr="kovyl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00768"/>
            <a:ext cx="9037636" cy="8572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Капля 19"/>
          <p:cNvSpPr/>
          <p:nvPr/>
        </p:nvSpPr>
        <p:spPr>
          <a:xfrm flipH="1">
            <a:off x="4734845" y="548685"/>
            <a:ext cx="3888430" cy="27146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19046">
            <a:solidFill>
              <a:srgbClr val="FFFFFF">
                <a:alpha val="2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Капля 21"/>
          <p:cNvSpPr/>
          <p:nvPr/>
        </p:nvSpPr>
        <p:spPr>
          <a:xfrm rot="16">
            <a:off x="270351" y="548686"/>
            <a:ext cx="4000527" cy="26642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  <a:ln w="19046">
            <a:solidFill>
              <a:srgbClr val="FFFFFF">
                <a:alpha val="5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pic>
        <p:nvPicPr>
          <p:cNvPr id="9" name="Рисунок 24" descr="4846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562453" y="3474647"/>
            <a:ext cx="4475183" cy="298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58e915beeb97430e819064f2 (1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70547" y="1844825"/>
            <a:ext cx="482453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 descr="C:\Users\Безроднова\Desktop\big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26331" y="3501008"/>
            <a:ext cx="417646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bg>
      <p:bgPr>
        <a:blipFill>
          <a:blip r:embed="rId2" r:link="rId3" cstate="print">
            <a:alphaModFix amt="8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EF8982-37F7-42FB-8808-704E7F9494BD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39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4"/>
          <p:cNvSpPr/>
          <p:nvPr/>
        </p:nvSpPr>
        <p:spPr>
          <a:xfrm>
            <a:off x="4158779" y="33265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  <p:transition spd="slow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63" y="1916832"/>
            <a:ext cx="792088" cy="74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71" y="3789040"/>
            <a:ext cx="7200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71" y="4725144"/>
            <a:ext cx="720080" cy="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79" y="5661248"/>
            <a:ext cx="7200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22475" y="191683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Рост эффективности расходования бюджетных средств;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0467" y="364502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Оптимизация расходов бюджета, исходя из принципов их соответствия  приоритетам развития района;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4483" y="4869160"/>
            <a:ext cx="734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Создание резерва для обеспечения непредвиденных расходов бюджета;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2475" y="57332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Недопущение роста долговой нагрузки.</a:t>
            </a: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342355" y="764704"/>
            <a:ext cx="8496944" cy="936104"/>
          </a:xfrm>
          <a:prstGeom prst="snip2DiagRect">
            <a:avLst>
              <a:gd name="adj1" fmla="val 0"/>
              <a:gd name="adj2" fmla="val 12348"/>
            </a:avLst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sunse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Основные задачи бюджетной политики Аксайского района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2025-2027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2800" dirty="0"/>
          </a:p>
        </p:txBody>
      </p:sp>
      <p:sp>
        <p:nvSpPr>
          <p:cNvPr id="20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260347"/>
            <a:ext cx="268284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71" y="2852936"/>
            <a:ext cx="720080" cy="60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361104" y="2852936"/>
            <a:ext cx="767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Обеспечение собираемости налоговых и неналоговых доходов;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4158779" y="33265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42755" y="188640"/>
            <a:ext cx="357787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14" descr="C:\Users\Владимир\Desktop\Герб_А.р._цвет_нов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619" y="4581128"/>
            <a:ext cx="630763" cy="83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22675" y="4725144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 sz="1800" b="1" i="0" u="none" strike="noStrike" kern="1200" baseline="0">
                <a:solidFill>
                  <a:srgbClr val="8064A2">
                    <a:lumMod val="75000"/>
                  </a:srgbClr>
                </a:solidFill>
                <a:latin typeface="Arial Black" pitchFamily="34" charset="0"/>
                <a:ea typeface="+mn-ea"/>
                <a:cs typeface="+mn-cs"/>
              </a:defRPr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Спасибо за внимание !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</a:endParaRPr>
          </a:p>
        </p:txBody>
      </p:sp>
      <p:pic>
        <p:nvPicPr>
          <p:cNvPr id="7" name="Picture 2" descr="C:\Users\Безроднова\Desktop\928a2f486c54581c352c432300998a4e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6371" y="836712"/>
            <a:ext cx="4248472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AF4C9A-8765-4480-ACD7-2FF17D87993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232541" y="500039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Аксайского района на </a:t>
            </a:r>
            <a:r>
              <a:rPr lang="ru-RU" sz="32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7" name="Рисунок 20" descr="4_polosa1200_bcg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0627" y="1714491"/>
            <a:ext cx="2928960" cy="5143509"/>
          </a:xfrm>
          <a:prstGeom prst="rect">
            <a:avLst/>
          </a:prstGeom>
          <a:noFill/>
          <a:ln w="9528">
            <a:solidFill>
              <a:srgbClr val="D7E4BD"/>
            </a:solidFill>
            <a:prstDash val="solid"/>
          </a:ln>
        </p:spPr>
      </p:pic>
      <p:sp>
        <p:nvSpPr>
          <p:cNvPr id="8" name="Прямоугольник 22"/>
          <p:cNvSpPr/>
          <p:nvPr/>
        </p:nvSpPr>
        <p:spPr>
          <a:xfrm>
            <a:off x="126331" y="1916832"/>
            <a:ext cx="2880320" cy="720076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  <a:bevel/>
          </a:ln>
          <a:effectLst>
            <a:outerShdw dist="22997" dir="5400000" algn="tl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Налог на доходы физических лиц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1 094,8</a:t>
            </a: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24"/>
          <p:cNvSpPr/>
          <p:nvPr/>
        </p:nvSpPr>
        <p:spPr>
          <a:xfrm>
            <a:off x="126332" y="2708919"/>
            <a:ext cx="2880320" cy="64807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Акцизы на нефтепродукты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37,1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25"/>
          <p:cNvSpPr/>
          <p:nvPr/>
        </p:nvSpPr>
        <p:spPr>
          <a:xfrm>
            <a:off x="126331" y="4149080"/>
            <a:ext cx="2880325" cy="571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Транспортный налог–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104,4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Прямоугольник 26"/>
          <p:cNvSpPr/>
          <p:nvPr/>
        </p:nvSpPr>
        <p:spPr>
          <a:xfrm>
            <a:off x="126331" y="4869161"/>
            <a:ext cx="2880325" cy="571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Государственная пошлина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30,3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27"/>
          <p:cNvSpPr/>
          <p:nvPr/>
        </p:nvSpPr>
        <p:spPr>
          <a:xfrm>
            <a:off x="126331" y="5589242"/>
            <a:ext cx="2880325" cy="5544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Неналоговые доходы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197,7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28"/>
          <p:cNvSpPr/>
          <p:nvPr/>
        </p:nvSpPr>
        <p:spPr>
          <a:xfrm>
            <a:off x="126331" y="6237314"/>
            <a:ext cx="2880325" cy="50006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Безвозмездные поступления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5 080,5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29"/>
          <p:cNvSpPr/>
          <p:nvPr/>
        </p:nvSpPr>
        <p:spPr>
          <a:xfrm>
            <a:off x="5804702" y="1916833"/>
            <a:ext cx="3071835" cy="64807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0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Социальная политика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896,3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30"/>
          <p:cNvSpPr/>
          <p:nvPr/>
        </p:nvSpPr>
        <p:spPr>
          <a:xfrm>
            <a:off x="5814963" y="2708920"/>
            <a:ext cx="3071835" cy="64807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3 942,6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31"/>
          <p:cNvSpPr/>
          <p:nvPr/>
        </p:nvSpPr>
        <p:spPr>
          <a:xfrm>
            <a:off x="5814963" y="3429000"/>
            <a:ext cx="3071835" cy="57606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Жилищно-коммунальное</a:t>
            </a:r>
            <a:r>
              <a:rPr lang="ru-RU" sz="1800" b="0" i="0" u="none" strike="noStrike" kern="1200" cap="none" spc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хозяйство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469,8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32"/>
          <p:cNvSpPr/>
          <p:nvPr/>
        </p:nvSpPr>
        <p:spPr>
          <a:xfrm>
            <a:off x="5814963" y="4077072"/>
            <a:ext cx="3071835" cy="57606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Культура,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кинематография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152,0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33"/>
          <p:cNvSpPr/>
          <p:nvPr/>
        </p:nvSpPr>
        <p:spPr>
          <a:xfrm>
            <a:off x="5814963" y="4725144"/>
            <a:ext cx="3071835" cy="504056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Дорожный фонд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680,3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34"/>
          <p:cNvSpPr/>
          <p:nvPr/>
        </p:nvSpPr>
        <p:spPr>
          <a:xfrm>
            <a:off x="5814963" y="6021288"/>
            <a:ext cx="3071835" cy="713809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Иные расходы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–304,7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35"/>
          <p:cNvSpPr/>
          <p:nvPr/>
        </p:nvSpPr>
        <p:spPr>
          <a:xfrm>
            <a:off x="5814963" y="5373216"/>
            <a:ext cx="3071835" cy="576064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3500000" scaled="1"/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Общегосударственные расходы – 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290,6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36"/>
          <p:cNvSpPr/>
          <p:nvPr/>
        </p:nvSpPr>
        <p:spPr>
          <a:xfrm>
            <a:off x="198339" y="1412776"/>
            <a:ext cx="2773539" cy="428625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sng" strike="noStrike" kern="1200" cap="none" spc="0" baseline="0" dirty="0">
                <a:solidFill>
                  <a:schemeClr val="tx2"/>
                </a:solidFill>
                <a:uFillTx/>
                <a:latin typeface="Times New Roman" pitchFamily="18" charset="0"/>
                <a:cs typeface="Times New Roman" pitchFamily="18" charset="0"/>
              </a:rPr>
              <a:t>Доходы – </a:t>
            </a:r>
            <a:r>
              <a:rPr lang="ru-RU" sz="2000" b="1" i="0" u="sng" strike="noStrike" kern="1200" cap="none" spc="0" baseline="0" dirty="0" smtClean="0">
                <a:solidFill>
                  <a:schemeClr val="tx2"/>
                </a:solidFill>
                <a:uFillTx/>
                <a:latin typeface="Times New Roman" pitchFamily="18" charset="0"/>
                <a:cs typeface="Times New Roman" pitchFamily="18" charset="0"/>
              </a:rPr>
              <a:t>6 757,7</a:t>
            </a:r>
            <a:endParaRPr lang="ru-RU" sz="2000" b="1" i="0" u="sng" strike="noStrike" kern="1200" cap="none" spc="0" baseline="0" dirty="0">
              <a:solidFill>
                <a:schemeClr val="tx2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37"/>
          <p:cNvSpPr/>
          <p:nvPr/>
        </p:nvSpPr>
        <p:spPr>
          <a:xfrm>
            <a:off x="5814963" y="1340768"/>
            <a:ext cx="2773544" cy="72008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sng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Расходы- </a:t>
            </a:r>
            <a:r>
              <a:rPr lang="ru-RU" sz="2000" b="1" u="sng" kern="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6 736,3 </a:t>
            </a:r>
            <a:endParaRPr lang="ru-RU" sz="2000" b="1" i="0" u="sng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38"/>
          <p:cNvSpPr/>
          <p:nvPr/>
        </p:nvSpPr>
        <p:spPr>
          <a:xfrm>
            <a:off x="3661559" y="1556792"/>
            <a:ext cx="1508750" cy="58791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Georgia"/>
              </a:rPr>
              <a:t>млн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рублей</a:t>
            </a:r>
          </a:p>
        </p:txBody>
      </p:sp>
      <p:sp>
        <p:nvSpPr>
          <p:cNvPr id="24" name="Прямоугольник 40"/>
          <p:cNvSpPr/>
          <p:nvPr/>
        </p:nvSpPr>
        <p:spPr>
          <a:xfrm rot="10800009" flipV="1">
            <a:off x="126331" y="3500981"/>
            <a:ext cx="2880252" cy="5760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Налоги на совокупный доход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212,9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1" descr="0d669d7a790b31998a85d91046796124.jpg"/>
          <p:cNvPicPr>
            <a:picLocks noChangeAspect="1"/>
          </p:cNvPicPr>
          <p:nvPr/>
        </p:nvPicPr>
        <p:blipFill>
          <a:blip r:embed="rId7" cstate="print">
            <a:lum contrast="-40000"/>
          </a:blip>
          <a:stretch>
            <a:fillRect/>
          </a:stretch>
        </p:blipFill>
        <p:spPr>
          <a:xfrm>
            <a:off x="3048039" y="2179125"/>
            <a:ext cx="2592284" cy="4392488"/>
          </a:xfrm>
          <a:prstGeom prst="rect">
            <a:avLst/>
          </a:prstGeom>
          <a:ln>
            <a:noFill/>
          </a:ln>
          <a:effectLst>
            <a:glow rad="431800">
              <a:schemeClr val="accent1"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A2C393-4BB4-4104-ACB7-8948DE6ADC9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42755" y="188915"/>
            <a:ext cx="360040" cy="5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198339" y="692696"/>
            <a:ext cx="8712767" cy="864096"/>
          </a:xfrm>
          <a:prstGeom prst="rect">
            <a:avLst/>
          </a:prstGeom>
          <a:noFill/>
          <a:ln cap="rnd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w="101600" prst="rible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Аксайского района на 20</a:t>
            </a:r>
            <a:r>
              <a:rPr lang="en-US" sz="2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" name="Прямоугольник 36"/>
          <p:cNvSpPr/>
          <p:nvPr/>
        </p:nvSpPr>
        <p:spPr>
          <a:xfrm>
            <a:off x="1566491" y="1500173"/>
            <a:ext cx="1508750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dirty="0">
                <a:solidFill>
                  <a:srgbClr val="007A37"/>
                </a:solidFill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8" name="Прямоугольник 37"/>
          <p:cNvSpPr/>
          <p:nvPr/>
        </p:nvSpPr>
        <p:spPr>
          <a:xfrm>
            <a:off x="6102995" y="1484784"/>
            <a:ext cx="1728192" cy="5006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9" name="Прямоугольник 38"/>
          <p:cNvSpPr/>
          <p:nvPr/>
        </p:nvSpPr>
        <p:spPr>
          <a:xfrm>
            <a:off x="3366691" y="1628800"/>
            <a:ext cx="216024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i="0" u="none" strike="noStrike" kern="1200" cap="none" spc="0" baseline="0" dirty="0" smtClean="0">
                <a:solidFill>
                  <a:schemeClr val="bg2">
                    <a:lumMod val="10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2000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10" name="Прямоугольник 42"/>
          <p:cNvSpPr/>
          <p:nvPr/>
        </p:nvSpPr>
        <p:spPr>
          <a:xfrm>
            <a:off x="126331" y="2276872"/>
            <a:ext cx="4286277" cy="648071"/>
          </a:xfrm>
          <a:prstGeom prst="rect">
            <a:avLst/>
          </a:prstGeom>
          <a:blipFill>
            <a:blip r:embed="rId4" r:link="rId5" cstate="print">
              <a:lum bright="48000" contrast="-68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Налог на доходы физических лиц – </a:t>
            </a:r>
            <a:r>
              <a:rPr lang="ru-R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1 260,0                       1 310,7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43"/>
          <p:cNvSpPr/>
          <p:nvPr/>
        </p:nvSpPr>
        <p:spPr>
          <a:xfrm>
            <a:off x="198339" y="1844824"/>
            <a:ext cx="201622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dirty="0" smtClean="0">
                <a:solidFill>
                  <a:srgbClr val="217134"/>
                </a:solidFill>
                <a:uFillTx/>
                <a:latin typeface="Georgia"/>
              </a:rPr>
              <a:t>2026 </a:t>
            </a:r>
            <a:r>
              <a:rPr lang="ru-RU" sz="1800" b="1" i="0" u="none" strike="noStrike" kern="1200" cap="none" spc="0" dirty="0">
                <a:solidFill>
                  <a:srgbClr val="217134"/>
                </a:solidFill>
                <a:uFillTx/>
                <a:latin typeface="Georgia"/>
              </a:rPr>
              <a:t>– </a:t>
            </a:r>
            <a:r>
              <a:rPr lang="ru-RU" sz="1800" b="1" i="0" u="none" strike="noStrike" kern="1200" cap="none" spc="0" dirty="0" smtClean="0">
                <a:solidFill>
                  <a:srgbClr val="217134"/>
                </a:solidFill>
                <a:uFillTx/>
                <a:latin typeface="Georgia"/>
              </a:rPr>
              <a:t>5 385,7</a:t>
            </a:r>
            <a:endParaRPr lang="ru-RU" sz="1800" b="1" i="0" u="none" strike="noStrike" kern="1200" cap="none" spc="0" dirty="0">
              <a:solidFill>
                <a:srgbClr val="217134"/>
              </a:solidFill>
              <a:uFillTx/>
              <a:latin typeface="Georgia"/>
            </a:endParaRPr>
          </a:p>
        </p:txBody>
      </p:sp>
      <p:sp>
        <p:nvSpPr>
          <p:cNvPr id="12" name="Прямоугольник 44"/>
          <p:cNvSpPr/>
          <p:nvPr/>
        </p:nvSpPr>
        <p:spPr>
          <a:xfrm>
            <a:off x="2430584" y="1785923"/>
            <a:ext cx="1944215" cy="5629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dirty="0" smtClean="0">
                <a:solidFill>
                  <a:srgbClr val="1E5C34"/>
                </a:solidFill>
                <a:uFillTx/>
                <a:latin typeface="Georgia"/>
              </a:rPr>
              <a:t>2027 </a:t>
            </a:r>
            <a:r>
              <a:rPr lang="ru-RU" sz="1800" b="1" i="0" u="none" strike="noStrike" kern="1200" cap="none" spc="0" dirty="0">
                <a:solidFill>
                  <a:srgbClr val="1E5C34"/>
                </a:solidFill>
                <a:uFillTx/>
                <a:latin typeface="Georgia"/>
              </a:rPr>
              <a:t>– </a:t>
            </a:r>
            <a:r>
              <a:rPr lang="ru-RU" sz="1800" b="1" i="0" u="none" strike="noStrike" kern="1200" cap="none" spc="0" dirty="0" smtClean="0">
                <a:solidFill>
                  <a:srgbClr val="1E5C34"/>
                </a:solidFill>
                <a:uFillTx/>
                <a:latin typeface="Georgia"/>
              </a:rPr>
              <a:t>5 327,5</a:t>
            </a:r>
            <a:endParaRPr lang="ru-RU" sz="1800" b="1" i="0" u="none" strike="noStrike" kern="1200" cap="none" spc="0" dirty="0">
              <a:solidFill>
                <a:srgbClr val="1E5C34"/>
              </a:solidFill>
              <a:uFillTx/>
              <a:latin typeface="Georgia"/>
            </a:endParaRPr>
          </a:p>
        </p:txBody>
      </p:sp>
      <p:sp>
        <p:nvSpPr>
          <p:cNvPr id="18" name="Прямоугольник 50"/>
          <p:cNvSpPr/>
          <p:nvPr/>
        </p:nvSpPr>
        <p:spPr>
          <a:xfrm>
            <a:off x="4662834" y="2276873"/>
            <a:ext cx="4248473" cy="648072"/>
          </a:xfrm>
          <a:prstGeom prst="rect">
            <a:avLst/>
          </a:prstGeom>
          <a:blipFill dpi="0" rotWithShape="1">
            <a:blip r:embed="rId6" r:link="rId7" cstate="print">
              <a:alphaModFix amt="96000"/>
              <a:lum bright="32000" contrast="-31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50800" sx="1000" sy="1000" algn="ctr" rotWithShape="0">
              <a:srgbClr val="000000"/>
            </a:outerShdw>
            <a:reflection blurRad="25400" endPos="3000" dir="5400000" sy="-100000" algn="bl" rotWithShape="0"/>
            <a:softEdge rad="254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Социальная политика </a:t>
            </a:r>
            <a:r>
              <a:rPr lang="ru-RU" sz="2000" b="0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915,3</a:t>
            </a:r>
            <a:r>
              <a:rPr lang="ru-RU" sz="2000" b="0" i="0" u="none" strike="noStrike" kern="1200" cap="none" spc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b="1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927,5</a:t>
            </a:r>
            <a:endParaRPr lang="ru-RU" sz="2000" b="1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51"/>
          <p:cNvSpPr/>
          <p:nvPr/>
        </p:nvSpPr>
        <p:spPr>
          <a:xfrm>
            <a:off x="4518819" y="1844824"/>
            <a:ext cx="1944216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2026 -</a:t>
            </a:r>
            <a:r>
              <a:rPr lang="ru-RU" b="1" dirty="0" smtClean="0">
                <a:solidFill>
                  <a:srgbClr val="31859C"/>
                </a:solidFill>
                <a:latin typeface="Georgia"/>
              </a:rPr>
              <a:t>5 364,3</a:t>
            </a:r>
            <a:endParaRPr lang="ru-RU" sz="18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0" name="Прямоугольник 52"/>
          <p:cNvSpPr/>
          <p:nvPr/>
        </p:nvSpPr>
        <p:spPr>
          <a:xfrm>
            <a:off x="7039099" y="1844824"/>
            <a:ext cx="183800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2027-5</a:t>
            </a:r>
            <a:r>
              <a:rPr lang="ru-RU" sz="1800" b="1" i="0" u="none" strike="noStrike" kern="1200" cap="none" spc="0" dirty="0" smtClean="0">
                <a:solidFill>
                  <a:srgbClr val="31859C"/>
                </a:solidFill>
                <a:uFillTx/>
                <a:latin typeface="Georgia"/>
              </a:rPr>
              <a:t> 306,1</a:t>
            </a:r>
            <a:endParaRPr lang="ru-RU" sz="18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2" name="Прямоугольник 54"/>
          <p:cNvSpPr/>
          <p:nvPr/>
        </p:nvSpPr>
        <p:spPr>
          <a:xfrm>
            <a:off x="4662835" y="3645025"/>
            <a:ext cx="4244147" cy="648072"/>
          </a:xfrm>
          <a:prstGeom prst="rect">
            <a:avLst/>
          </a:prstGeom>
          <a:blipFill dpi="0" rotWithShape="1">
            <a:blip r:embed="rId8" r:link="rId9" cstate="print">
              <a:alphaModFix amt="92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</a:t>
            </a:r>
            <a:r>
              <a:rPr lang="ru-RU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хозяйство </a:t>
            </a: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141,7</a:t>
            </a:r>
            <a:r>
              <a:rPr lang="ru-RU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143,6</a:t>
            </a:r>
            <a:endParaRPr lang="ru-RU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55"/>
          <p:cNvSpPr/>
          <p:nvPr/>
        </p:nvSpPr>
        <p:spPr>
          <a:xfrm>
            <a:off x="4662835" y="4365104"/>
            <a:ext cx="4248472" cy="571500"/>
          </a:xfrm>
          <a:prstGeom prst="rect">
            <a:avLst/>
          </a:prstGeom>
          <a:blipFill dpi="0" rotWithShape="1">
            <a:blip r:embed="rId10" r:link="rId11" cstate="print"/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Культура, кинематография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160,0</a:t>
            </a:r>
            <a:r>
              <a:rPr lang="ru-RU" sz="2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159,7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56"/>
          <p:cNvSpPr/>
          <p:nvPr/>
        </p:nvSpPr>
        <p:spPr>
          <a:xfrm>
            <a:off x="4662835" y="4941168"/>
            <a:ext cx="4248471" cy="572075"/>
          </a:xfrm>
          <a:prstGeom prst="rect">
            <a:avLst/>
          </a:prstGeom>
          <a:blipFill dpi="0" rotWithShape="1">
            <a:blip r:embed="rId12" r:link="rId13" cstate="print">
              <a:alphaModFix amt="76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Дорожный фонд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289,1</a:t>
            </a:r>
            <a:r>
              <a:rPr lang="ru-RU" sz="2000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241,8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57"/>
          <p:cNvSpPr/>
          <p:nvPr/>
        </p:nvSpPr>
        <p:spPr>
          <a:xfrm>
            <a:off x="4662835" y="5589240"/>
            <a:ext cx="4215410" cy="572075"/>
          </a:xfrm>
          <a:prstGeom prst="rect">
            <a:avLst/>
          </a:prstGeom>
          <a:blipFill dpi="0" rotWithShape="1">
            <a:blip r:embed="rId14" r:link="rId15" cstate="print">
              <a:alphaModFix amt="90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Общегосударственные расходы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400,7</a:t>
            </a:r>
            <a:r>
              <a:rPr lang="ru-RU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378,6</a:t>
            </a:r>
            <a:endParaRPr lang="ru-RU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58"/>
          <p:cNvSpPr/>
          <p:nvPr/>
        </p:nvSpPr>
        <p:spPr>
          <a:xfrm>
            <a:off x="4662835" y="6260637"/>
            <a:ext cx="4220693" cy="454515"/>
          </a:xfrm>
          <a:prstGeom prst="rect">
            <a:avLst/>
          </a:prstGeom>
          <a:blipFill dpi="0" rotWithShape="1">
            <a:blip r:embed="rId16" r:link="rId17" cstate="print">
              <a:alphaModFix amt="99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Иные расходы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367,0                                    332,6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45"/>
          <p:cNvSpPr/>
          <p:nvPr/>
        </p:nvSpPr>
        <p:spPr>
          <a:xfrm>
            <a:off x="126331" y="2996952"/>
            <a:ext cx="4286277" cy="576062"/>
          </a:xfrm>
          <a:prstGeom prst="rect">
            <a:avLst/>
          </a:prstGeom>
          <a:blipFill>
            <a:blip r:embed="rId18" r:link="rId19" cstate="print">
              <a:alphaModFix amt="41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Акцизы на нефтепродукты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39,1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53,7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46"/>
          <p:cNvSpPr/>
          <p:nvPr/>
        </p:nvSpPr>
        <p:spPr>
          <a:xfrm>
            <a:off x="126331" y="3717032"/>
            <a:ext cx="4320481" cy="576062"/>
          </a:xfrm>
          <a:prstGeom prst="rect">
            <a:avLst/>
          </a:prstGeom>
          <a:blipFill>
            <a:blip r:embed="rId20" r:link="rId21" cstate="print">
              <a:alphaModFix amt="64000"/>
            </a:blip>
            <a:stretch>
              <a:fillRect/>
            </a:stretch>
          </a:blipFill>
          <a:ln cap="rnd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Налоги на совокупный доход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220,4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230,3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6331" y="4365104"/>
            <a:ext cx="4320475" cy="504053"/>
          </a:xfrm>
          <a:prstGeom prst="rect">
            <a:avLst/>
          </a:prstGeom>
          <a:blipFill>
            <a:blip r:embed="rId22" r:link="rId23" cstate="print">
              <a:alphaModFix amt="39000"/>
            </a:blip>
            <a:stretch>
              <a:fillRect/>
            </a:stretch>
          </a:blipFill>
          <a:ln cap="rnd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Транспортный налог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108,6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 113,1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47"/>
          <p:cNvSpPr/>
          <p:nvPr/>
        </p:nvSpPr>
        <p:spPr>
          <a:xfrm>
            <a:off x="126333" y="4941170"/>
            <a:ext cx="4321052" cy="488097"/>
          </a:xfrm>
          <a:prstGeom prst="rect">
            <a:avLst/>
          </a:prstGeom>
          <a:blipFill>
            <a:blip r:embed="rId24" r:link="rId25" cstate="print">
              <a:alphaModFix amt="39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Государственная пошлина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31,2 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31,9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48"/>
          <p:cNvSpPr/>
          <p:nvPr/>
        </p:nvSpPr>
        <p:spPr>
          <a:xfrm>
            <a:off x="126332" y="5500701"/>
            <a:ext cx="4321044" cy="642942"/>
          </a:xfrm>
          <a:prstGeom prst="rect">
            <a:avLst/>
          </a:prstGeom>
          <a:blipFill>
            <a:blip r:embed="rId26" r:link="rId27" cstate="print">
              <a:alphaModFix amt="39000"/>
            </a:blip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  <a:sp3d>
            <a:bevelT/>
            <a:bevelB w="139700" h="139700" prst="divo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Неналоговые доходы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165,4</a:t>
            </a:r>
            <a:r>
              <a:rPr lang="ru-RU" sz="20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172,1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49"/>
          <p:cNvSpPr/>
          <p:nvPr/>
        </p:nvSpPr>
        <p:spPr>
          <a:xfrm>
            <a:off x="126331" y="6237312"/>
            <a:ext cx="4286277" cy="500067"/>
          </a:xfrm>
          <a:prstGeom prst="rect">
            <a:avLst/>
          </a:prstGeom>
          <a:blipFill>
            <a:blip r:embed="rId28" r:link="rId29" cstate="print">
              <a:alphaModFix amt="31000"/>
              <a:lum bright="6000" contrast="100000"/>
            </a:blip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3 561,0                          3 415,7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53"/>
          <p:cNvSpPr/>
          <p:nvPr/>
        </p:nvSpPr>
        <p:spPr>
          <a:xfrm>
            <a:off x="4662835" y="3068960"/>
            <a:ext cx="4248473" cy="643515"/>
          </a:xfrm>
          <a:prstGeom prst="rect">
            <a:avLst/>
          </a:prstGeom>
          <a:blipFill>
            <a:blip r:embed="rId30" r:link="rId31" cstate="print">
              <a:alphaModFix amt="28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 prstMaterial="matte">
            <a:bevelT/>
            <a:bevelB w="139700" h="139700" prst="divo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kern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3 090,5                      </a:t>
            </a:r>
            <a:r>
              <a:rPr lang="ru-RU" sz="20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 charset="0"/>
                <a:cs typeface="Times New Roman" pitchFamily="18" charset="0"/>
              </a:rPr>
              <a:t>3 170,5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9"/>
          <p:cNvSpPr/>
          <p:nvPr/>
        </p:nvSpPr>
        <p:spPr>
          <a:xfrm>
            <a:off x="1121859" y="1700811"/>
            <a:ext cx="1280333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9" name="Rectangle 50"/>
          <p:cNvSpPr/>
          <p:nvPr/>
        </p:nvSpPr>
        <p:spPr>
          <a:xfrm>
            <a:off x="3798737" y="1700811"/>
            <a:ext cx="1281897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0" name="Rectangle 51"/>
          <p:cNvSpPr/>
          <p:nvPr/>
        </p:nvSpPr>
        <p:spPr>
          <a:xfrm>
            <a:off x="6679059" y="1700808"/>
            <a:ext cx="1281906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2027</a:t>
            </a: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1" name="Rectangle 52"/>
          <p:cNvSpPr/>
          <p:nvPr/>
        </p:nvSpPr>
        <p:spPr>
          <a:xfrm>
            <a:off x="247902" y="3732215"/>
            <a:ext cx="1514118" cy="115252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757,7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008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12" name="Rectangle 53"/>
          <p:cNvSpPr/>
          <p:nvPr/>
        </p:nvSpPr>
        <p:spPr>
          <a:xfrm>
            <a:off x="1724366" y="3644898"/>
            <a:ext cx="1495290" cy="12969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6 736,3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13" name="Rectangle 54"/>
          <p:cNvSpPr/>
          <p:nvPr/>
        </p:nvSpPr>
        <p:spPr>
          <a:xfrm>
            <a:off x="3119237" y="3684583"/>
            <a:ext cx="1470181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5 385,7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14" name="Rectangle 55"/>
          <p:cNvSpPr/>
          <p:nvPr/>
        </p:nvSpPr>
        <p:spPr>
          <a:xfrm>
            <a:off x="4462336" y="3716341"/>
            <a:ext cx="1496854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5 364,3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15" name="Rectangle 56"/>
          <p:cNvSpPr/>
          <p:nvPr/>
        </p:nvSpPr>
        <p:spPr>
          <a:xfrm>
            <a:off x="5742955" y="3717032"/>
            <a:ext cx="1702402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5 327,5</a:t>
            </a:r>
            <a:endParaRPr lang="ru-RU" b="1" i="0" u="none" strike="noStrike" kern="1200" cap="none" spc="0" baseline="0" dirty="0">
              <a:solidFill>
                <a:srgbClr val="000066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16" name="Rectangle 57"/>
          <p:cNvSpPr/>
          <p:nvPr/>
        </p:nvSpPr>
        <p:spPr>
          <a:xfrm>
            <a:off x="7111107" y="3717032"/>
            <a:ext cx="1694556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5 306,1</a:t>
            </a:r>
            <a:endParaRPr lang="ru-RU" b="1" i="0" u="none" strike="noStrike" kern="1200" cap="none" spc="0" baseline="0" dirty="0">
              <a:solidFill>
                <a:srgbClr val="000066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1" i="0" u="none" strike="noStrike" kern="1200" cap="none" spc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u="none" strike="noStrike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лей</a:t>
            </a: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17" name="Line 58"/>
          <p:cNvSpPr/>
          <p:nvPr/>
        </p:nvSpPr>
        <p:spPr>
          <a:xfrm>
            <a:off x="0" y="4941893"/>
            <a:ext cx="9037636" cy="714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0322">
            <a:solidFill>
              <a:srgbClr val="EEECE1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8" name="AutoShape 61"/>
          <p:cNvSpPr/>
          <p:nvPr/>
        </p:nvSpPr>
        <p:spPr>
          <a:xfrm>
            <a:off x="50209" y="5085184"/>
            <a:ext cx="2668932" cy="8028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9528">
            <a:noFill/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  <a:outerShdw sx="1000" sy="1000" algn="ctr" rotWithShape="0">
              <a:schemeClr val="bg1"/>
            </a:outerShdw>
          </a:effectLst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FF"/>
              </a:solidFill>
              <a:uFillTx/>
              <a:latin typeface="Arial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dirty="0" smtClean="0">
                <a:solidFill>
                  <a:srgbClr val="0000FF"/>
                </a:solidFill>
                <a:uFillTx/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b="1" i="0" u="none" strike="noStrike" kern="1200" cap="none" spc="0" baseline="0" dirty="0" smtClean="0">
                <a:solidFill>
                  <a:srgbClr val="0000FF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21,4</a:t>
            </a:r>
            <a:endParaRPr lang="ru-RU" b="1" i="0" u="none" strike="noStrike" kern="1200" cap="none" spc="0" dirty="0">
              <a:solidFill>
                <a:srgbClr val="0000FF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0" i="0" u="none" strike="noStrike" kern="1200" cap="none" spc="0" baseline="0" dirty="0" smtClean="0"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0" i="0" u="none" strike="noStrike" kern="1200" cap="none" spc="0" dirty="0" smtClean="0"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i="0" u="none" strike="noStrike" kern="1200" cap="none" spc="0" baseline="0" dirty="0" smtClean="0"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b="0" i="0" u="none" strike="noStrike" kern="1200" cap="none" spc="0" baseline="0" dirty="0"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66"/>
              </a:solidFill>
              <a:uFillTx/>
              <a:latin typeface="Arial"/>
              <a:cs typeface="Arial"/>
            </a:endParaRPr>
          </a:p>
        </p:txBody>
      </p:sp>
      <p:sp>
        <p:nvSpPr>
          <p:cNvPr id="19" name="AutoShape 62"/>
          <p:cNvSpPr/>
          <p:nvPr/>
        </p:nvSpPr>
        <p:spPr>
          <a:xfrm>
            <a:off x="2871335" y="5045083"/>
            <a:ext cx="2847798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0000"/>
            </a:srgbClr>
          </a:solidFill>
          <a:ln w="9528">
            <a:noFill/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i="0" u="none" strike="noStrike" kern="1200" cap="none" spc="0" baseline="0" dirty="0">
              <a:solidFill>
                <a:srgbClr val="0000FF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>
                <a:solidFill>
                  <a:srgbClr val="0000FF"/>
                </a:solidFill>
                <a:uFillTx/>
                <a:latin typeface="Times New Roman" pitchFamily="18" charset="0"/>
                <a:cs typeface="Times New Roman" pitchFamily="18" charset="0"/>
              </a:rPr>
              <a:t>Профицит </a:t>
            </a:r>
            <a:r>
              <a:rPr lang="ru-RU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21,4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i="0" u="none" strike="noStrike" kern="1200" cap="none" spc="0" baseline="0" dirty="0">
              <a:solidFill>
                <a:srgbClr val="0000FF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63"/>
          <p:cNvSpPr/>
          <p:nvPr/>
        </p:nvSpPr>
        <p:spPr>
          <a:xfrm>
            <a:off x="5814963" y="5085184"/>
            <a:ext cx="3048158" cy="83276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  <a:reflection endPos="0" dist="50800" dir="5400000" sy="-100000" algn="bl" rotWithShape="0"/>
          </a:effectLst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>
                <a:solidFill>
                  <a:srgbClr val="0000FF"/>
                </a:solidFill>
                <a:uFillTx/>
                <a:latin typeface="Times New Roman" pitchFamily="18" charset="0"/>
                <a:cs typeface="Times New Roman" pitchFamily="18" charset="0"/>
              </a:rPr>
              <a:t>Профицит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21,4</a:t>
            </a:r>
            <a:endParaRPr lang="ru-RU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лн</a:t>
            </a:r>
            <a:r>
              <a:rPr lang="ru-RU" b="0" i="0" u="none" strike="noStrike" kern="1200" cap="none" spc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74800" y="188640"/>
            <a:ext cx="4464493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Финансовое управление Администрации Аксайского района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58782" y="188640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198339" y="620688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Основные характеристики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Аксайского района на </a:t>
            </a:r>
            <a:r>
              <a:rPr lang="ru-RU" sz="32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32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26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7" name="Рисунок 26" descr="scale_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355" y="2132856"/>
            <a:ext cx="2664296" cy="1656184"/>
          </a:xfrm>
          <a:prstGeom prst="rect">
            <a:avLst/>
          </a:prstGeom>
        </p:spPr>
      </p:pic>
      <p:pic>
        <p:nvPicPr>
          <p:cNvPr id="28" name="Рисунок 27" descr="scale_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2675" y="2132856"/>
            <a:ext cx="2664296" cy="1656184"/>
          </a:xfrm>
          <a:prstGeom prst="rect">
            <a:avLst/>
          </a:prstGeom>
        </p:spPr>
      </p:pic>
      <p:pic>
        <p:nvPicPr>
          <p:cNvPr id="29" name="Рисунок 28" descr="scale_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8979" y="2132856"/>
            <a:ext cx="2664296" cy="16561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 dpi="0" rotWithShape="1">
          <a:blip r:embed="rId3" cstate="print">
            <a:alphaModFix amt="38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F99201-655D-4570-B91F-3099960447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558798" y="548676"/>
            <a:ext cx="7681910" cy="936107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Динамика доходов консолидированного и районного бюджетов Аксайского района</a:t>
            </a:r>
          </a:p>
        </p:txBody>
      </p:sp>
      <p:sp>
        <p:nvSpPr>
          <p:cNvPr id="4" name="Text Box 12"/>
          <p:cNvSpPr txBox="1"/>
          <p:nvPr/>
        </p:nvSpPr>
        <p:spPr>
          <a:xfrm rot="1200014">
            <a:off x="6715133" y="4025950"/>
            <a:ext cx="844548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1" i="0" u="none" strike="noStrike" kern="1200" cap="none" spc="0" baseline="0" dirty="0">
              <a:solidFill>
                <a:srgbClr val="6600CC"/>
              </a:solidFill>
              <a:uFillTx/>
              <a:latin typeface="Times New Roman" pitchFamily="18"/>
              <a:cs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19"/>
          <p:cNvSpPr/>
          <p:nvPr/>
        </p:nvSpPr>
        <p:spPr>
          <a:xfrm>
            <a:off x="6319016" y="1556793"/>
            <a:ext cx="123497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uFillTx/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2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/>
              </a:rPr>
              <a:t> </a:t>
            </a:r>
            <a:r>
              <a:rPr lang="ru-RU" sz="1400" b="1" i="0" u="none" strike="noStrike" kern="1200" cap="none" spc="0" dirty="0">
                <a:uFillTx/>
                <a:latin typeface="Times New Roman" pitchFamily="18" charset="0"/>
              </a:rPr>
              <a:t>рублей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70347" y="1916832"/>
          <a:ext cx="8568952" cy="4714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 advTm="7000">
    <p:checke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 r:link="rId4" cstate="print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518291" y="428606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Структура собственных доходов бюджета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Аксайского района в 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8CD370-BDF1-4547-969C-011B2BA33D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Рисунок 15" descr="img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0787" y="1340768"/>
            <a:ext cx="2531370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6" descr="ФНС Росси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333" y="1282994"/>
            <a:ext cx="1506126" cy="12551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342355" y="2794000"/>
          <a:ext cx="8208912" cy="394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 advTm="7000">
    <p:circle/>
  </p:transition>
</p:sld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16452</TotalTime>
  <Words>1809</Words>
  <Application>Microsoft Office PowerPoint</Application>
  <PresentationFormat>Произвольный</PresentationFormat>
  <Paragraphs>591</Paragraphs>
  <Slides>40</Slides>
  <Notes>18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Городская</vt:lpstr>
      <vt:lpstr>Worksheet</vt:lpstr>
      <vt:lpstr>Слайд 1</vt:lpstr>
      <vt:lpstr>  Основа формирования бюджета Аксайского района на 2025 год и на плановый период 2026 и 2027 годов   </vt:lpstr>
      <vt:lpstr>Приоритеты бюджетной политики</vt:lpstr>
      <vt:lpstr>Слайд 4</vt:lpstr>
      <vt:lpstr>Слайд 5</vt:lpstr>
      <vt:lpstr>Слайд 6</vt:lpstr>
      <vt:lpstr>Слайд 7</vt:lpstr>
      <vt:lpstr>Динамика доходов консолидированного и районного бюджетов Аксайского района</vt:lpstr>
      <vt:lpstr>Структура собственных доходов бюджета  Аксайского района в 2025 году</vt:lpstr>
      <vt:lpstr>Слайд 10</vt:lpstr>
      <vt:lpstr>Слайд 11</vt:lpstr>
      <vt:lpstr>ДИНАМИКА ПОСТУПЛЕНИЙ НАЛОГА НА ДОХОДЫ ФИЗИЧЕСКИХ ЛИЦ</vt:lpstr>
      <vt:lpstr>ДИНАМИКА ПОСТУПЛЕНИЙ АКЦИЗОВ  НА НЕФТЕПРОДУКТЫ</vt:lpstr>
      <vt:lpstr>ДИНАМИКА ПОСТУПЛЕНИЙ НАЛОГА, ВЗИМАЕМОГО В СВЯЗИ С ПРИМЕНЕНИЕМ УПРОЩЁННОЙ СИСТЕМЫ НАЛОГООБЛОЖЕНИЯ</vt:lpstr>
      <vt:lpstr>Слайд 15</vt:lpstr>
      <vt:lpstr>ДИНАМИКА ПОСТУПЛЕНИЙ НАЛОГА, ВЗИМАЕМОГО В СВЯЗИ С ПРИМЕНЕНИЕМ ПАТЕНТНОЙ СИСТЕМЫ НАЛОГООБЛОЖЕНИЯ</vt:lpstr>
      <vt:lpstr>ДИНАМИКА ПОСТУПЛЕНИЙ ТРАНСПОРТНОГО НАЛОГА</vt:lpstr>
      <vt:lpstr>ДИНАМИКА ПОСТУПЛЕНИЙ  ГОСУДАРСТВЕННОЙ ПОШЛИНЫ</vt:lpstr>
      <vt:lpstr>БЕЗВОЗМЕЗДНЫЕ ПОСТУПЛЕНИЯ БЮДЖЕТА АКСАЙСКОГО РАЙОНА</vt:lpstr>
      <vt:lpstr>Структура расходов бюджета  Аксайского района в 2025-2027 годах</vt:lpstr>
      <vt:lpstr>Слайд 21</vt:lpstr>
      <vt:lpstr>Слайд 22</vt:lpstr>
      <vt:lpstr>Структура расходов по разделам бюджетной классификации</vt:lpstr>
      <vt:lpstr>Слайд 24</vt:lpstr>
      <vt:lpstr>Слайд 25</vt:lpstr>
      <vt:lpstr>Слайд 26</vt:lpstr>
      <vt:lpstr>Структура расходов на Дорожное хозяйство в 2025 году</vt:lpstr>
      <vt:lpstr>Слайд 28</vt:lpstr>
      <vt:lpstr>Динамика и структура расходов Аксайского района по разделу «Культура, кинематография»</vt:lpstr>
      <vt:lpstr>Динамика и структура расходов Аксайского района на Социальную политику</vt:lpstr>
      <vt:lpstr>  Обеспечение жильем жителей  Аксайского района на 2025 год </vt:lpstr>
      <vt:lpstr>Слайд 32</vt:lpstr>
      <vt:lpstr>Слайд 33</vt:lpstr>
      <vt:lpstr>СТРУКТУРА МУНИЦИПАЛЬНОГО ДОЛГА АКСАЙСКОГО РАЙОНА на 2025-2027 годы</vt:lpstr>
      <vt:lpstr>Соблюдение Аксайским районом нормативов Бюджетного кодекса РФ по уровню долговой нагрузки в 2025-2027 годах</vt:lpstr>
      <vt:lpstr>Оценка долговой устойчивости Аксайского района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2014 год и на плановый период 2015 и 2016 годов направлен на решение следующих ключевых задач:</dc:title>
  <dc:creator>Luda</dc:creator>
  <cp:lastModifiedBy>страдная</cp:lastModifiedBy>
  <cp:revision>1858</cp:revision>
  <cp:lastPrinted>2013-12-02T17:09:54Z</cp:lastPrinted>
  <dcterms:created xsi:type="dcterms:W3CDTF">2013-12-01T13:39:32Z</dcterms:created>
  <dcterms:modified xsi:type="dcterms:W3CDTF">2024-12-09T12:51:57Z</dcterms:modified>
</cp:coreProperties>
</file>