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layout2.xml" ContentType="application/vnd.openxmlformats-officedocument.drawingml.diagramLayout+xml"/>
  <Default Extension="vml" ContentType="application/vnd.openxmlformats-officedocument.vmlDrawing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39"/>
  </p:notesMasterIdLst>
  <p:sldIdLst>
    <p:sldId id="403" r:id="rId2"/>
    <p:sldId id="337" r:id="rId3"/>
    <p:sldId id="371" r:id="rId4"/>
    <p:sldId id="336" r:id="rId5"/>
    <p:sldId id="411" r:id="rId6"/>
    <p:sldId id="307" r:id="rId7"/>
    <p:sldId id="376" r:id="rId8"/>
    <p:sldId id="374" r:id="rId9"/>
    <p:sldId id="320" r:id="rId10"/>
    <p:sldId id="377" r:id="rId11"/>
    <p:sldId id="379" r:id="rId12"/>
    <p:sldId id="401" r:id="rId13"/>
    <p:sldId id="378" r:id="rId14"/>
    <p:sldId id="402" r:id="rId15"/>
    <p:sldId id="380" r:id="rId16"/>
    <p:sldId id="329" r:id="rId17"/>
    <p:sldId id="420" r:id="rId18"/>
    <p:sldId id="395" r:id="rId19"/>
    <p:sldId id="391" r:id="rId20"/>
    <p:sldId id="389" r:id="rId21"/>
    <p:sldId id="413" r:id="rId22"/>
    <p:sldId id="414" r:id="rId23"/>
    <p:sldId id="416" r:id="rId24"/>
    <p:sldId id="419" r:id="rId25"/>
    <p:sldId id="418" r:id="rId26"/>
    <p:sldId id="404" r:id="rId27"/>
    <p:sldId id="415" r:id="rId28"/>
    <p:sldId id="417" r:id="rId29"/>
    <p:sldId id="410" r:id="rId30"/>
    <p:sldId id="332" r:id="rId31"/>
    <p:sldId id="334" r:id="rId32"/>
    <p:sldId id="412" r:id="rId33"/>
    <p:sldId id="407" r:id="rId34"/>
    <p:sldId id="387" r:id="rId35"/>
    <p:sldId id="398" r:id="rId36"/>
    <p:sldId id="399" r:id="rId37"/>
    <p:sldId id="400" r:id="rId38"/>
  </p:sldIdLst>
  <p:sldSz cx="9037638" cy="6858000"/>
  <p:notesSz cx="6669088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C00"/>
    <a:srgbClr val="CC0099"/>
    <a:srgbClr val="FF6600"/>
    <a:srgbClr val="0099CC"/>
    <a:srgbClr val="0000FF"/>
    <a:srgbClr val="FF0000"/>
    <a:srgbClr val="008080"/>
    <a:srgbClr val="6600FF"/>
    <a:srgbClr val="59F3CE"/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518" autoAdjust="0"/>
    <p:restoredTop sz="91653" autoAdjust="0"/>
  </p:normalViewPr>
  <p:slideViewPr>
    <p:cSldViewPr>
      <p:cViewPr>
        <p:scale>
          <a:sx n="80" d="100"/>
          <a:sy n="80" d="100"/>
        </p:scale>
        <p:origin x="-2580" y="-876"/>
      </p:cViewPr>
      <p:guideLst>
        <p:guide orient="horz" pos="2160"/>
        <p:guide pos="28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dc8\users2\obmen\&#1041;&#1045;&#1047;&#1056;&#1054;&#1044;&#1053;&#1054;&#1042;&#1054;&#1049;%20&#1045;.&#1045;\&#1041;&#1070;&#1044;&#1046;&#1045;&#1058;%202020\&#1058;&#1072;&#1073;&#1083;&#1080;&#1094;&#1099;%20&#1082;%20&#1087;&#1088;&#1077;&#1079;&#1077;&#1085;&#1090;&#1072;&#1094;&#1080;&#1080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c8\users2\obmen\&#1041;&#1045;&#1047;&#1056;&#1054;&#1044;&#1053;&#1054;&#1042;&#1054;&#1049;%20&#1045;.&#1045;\&#1041;&#1070;&#1044;&#1046;&#1045;&#1058;%202020\&#1058;&#1072;&#1073;&#1083;&#1080;&#1094;&#1099;%20&#1082;%20&#1087;&#1088;&#1077;&#1079;&#1077;&#1085;&#1090;&#1072;&#1094;&#1080;&#1080;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5.jpeg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obmen\&#1047;&#1072;&#1084;&#1096;&#1080;&#1085;&#1072;%20&#1053;.&#1053;\&#1041;&#1070;&#1044;&#1046;&#1045;&#1058;%20&#1085;&#1072;%202017%20&#1075;&#1086;&#1076;\&#1055;&#1088;&#1077;&#1079;&#1077;&#1085;&#1090;&#1072;&#1094;&#1080;&#1103;\&#1087;&#1088;&#1077;&#1079;&#1077;&#1085;&#1090;&#1072;&#1094;&#1080;&#1103;%20&#1088;&#1072;&#1089;&#1093;&#1086;&#1076;&#1099;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dc8\users2\obmen\&#1041;&#1045;&#1047;&#1056;&#1054;&#1044;&#1053;&#1054;&#1042;&#1054;&#1049;%20&#1045;.&#1045;\&#1041;&#1070;&#1044;&#1046;&#1045;&#1058;%202020\&#1058;&#1072;&#1073;&#1083;&#1080;&#1094;&#1099;%20&#1082;%20&#1087;&#1088;&#1077;&#1079;&#1077;&#1085;&#1090;&#1072;&#1094;&#1080;&#1080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dc8\users2\obmen\&#1041;&#1045;&#1047;&#1056;&#1054;&#1044;&#1053;&#1054;&#1042;&#1054;&#1049;%20&#1045;.&#1045;\&#1041;&#1070;&#1044;&#1046;&#1045;&#1058;%202020\&#1058;&#1072;&#1073;&#1083;&#1080;&#1094;&#1099;%20&#1082;%20&#1087;&#1088;&#1077;&#1079;&#1077;&#1085;&#1090;&#1072;&#1094;&#1080;&#1080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obmen\&#1047;&#1072;&#1084;&#1096;&#1080;&#1085;&#1072;%20&#1053;.&#1053;\&#1041;&#1070;&#1044;&#1046;&#1045;&#1058;%20&#1085;&#1072;%202017%20&#1075;&#1086;&#1076;\&#1055;&#1088;&#1077;&#1079;&#1077;&#1085;&#1090;&#1072;&#1094;&#1080;&#1103;\&#1087;&#1088;&#1077;&#1079;&#1077;&#1085;&#1090;&#1072;&#1094;&#1080;&#1103;%20&#1088;&#1072;&#1089;&#1093;&#1086;&#1076;&#1099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dc8\users2\obmen\&#1041;&#1045;&#1047;&#1056;&#1054;&#1044;&#1053;&#1054;&#1042;&#1054;&#1049;%20&#1045;.&#1045;\&#1041;&#1070;&#1044;&#1046;&#1045;&#1058;%202020\&#1058;&#1072;&#1073;&#1083;&#1080;&#1094;&#1099;%20&#1082;%20&#1087;&#1088;&#1077;&#1079;&#1077;&#1085;&#1090;&#1072;&#1094;&#1080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image" Target="../media/image5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1.200\users2\&#1044;&#1086;&#1093;&#1086;&#1076;&#1099;\&#1041;&#1070;&#1044;&#1046;&#1045;&#1058;%202018\&#1056;&#1077;&#1096;&#1077;&#1085;&#1080;&#1103;\&#1055;&#1088;&#1086;&#1077;&#1082;&#1090;%20&#1086;%20&#1087;&#1088;&#1086;&#1077;&#1082;&#1090;&#1077;\&#1055;&#1088;&#1077;&#1079;&#1077;&#1085;&#1090;&#1072;&#1094;&#1080;&#1103;\&#1044;&#1072;&#1085;&#1085;&#1099;&#1077;%20&#1082;%20&#1087;&#1088;&#1077;&#1079;&#1077;&#1085;&#1090;&#1072;&#1094;&#1080;&#1080;%202018-2020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floor>
      <c:spPr>
        <a:solidFill>
          <a:schemeClr val="accent1">
            <a:lumMod val="20000"/>
            <a:lumOff val="80000"/>
          </a:schemeClr>
        </a:solidFill>
      </c:spPr>
    </c:floor>
    <c:plotArea>
      <c:layout/>
      <c:bar3DChart>
        <c:barDir val="col"/>
        <c:grouping val="percentStacked"/>
        <c:ser>
          <c:idx val="0"/>
          <c:order val="0"/>
          <c:tx>
            <c:strRef>
              <c:f>'Динамика КБ'!$A$6</c:f>
              <c:strCache>
                <c:ptCount val="1"/>
                <c:pt idx="0">
                  <c:v>Бюджет района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'Динамика КБ'!$B$5:$E$5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 2021 год </c:v>
                </c:pt>
                <c:pt idx="3">
                  <c:v>2022 год </c:v>
                </c:pt>
              </c:strCache>
            </c:strRef>
          </c:cat>
          <c:val>
            <c:numRef>
              <c:f>'Динамика КБ'!$B$6:$E$6</c:f>
              <c:numCache>
                <c:formatCode>#,##0.0</c:formatCode>
                <c:ptCount val="4"/>
                <c:pt idx="0">
                  <c:v>3988</c:v>
                </c:pt>
                <c:pt idx="1">
                  <c:v>3974</c:v>
                </c:pt>
                <c:pt idx="2">
                  <c:v>2959.5</c:v>
                </c:pt>
                <c:pt idx="3">
                  <c:v>2528.9</c:v>
                </c:pt>
              </c:numCache>
            </c:numRef>
          </c:val>
        </c:ser>
        <c:ser>
          <c:idx val="1"/>
          <c:order val="1"/>
          <c:tx>
            <c:strRef>
              <c:f>'Динамика КБ'!$A$7</c:f>
              <c:strCache>
                <c:ptCount val="1"/>
                <c:pt idx="0">
                  <c:v>КБ (район+поселения)</c:v>
                </c:pt>
              </c:strCache>
            </c:strRef>
          </c:tx>
          <c:spPr>
            <a:solidFill>
              <a:srgbClr val="9DBAF5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'Динамика КБ'!$B$5:$E$5</c:f>
              <c:strCache>
                <c:ptCount val="4"/>
                <c:pt idx="0">
                  <c:v>2019 год</c:v>
                </c:pt>
                <c:pt idx="1">
                  <c:v>2020 год</c:v>
                </c:pt>
                <c:pt idx="2">
                  <c:v> 2021 год </c:v>
                </c:pt>
                <c:pt idx="3">
                  <c:v>2022 год </c:v>
                </c:pt>
              </c:strCache>
            </c:strRef>
          </c:cat>
          <c:val>
            <c:numRef>
              <c:f>'Динамика КБ'!$B$7:$E$7</c:f>
              <c:numCache>
                <c:formatCode>#,##0.0</c:formatCode>
                <c:ptCount val="4"/>
                <c:pt idx="0">
                  <c:v>4658.8</c:v>
                </c:pt>
                <c:pt idx="1">
                  <c:v>4650.2</c:v>
                </c:pt>
                <c:pt idx="2">
                  <c:v>3612</c:v>
                </c:pt>
                <c:pt idx="3">
                  <c:v>3205.4</c:v>
                </c:pt>
              </c:numCache>
            </c:numRef>
          </c:val>
        </c:ser>
        <c:shape val="box"/>
        <c:axId val="120099968"/>
        <c:axId val="120101504"/>
        <c:axId val="0"/>
      </c:bar3DChart>
      <c:catAx>
        <c:axId val="1200999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0101504"/>
        <c:crosses val="autoZero"/>
        <c:auto val="1"/>
        <c:lblAlgn val="ctr"/>
        <c:lblOffset val="100"/>
      </c:catAx>
      <c:valAx>
        <c:axId val="120101504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%" sourceLinked="1"/>
        <c:tickLblPos val="nextTo"/>
        <c:crossAx val="120099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4581033946741682"/>
          <c:y val="0.722481117234961"/>
          <c:w val="0.22150149025587396"/>
          <c:h val="0.25330494467476622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10"/>
      <c:perspective val="10"/>
    </c:view3D>
    <c:plotArea>
      <c:layout>
        <c:manualLayout>
          <c:layoutTarget val="inner"/>
          <c:xMode val="edge"/>
          <c:yMode val="edge"/>
          <c:x val="0.33703947424645148"/>
          <c:y val="0"/>
          <c:w val="0.64637879741757154"/>
          <c:h val="0.907030584564678"/>
        </c:manualLayout>
      </c:layout>
      <c:bar3DChart>
        <c:barDir val="col"/>
        <c:grouping val="stacked"/>
        <c:ser>
          <c:idx val="0"/>
          <c:order val="0"/>
          <c:tx>
            <c:strRef>
              <c:f>'% разделы'!$A$6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solidFill>
              <a:srgbClr val="0070C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3,9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5,2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6,8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разделы'!$B$6:$D$6</c:f>
              <c:numCache>
                <c:formatCode>0.0</c:formatCode>
                <c:ptCount val="3"/>
                <c:pt idx="0">
                  <c:v>3.8849533154772331</c:v>
                </c:pt>
                <c:pt idx="1">
                  <c:v>5.24038136452769</c:v>
                </c:pt>
                <c:pt idx="2">
                  <c:v>6.8383870455627882</c:v>
                </c:pt>
              </c:numCache>
            </c:numRef>
          </c:val>
        </c:ser>
        <c:ser>
          <c:idx val="1"/>
          <c:order val="1"/>
          <c:tx>
            <c:strRef>
              <c:f>'% разделы'!$A$7</c:f>
              <c:strCache>
                <c:ptCount val="1"/>
                <c:pt idx="0">
                  <c:v>Национальная безопасность и правоохранительная деятельность </c:v>
                </c:pt>
              </c:strCache>
            </c:strRef>
          </c:tx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разделы'!$B$7:$D$7</c:f>
              <c:numCache>
                <c:formatCode>0.0</c:formatCode>
                <c:ptCount val="3"/>
                <c:pt idx="0">
                  <c:v>0.57573406092768287</c:v>
                </c:pt>
                <c:pt idx="1">
                  <c:v>0.76070052065724558</c:v>
                </c:pt>
                <c:pt idx="2">
                  <c:v>0.89299888871249411</c:v>
                </c:pt>
              </c:numCache>
            </c:numRef>
          </c:val>
        </c:ser>
        <c:ser>
          <c:idx val="2"/>
          <c:order val="2"/>
          <c:tx>
            <c:strRef>
              <c:f>'% разделы'!$A$8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5,5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7,5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6,5</a:t>
                    </a:r>
                    <a:r>
                      <a:rPr lang="ru-RU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разделы'!$B$8:$D$8</c:f>
              <c:numCache>
                <c:formatCode>0.0</c:formatCode>
                <c:ptCount val="3"/>
                <c:pt idx="0">
                  <c:v>5.5320533680442567</c:v>
                </c:pt>
                <c:pt idx="1">
                  <c:v>7.5393873825140343</c:v>
                </c:pt>
                <c:pt idx="2">
                  <c:v>6.4891252579774559</c:v>
                </c:pt>
              </c:numCache>
            </c:numRef>
          </c:val>
        </c:ser>
        <c:ser>
          <c:idx val="3"/>
          <c:order val="3"/>
          <c:tx>
            <c:strRef>
              <c:f>'% разделы'!$A$9</c:f>
              <c:strCache>
                <c:ptCount val="1"/>
                <c:pt idx="0">
                  <c:v>Жилищно-коммунальное хозяйство 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29,7</a:t>
                    </a:r>
                    <a:r>
                      <a:rPr lang="ru-RU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 3,1%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8.745584742191179E-3"/>
                  <c:y val="-2.449592792158896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1,1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разделы'!$B$9:$D$9</c:f>
              <c:numCache>
                <c:formatCode>0.0</c:formatCode>
                <c:ptCount val="3"/>
                <c:pt idx="0">
                  <c:v>29.652807329344924</c:v>
                </c:pt>
                <c:pt idx="1">
                  <c:v>3.1476097099195357</c:v>
                </c:pt>
                <c:pt idx="2">
                  <c:v>1.0874742022543253</c:v>
                </c:pt>
              </c:numCache>
            </c:numRef>
          </c:val>
        </c:ser>
        <c:ser>
          <c:idx val="4"/>
          <c:order val="4"/>
          <c:tx>
            <c:strRef>
              <c:f>'% разделы'!$A$10</c:f>
              <c:strCache>
                <c:ptCount val="1"/>
                <c:pt idx="0">
                  <c:v>Образование </c:v>
                </c:pt>
              </c:strCache>
            </c:strRef>
          </c:tx>
          <c:spPr>
            <a:solidFill>
              <a:srgbClr val="0099CC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39,0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54,9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55,5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разделы'!$B$10:$D$10</c:f>
              <c:numCache>
                <c:formatCode>0.0</c:formatCode>
                <c:ptCount val="3"/>
                <c:pt idx="0">
                  <c:v>39.032266139327646</c:v>
                </c:pt>
                <c:pt idx="1">
                  <c:v>54.915815809047253</c:v>
                </c:pt>
                <c:pt idx="2">
                  <c:v>55.481028734719807</c:v>
                </c:pt>
              </c:numCache>
            </c:numRef>
          </c:val>
        </c:ser>
        <c:ser>
          <c:idx val="5"/>
          <c:order val="5"/>
          <c:tx>
            <c:strRef>
              <c:f>'% разделы'!$A$11</c:f>
              <c:strCache>
                <c:ptCount val="1"/>
                <c:pt idx="0">
                  <c:v>Культура, кинематография 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2.411887757960424E-2"/>
                  <c:y val="4.898954128553617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2,2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014859697450519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1,9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3.789753388282856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2,2%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разделы'!$B$11:$D$11</c:f>
              <c:numCache>
                <c:formatCode>0.0</c:formatCode>
                <c:ptCount val="3"/>
                <c:pt idx="0">
                  <c:v>2.1702670905404395</c:v>
                </c:pt>
                <c:pt idx="1">
                  <c:v>1.8797755088241264</c:v>
                </c:pt>
                <c:pt idx="2">
                  <c:v>2.1789172884584866</c:v>
                </c:pt>
              </c:numCache>
            </c:numRef>
          </c:val>
        </c:ser>
        <c:ser>
          <c:idx val="6"/>
          <c:order val="6"/>
          <c:tx>
            <c:strRef>
              <c:f>'% разделы'!$A$12</c:f>
              <c:strCache>
                <c:ptCount val="1"/>
                <c:pt idx="0">
                  <c:v>Здравоохранение  </c:v>
                </c:pt>
              </c:strCache>
            </c:strRef>
          </c:tx>
          <c:dLbls>
            <c:dLbl>
              <c:idx val="0"/>
              <c:layout>
                <c:manualLayout>
                  <c:x val="-1.9596588033428394E-2"/>
                  <c:y val="-4.899147008357098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1.9596588033428394E-2"/>
                  <c:y val="-1.22478675208927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1,3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1,7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разделы'!$B$12:$D$12</c:f>
              <c:numCache>
                <c:formatCode>0.0</c:formatCode>
                <c:ptCount val="3"/>
                <c:pt idx="0">
                  <c:v>0.95121279631530209</c:v>
                </c:pt>
                <c:pt idx="1">
                  <c:v>1.2543106362837249</c:v>
                </c:pt>
                <c:pt idx="2">
                  <c:v>1.7185267502778214</c:v>
                </c:pt>
              </c:numCache>
            </c:numRef>
          </c:val>
        </c:ser>
        <c:ser>
          <c:idx val="7"/>
          <c:order val="7"/>
          <c:tx>
            <c:strRef>
              <c:f>'% разделы'!$A$13</c:f>
              <c:strCache>
                <c:ptCount val="1"/>
                <c:pt idx="0">
                  <c:v>Социальная политика </c:v>
                </c:pt>
              </c:strCache>
            </c:strRef>
          </c:tx>
          <c:spPr>
            <a:solidFill>
              <a:srgbClr val="CC0099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17,7%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24,6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24,6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разделы'!$B$13:$D$13</c:f>
              <c:numCache>
                <c:formatCode>0.0</c:formatCode>
                <c:ptCount val="3"/>
                <c:pt idx="0">
                  <c:v>17.747628225988127</c:v>
                </c:pt>
                <c:pt idx="1">
                  <c:v>24.64669686929475</c:v>
                </c:pt>
                <c:pt idx="2">
                  <c:v>24.559453881568494</c:v>
                </c:pt>
              </c:numCache>
            </c:numRef>
          </c:val>
        </c:ser>
        <c:ser>
          <c:idx val="8"/>
          <c:order val="8"/>
          <c:tx>
            <c:strRef>
              <c:f>'% разделы'!$A$14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разделы'!$B$14:$D$14</c:f>
              <c:numCache>
                <c:formatCode>0.0</c:formatCode>
                <c:ptCount val="3"/>
                <c:pt idx="0">
                  <c:v>0.10263085433928261</c:v>
                </c:pt>
                <c:pt idx="1">
                  <c:v>0.12509297450808035</c:v>
                </c:pt>
                <c:pt idx="2">
                  <c:v>0.14684870614383241</c:v>
                </c:pt>
              </c:numCache>
            </c:numRef>
          </c:val>
        </c:ser>
        <c:ser>
          <c:idx val="9"/>
          <c:order val="9"/>
          <c:tx>
            <c:strRef>
              <c:f>'% разделы'!$A$15</c:f>
              <c:strCache>
                <c:ptCount val="1"/>
                <c:pt idx="0">
                  <c:v>Средства  массовой информации </c:v>
                </c:pt>
              </c:strCache>
            </c:strRef>
          </c:tx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разделы'!$B$15:$D$15</c:f>
              <c:numCache>
                <c:formatCode>0.0</c:formatCode>
                <c:ptCount val="3"/>
                <c:pt idx="0">
                  <c:v>5.0063831385015918E-2</c:v>
                </c:pt>
                <c:pt idx="1">
                  <c:v>2.3666238420447631E-2</c:v>
                </c:pt>
                <c:pt idx="2">
                  <c:v>2.7782187648833161E-2</c:v>
                </c:pt>
              </c:numCache>
            </c:numRef>
          </c:val>
        </c:ser>
        <c:ser>
          <c:idx val="10"/>
          <c:order val="10"/>
          <c:tx>
            <c:strRef>
              <c:f>'% разделы'!$A$16</c:f>
              <c:strCache>
                <c:ptCount val="1"/>
                <c:pt idx="0">
                  <c:v>Обслуживание государственного  и муниципального долга 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 b="1" smtClean="0"/>
                      <a:t>0</a:t>
                    </a:r>
                    <a:r>
                      <a:rPr lang="en-US" smtClean="0"/>
                      <a:t>,3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0,5%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0,6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разделы'!$B$16:$D$16</c:f>
              <c:numCache>
                <c:formatCode>0.0</c:formatCode>
                <c:ptCount val="3"/>
                <c:pt idx="0">
                  <c:v>0.30038298831009563</c:v>
                </c:pt>
                <c:pt idx="1">
                  <c:v>0.46656298600311047</c:v>
                </c:pt>
                <c:pt idx="2">
                  <c:v>0.57945705667566283</c:v>
                </c:pt>
              </c:numCache>
            </c:numRef>
          </c:val>
        </c:ser>
        <c:ser>
          <c:idx val="11"/>
          <c:order val="11"/>
          <c:tx>
            <c:strRef>
              <c:f>'% разделы'!$A$17</c:f>
              <c:strCache>
                <c:ptCount val="1"/>
                <c:pt idx="0">
                  <c:v>Межбюджетные трансферты общего характера бюджетам бюджетной системы РФ</c:v>
                </c:pt>
              </c:strCache>
            </c:strRef>
          </c:tx>
          <c:cat>
            <c:strRef>
              <c:f>'% разделы'!$B$4:$D$5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'% разделы'!$B$17:$D$17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24912000"/>
        <c:axId val="124913536"/>
        <c:axId val="0"/>
      </c:bar3DChart>
      <c:catAx>
        <c:axId val="12491200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24913536"/>
        <c:crosses val="autoZero"/>
        <c:auto val="1"/>
        <c:lblAlgn val="ctr"/>
        <c:lblOffset val="100"/>
      </c:catAx>
      <c:valAx>
        <c:axId val="124913536"/>
        <c:scaling>
          <c:orientation val="minMax"/>
        </c:scaling>
        <c:delete val="1"/>
        <c:axPos val="l"/>
        <c:numFmt formatCode="0.0" sourceLinked="1"/>
        <c:tickLblPos val="none"/>
        <c:crossAx val="12491200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"/>
          <c:y val="0"/>
          <c:w val="0.38720823948854177"/>
          <c:h val="1"/>
        </c:manualLayout>
      </c:layout>
      <c:txPr>
        <a:bodyPr/>
        <a:lstStyle/>
        <a:p>
          <a:pPr>
            <a:defRPr sz="1100"/>
          </a:pPr>
          <a:endParaRPr lang="ru-RU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1058914909837645E-3"/>
          <c:y val="3.0394367427689389E-2"/>
          <c:w val="0.68092043890297682"/>
          <c:h val="0.95302304182277631"/>
        </c:manualLayout>
      </c:layout>
      <c:pie3DChart>
        <c:varyColors val="1"/>
        <c:ser>
          <c:idx val="0"/>
          <c:order val="0"/>
          <c:explosion val="23"/>
          <c:dPt>
            <c:idx val="0"/>
            <c:spPr>
              <a:solidFill>
                <a:srgbClr val="0000FF"/>
              </a:solidFill>
            </c:spPr>
          </c:dPt>
          <c:dPt>
            <c:idx val="2"/>
            <c:spPr>
              <a:solidFill>
                <a:srgbClr val="008080"/>
              </a:solidFill>
            </c:spPr>
          </c:dPt>
          <c:dPt>
            <c:idx val="3"/>
            <c:spPr>
              <a:solidFill>
                <a:srgbClr val="6600FF"/>
              </a:solidFill>
            </c:spPr>
          </c:dPt>
          <c:dPt>
            <c:idx val="4"/>
            <c:spPr>
              <a:solidFill>
                <a:srgbClr val="0099CC"/>
              </a:solidFill>
            </c:spPr>
          </c:dPt>
          <c:dPt>
            <c:idx val="5"/>
            <c:spPr>
              <a:solidFill>
                <a:srgbClr val="FF6600"/>
              </a:solidFill>
            </c:spPr>
          </c:dPt>
          <c:dPt>
            <c:idx val="8"/>
            <c:spPr>
              <a:solidFill>
                <a:srgbClr val="00CC00"/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r>
                      <a:rPr lang="ru-RU" smtClean="0"/>
                      <a:t>,1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3"/>
              <c:layout>
                <c:manualLayout>
                  <c:x val="-0.14513141596965265"/>
                  <c:y val="2.4906265884968842E-3"/>
                </c:manualLayout>
              </c:layout>
              <c:showPercent val="1"/>
            </c:dLbl>
            <c:dLbl>
              <c:idx val="4"/>
              <c:layout>
                <c:manualLayout>
                  <c:x val="0.12157245938190776"/>
                  <c:y val="-0.27769518301154422"/>
                </c:manualLayout>
              </c:layout>
              <c:showPercent val="1"/>
            </c:dLbl>
            <c:dLbl>
              <c:idx val="7"/>
              <c:layout>
                <c:manualLayout>
                  <c:x val="9.1380075085869192E-2"/>
                  <c:y val="7.9137805418034363E-2"/>
                </c:manualLayout>
              </c:layout>
              <c:showPercent val="1"/>
            </c:dLbl>
            <c:dLbl>
              <c:idx val="8"/>
              <c:layout>
                <c:manualLayout>
                  <c:x val="7.9753470878714733E-2"/>
                  <c:y val="8.1875452478070765E-2"/>
                </c:manualLayout>
              </c:layout>
              <c:showPercent val="1"/>
            </c:dLbl>
            <c:dLbl>
              <c:idx val="9"/>
              <c:tx>
                <c:rich>
                  <a:bodyPr/>
                  <a:lstStyle/>
                  <a:p>
                    <a:r>
                      <a:rPr lang="ru-RU" smtClean="0"/>
                      <a:t>0,3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10"/>
              <c:tx>
                <c:rich>
                  <a:bodyPr/>
                  <a:lstStyle/>
                  <a:p>
                    <a:r>
                      <a:rPr lang="ru-RU" smtClean="0"/>
                      <a:t>0,3%</a:t>
                    </a:r>
                    <a:endParaRPr lang="en-US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Percent val="1"/>
            <c:showLeaderLines val="1"/>
          </c:dLbls>
          <c:cat>
            <c:strRef>
              <c:f>'расходы (р,пр)'!$A$8:$A$17</c:f>
              <c:strCache>
                <c:ptCount val="10"/>
                <c:pt idx="0">
                  <c:v>Общегосударственные вопросы </c:v>
                </c:pt>
                <c:pt idx="1">
                  <c:v>Средства  массовой информации </c:v>
                </c:pt>
                <c:pt idx="2">
                  <c:v>Национальная экономика </c:v>
                </c:pt>
                <c:pt idx="3">
                  <c:v>Жилищно-коммунальное хозяйство </c:v>
                </c:pt>
                <c:pt idx="4">
                  <c:v>Образование </c:v>
                </c:pt>
                <c:pt idx="5">
                  <c:v>Культура, кинематография </c:v>
                </c:pt>
                <c:pt idx="6">
                  <c:v>Национальная безопасность и правоохранительная деятельность </c:v>
                </c:pt>
                <c:pt idx="7">
                  <c:v>Здравоохранение  </c:v>
                </c:pt>
                <c:pt idx="8">
                  <c:v>Социальная политика </c:v>
                </c:pt>
                <c:pt idx="9">
                  <c:v>Обслуживание государственного  и муниципального долга </c:v>
                </c:pt>
              </c:strCache>
            </c:strRef>
          </c:cat>
          <c:val>
            <c:numRef>
              <c:f>'расходы (р,пр)'!$B$8:$B$17</c:f>
              <c:numCache>
                <c:formatCode>#,##0.0</c:formatCode>
                <c:ptCount val="10"/>
                <c:pt idx="0">
                  <c:v>155.19999999999999</c:v>
                </c:pt>
                <c:pt idx="1">
                  <c:v>2</c:v>
                </c:pt>
                <c:pt idx="2">
                  <c:v>221</c:v>
                </c:pt>
                <c:pt idx="3">
                  <c:v>1184.5999999999999</c:v>
                </c:pt>
                <c:pt idx="4">
                  <c:v>1559.3</c:v>
                </c:pt>
                <c:pt idx="5">
                  <c:v>86.7</c:v>
                </c:pt>
                <c:pt idx="6">
                  <c:v>23</c:v>
                </c:pt>
                <c:pt idx="7">
                  <c:v>38</c:v>
                </c:pt>
                <c:pt idx="8">
                  <c:v>709</c:v>
                </c:pt>
                <c:pt idx="9">
                  <c:v>12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8413711086897477"/>
          <c:y val="1.4448637709624698E-2"/>
          <c:w val="0.31586288913102573"/>
          <c:h val="0.96054543493585065"/>
        </c:manualLayout>
      </c:layout>
      <c:txPr>
        <a:bodyPr/>
        <a:lstStyle/>
        <a:p>
          <a:pPr>
            <a:defRPr sz="1100"/>
          </a:pPr>
          <a:endParaRPr lang="ru-RU"/>
        </a:p>
      </c:txPr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perspective val="30"/>
    </c:view3D>
    <c:floor>
      <c:spPr>
        <a:blipFill dpi="0" rotWithShape="1">
          <a:blip xmlns:r="http://schemas.openxmlformats.org/officeDocument/2006/relationships" r:embed="rId1">
            <a:alphaModFix amt="21000"/>
          </a:blip>
          <a:srcRect/>
          <a:stretch>
            <a:fillRect/>
          </a:stretch>
        </a:blipFill>
      </c:spPr>
    </c:floor>
    <c:sideWall>
      <c:spPr>
        <a:ln>
          <a:solidFill>
            <a:schemeClr val="bg1"/>
          </a:solidFill>
        </a:ln>
      </c:spPr>
    </c:sideWall>
    <c:backWall>
      <c:spPr>
        <a:ln>
          <a:solidFill>
            <a:schemeClr val="bg1"/>
          </a:solidFill>
        </a:ln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на обслуживание муниципального долга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1"/>
            <c:spPr>
              <a:solidFill>
                <a:srgbClr val="6B57FB"/>
              </a:solidFill>
            </c:spPr>
          </c:dPt>
          <c:dPt>
            <c:idx val="1"/>
            <c:bubble3D val="1"/>
            <c:spPr>
              <a:solidFill>
                <a:srgbClr val="3BCCFF"/>
              </a:solidFill>
            </c:spPr>
          </c:dPt>
          <c:dPt>
            <c:idx val="2"/>
            <c:bubble3D val="1"/>
            <c:spPr>
              <a:solidFill>
                <a:srgbClr val="A568D2"/>
              </a:solidFill>
            </c:spPr>
          </c:dPt>
          <c:dLbls>
            <c:dLbl>
              <c:idx val="0"/>
              <c:layout>
                <c:manualLayout>
                  <c:x val="9.481343732991282E-3"/>
                  <c:y val="-6.43461069708389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155,2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6.9423528068132271E-3"/>
                  <c:y val="-5.47749113919541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155,0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2.3281721850152604E-3"/>
                  <c:y val="-1.896428453296626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172,3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155205.1</c:v>
                </c:pt>
                <c:pt idx="1">
                  <c:v>154945.9</c:v>
                </c:pt>
                <c:pt idx="2">
                  <c:v>172336.8</c:v>
                </c:pt>
              </c:numCache>
            </c:numRef>
          </c:val>
          <c:bubble3D val="1"/>
        </c:ser>
        <c:shape val="cylinder"/>
        <c:axId val="162536448"/>
        <c:axId val="162554624"/>
        <c:axId val="0"/>
      </c:bar3DChart>
      <c:catAx>
        <c:axId val="162536448"/>
        <c:scaling>
          <c:orientation val="minMax"/>
        </c:scaling>
        <c:axPos val="b"/>
        <c:numFmt formatCode="General" sourceLinked="1"/>
        <c:tickLblPos val="nextTo"/>
        <c:crossAx val="162554624"/>
        <c:crosses val="autoZero"/>
        <c:auto val="1"/>
        <c:lblAlgn val="ctr"/>
        <c:lblOffset val="100"/>
      </c:catAx>
      <c:valAx>
        <c:axId val="162554624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625364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rotY val="10"/>
      <c:perspective val="30"/>
    </c:view3D>
    <c:plotArea>
      <c:layout/>
      <c:bar3DChart>
        <c:barDir val="col"/>
        <c:grouping val="clustered"/>
        <c:shape val="box"/>
        <c:axId val="124963456"/>
        <c:axId val="125047168"/>
        <c:axId val="0"/>
      </c:bar3DChart>
      <c:catAx>
        <c:axId val="1249634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500" b="0"/>
            </a:pPr>
            <a:endParaRPr lang="ru-RU"/>
          </a:p>
        </c:txPr>
        <c:crossAx val="125047168"/>
        <c:crosses val="autoZero"/>
        <c:auto val="1"/>
        <c:lblAlgn val="ctr"/>
        <c:lblOffset val="100"/>
      </c:catAx>
      <c:valAx>
        <c:axId val="125047168"/>
        <c:scaling>
          <c:orientation val="minMax"/>
        </c:scaling>
        <c:axPos val="l"/>
        <c:majorGridlines>
          <c:spPr>
            <a:ln>
              <a:solidFill>
                <a:prstClr val="white">
                  <a:lumMod val="85000"/>
                  <a:alpha val="70000"/>
                </a:prstClr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200" b="0"/>
            </a:pPr>
            <a:endParaRPr lang="ru-RU"/>
          </a:p>
        </c:txPr>
        <c:crossAx val="124963456"/>
        <c:crosses val="autoZero"/>
        <c:crossBetween val="between"/>
      </c:valAx>
    </c:plotArea>
    <c:legend>
      <c:legendPos val="b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9251038822311781"/>
          <c:y val="0.1699928399433569"/>
          <c:w val="0.70748961177688263"/>
          <c:h val="0.7258161369154196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dPt>
            <c:idx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3.7656563835584953E-3"/>
                  <c:y val="-0.3983839582864469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184,0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6.9036236186081382E-17"/>
                  <c:y val="-0.40470751317988213"/>
                </c:manualLayout>
              </c:layout>
              <c:showVal val="1"/>
            </c:dLbl>
            <c:dLbl>
              <c:idx val="2"/>
              <c:layout>
                <c:manualLayout>
                  <c:x val="-1.8828281917792485E-3"/>
                  <c:y val="-0.3066924123316293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184</c:v>
                </c:pt>
                <c:pt idx="1">
                  <c:v>189.4</c:v>
                </c:pt>
                <c:pt idx="2">
                  <c:v>135.80000000000001</c:v>
                </c:pt>
              </c:numCache>
            </c:numRef>
          </c:val>
        </c:ser>
        <c:overlap val="100"/>
        <c:axId val="125097472"/>
        <c:axId val="125099008"/>
      </c:barChart>
      <c:catAx>
        <c:axId val="125097472"/>
        <c:scaling>
          <c:orientation val="minMax"/>
        </c:scaling>
        <c:axPos val="b"/>
        <c:numFmt formatCode="General" sourceLinked="1"/>
        <c:tickLblPos val="nextTo"/>
        <c:crossAx val="125099008"/>
        <c:crosses val="autoZero"/>
        <c:auto val="1"/>
        <c:lblAlgn val="ctr"/>
        <c:lblOffset val="100"/>
      </c:catAx>
      <c:valAx>
        <c:axId val="1250990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250974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4.9622010333020994E-2"/>
          <c:y val="5.939782857539283E-2"/>
          <c:w val="0.61410391697187361"/>
          <c:h val="0.84382300230092466"/>
        </c:manualLayout>
      </c:layout>
      <c:bar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574 </a:t>
                    </a:r>
                    <a:r>
                      <a:rPr lang="ru-RU" smtClean="0"/>
                      <a:t>,8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702 </a:t>
                    </a:r>
                    <a:r>
                      <a:rPr lang="ru-RU" smtClean="0"/>
                      <a:t>,7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47</a:t>
                    </a:r>
                    <a:r>
                      <a:rPr lang="ru-RU" smtClean="0"/>
                      <a:t>8,0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574880</c:v>
                </c:pt>
                <c:pt idx="1">
                  <c:v>702702.9</c:v>
                </c:pt>
                <c:pt idx="2">
                  <c:v>477956.6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789</a:t>
                    </a:r>
                    <a:r>
                      <a:rPr lang="ru-RU" smtClean="0"/>
                      <a:t>,9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742 </a:t>
                    </a:r>
                    <a:r>
                      <a:rPr lang="ru-RU" smtClean="0"/>
                      <a:t>,7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740</a:t>
                    </a:r>
                    <a:r>
                      <a:rPr lang="ru-RU" smtClean="0"/>
                      <a:t>,2</a:t>
                    </a:r>
                    <a:endParaRPr lang="en-US"/>
                  </a:p>
                </c:rich>
              </c:tx>
              <c:showVal val="1"/>
            </c:dLbl>
            <c:spPr>
              <a:scene3d>
                <a:camera prst="orthographicFront"/>
                <a:lightRig rig="threePt" dir="t"/>
              </a:scene3d>
              <a:sp3d>
                <a:bevelT w="6350"/>
              </a:sp3d>
            </c:spPr>
            <c:showVal val="1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789898.1</c:v>
                </c:pt>
                <c:pt idx="1">
                  <c:v>742703.4</c:v>
                </c:pt>
                <c:pt idx="2">
                  <c:v>740193.9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детей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142</a:t>
                    </a:r>
                    <a:r>
                      <a:rPr lang="ru-RU" smtClean="0"/>
                      <a:t>,1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126</a:t>
                    </a:r>
                    <a:r>
                      <a:rPr lang="ru-RU" smtClean="0"/>
                      <a:t>,5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126</a:t>
                    </a:r>
                    <a:r>
                      <a:rPr lang="ru-RU" smtClean="0"/>
                      <a:t>,5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142093</c:v>
                </c:pt>
                <c:pt idx="1">
                  <c:v>126513.4</c:v>
                </c:pt>
                <c:pt idx="2">
                  <c:v>126513.4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Профессиональная подготовка, переподготовка и повышение квалификации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302</c:v>
                </c:pt>
                <c:pt idx="1">
                  <c:v>174.5</c:v>
                </c:pt>
                <c:pt idx="2">
                  <c:v>107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Лист1!$F$2:$F$4</c:f>
              <c:numCache>
                <c:formatCode>#,##0.00</c:formatCode>
                <c:ptCount val="3"/>
                <c:pt idx="0">
                  <c:v>19137.599999999973</c:v>
                </c:pt>
                <c:pt idx="1">
                  <c:v>18734.099999999973</c:v>
                </c:pt>
                <c:pt idx="2">
                  <c:v>19463.900000000001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Лист1!$G$2:$G$4</c:f>
              <c:numCache>
                <c:formatCode>#,##0.00</c:formatCode>
                <c:ptCount val="3"/>
                <c:pt idx="0">
                  <c:v>32934.1</c:v>
                </c:pt>
                <c:pt idx="1">
                  <c:v>33495.5</c:v>
                </c:pt>
                <c:pt idx="2">
                  <c:v>33625.1</c:v>
                </c:pt>
              </c:numCache>
            </c:numRef>
          </c:val>
        </c:ser>
        <c:overlap val="100"/>
        <c:axId val="162361344"/>
        <c:axId val="162362880"/>
      </c:barChart>
      <c:catAx>
        <c:axId val="162361344"/>
        <c:scaling>
          <c:orientation val="minMax"/>
        </c:scaling>
        <c:axPos val="b"/>
        <c:numFmt formatCode="General" sourceLinked="1"/>
        <c:tickLblPos val="nextTo"/>
        <c:crossAx val="162362880"/>
        <c:crosses val="autoZero"/>
        <c:auto val="1"/>
        <c:lblAlgn val="ctr"/>
        <c:lblOffset val="100"/>
      </c:catAx>
      <c:valAx>
        <c:axId val="162362880"/>
        <c:scaling>
          <c:orientation val="minMax"/>
        </c:scaling>
        <c:delete val="1"/>
        <c:axPos val="l"/>
        <c:majorGridlines/>
        <c:numFmt formatCode="0%" sourceLinked="1"/>
        <c:tickLblPos val="none"/>
        <c:crossAx val="162361344"/>
        <c:crosses val="autoZero"/>
        <c:crossBetween val="between"/>
      </c:valAx>
      <c:spPr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c:spPr>
    </c:plotArea>
    <c:legend>
      <c:legendPos val="r"/>
      <c:layout>
        <c:manualLayout>
          <c:xMode val="edge"/>
          <c:yMode val="edge"/>
          <c:x val="0.65545960892498845"/>
          <c:y val="1.7687051233133331E-2"/>
          <c:w val="0.30660395570410148"/>
          <c:h val="0.81930833535675851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2.7377879071692583E-2"/>
                  <c:y val="-0.45816128003616641"/>
                </c:manualLayout>
              </c:layout>
              <c:showVal val="1"/>
            </c:dLbl>
            <c:dLbl>
              <c:idx val="1"/>
              <c:layout>
                <c:manualLayout>
                  <c:x val="2.7377879071692583E-2"/>
                  <c:y val="-0.45816128003616641"/>
                </c:manualLayout>
              </c:layout>
              <c:showVal val="1"/>
            </c:dLbl>
            <c:dLbl>
              <c:idx val="2"/>
              <c:layout>
                <c:manualLayout>
                  <c:x val="1.6847925582580046E-2"/>
                  <c:y val="-0.45816128003616641"/>
                </c:manualLayout>
              </c:layout>
              <c:showVal val="1"/>
            </c:dLbl>
            <c:showVal val="1"/>
          </c:dLbls>
          <c:cat>
            <c:strRef>
              <c:f>культура!$B$5:$B$7</c:f>
              <c:strCache>
                <c:ptCount val="3"/>
                <c:pt idx="0">
                  <c:v>2020 год </c:v>
                </c:pt>
                <c:pt idx="1">
                  <c:v>2021 год </c:v>
                </c:pt>
                <c:pt idx="2">
                  <c:v>2022 год </c:v>
                </c:pt>
              </c:strCache>
            </c:strRef>
          </c:cat>
          <c:val>
            <c:numRef>
              <c:f>культура!$C$5:$C$7</c:f>
              <c:numCache>
                <c:formatCode>General</c:formatCode>
                <c:ptCount val="3"/>
                <c:pt idx="0">
                  <c:v>86.7</c:v>
                </c:pt>
                <c:pt idx="1">
                  <c:v>55.6</c:v>
                </c:pt>
                <c:pt idx="2">
                  <c:v>54.9</c:v>
                </c:pt>
              </c:numCache>
            </c:numRef>
          </c:val>
        </c:ser>
        <c:shape val="box"/>
        <c:axId val="125256064"/>
        <c:axId val="125257600"/>
        <c:axId val="0"/>
      </c:bar3DChart>
      <c:catAx>
        <c:axId val="125256064"/>
        <c:scaling>
          <c:orientation val="minMax"/>
        </c:scaling>
        <c:axPos val="b"/>
        <c:tickLblPos val="nextTo"/>
        <c:crossAx val="125257600"/>
        <c:crosses val="autoZero"/>
        <c:auto val="1"/>
        <c:lblAlgn val="ctr"/>
        <c:lblOffset val="100"/>
      </c:catAx>
      <c:valAx>
        <c:axId val="125257600"/>
        <c:scaling>
          <c:orientation val="minMax"/>
        </c:scaling>
        <c:delete val="1"/>
        <c:axPos val="l"/>
        <c:majorGridlines/>
        <c:numFmt formatCode="0%" sourceLinked="1"/>
        <c:tickLblPos val="none"/>
        <c:crossAx val="1252560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8.8813508334480262E-2"/>
          <c:y val="1.6225403003418019E-2"/>
          <c:w val="0.67563146378657124"/>
          <c:h val="0.89961960184153011"/>
        </c:manualLayout>
      </c:layout>
      <c:bar3DChart>
        <c:barDir val="col"/>
        <c:grouping val="stacked"/>
        <c:ser>
          <c:idx val="0"/>
          <c:order val="0"/>
          <c:tx>
            <c:strRef>
              <c:f>здрав!$C$17</c:f>
              <c:strCache>
                <c:ptCount val="1"/>
                <c:pt idx="0">
                  <c:v>Стационарная медицинская помощь</c:v>
                </c:pt>
              </c:strCache>
            </c:strRef>
          </c:tx>
          <c:spPr>
            <a:solidFill>
              <a:srgbClr val="0099CC"/>
            </a:solidFill>
            <a:scene3d>
              <a:camera prst="orthographicFront"/>
              <a:lightRig rig="threePt" dir="t">
                <a:rot lat="0" lon="0" rev="3000000"/>
              </a:lightRig>
            </a:scene3d>
            <a:sp3d/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34,4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34,0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37,2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здрав!$D$16:$F$16</c:f>
              <c:strCache>
                <c:ptCount val="3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здрав!$D$17:$F$17</c:f>
              <c:numCache>
                <c:formatCode>#,##0.00</c:formatCode>
                <c:ptCount val="3"/>
                <c:pt idx="0">
                  <c:v>34.4</c:v>
                </c:pt>
                <c:pt idx="1">
                  <c:v>34</c:v>
                </c:pt>
                <c:pt idx="2">
                  <c:v>37.200000000000003</c:v>
                </c:pt>
              </c:numCache>
            </c:numRef>
          </c:val>
        </c:ser>
        <c:ser>
          <c:idx val="1"/>
          <c:order val="1"/>
          <c:tx>
            <c:strRef>
              <c:f>здрав!$C$18</c:f>
              <c:strCache>
                <c:ptCount val="1"/>
                <c:pt idx="0">
                  <c:v>Другие вопросы в области здравоохранения</c:v>
                </c:pt>
              </c:strCache>
            </c:strRef>
          </c:tx>
          <c:spPr>
            <a:solidFill>
              <a:srgbClr val="0000FF"/>
            </a:solidFill>
          </c:spPr>
          <c:cat>
            <c:strRef>
              <c:f>здрав!$D$16:$F$16</c:f>
              <c:strCache>
                <c:ptCount val="3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здрав!$D$18:$F$18</c:f>
              <c:numCache>
                <c:formatCode>General</c:formatCode>
                <c:ptCount val="3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</c:numCache>
            </c:numRef>
          </c:val>
        </c:ser>
        <c:ser>
          <c:idx val="2"/>
          <c:order val="2"/>
          <c:tx>
            <c:strRef>
              <c:f>здрав!$C$19</c:f>
              <c:strCache>
                <c:ptCount val="1"/>
                <c:pt idx="0">
                  <c:v>Амбулаторная помощь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3,4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2,9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5,9</a:t>
                    </a:r>
                    <a:endParaRPr lang="en-US"/>
                  </a:p>
                </c:rich>
              </c:tx>
              <c:showVal val="1"/>
            </c:dLbl>
            <c:spPr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здрав!$D$16:$F$16</c:f>
              <c:strCache>
                <c:ptCount val="3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здрав!$D$19:$F$19</c:f>
              <c:numCache>
                <c:formatCode>#,##0.00</c:formatCode>
                <c:ptCount val="3"/>
                <c:pt idx="0">
                  <c:v>3.4</c:v>
                </c:pt>
                <c:pt idx="1">
                  <c:v>2.9</c:v>
                </c:pt>
                <c:pt idx="2">
                  <c:v>5.9</c:v>
                </c:pt>
              </c:numCache>
            </c:numRef>
          </c:val>
        </c:ser>
        <c:shape val="box"/>
        <c:axId val="125164928"/>
        <c:axId val="124986496"/>
        <c:axId val="0"/>
      </c:bar3DChart>
      <c:catAx>
        <c:axId val="125164928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24986496"/>
        <c:crosses val="autoZero"/>
        <c:auto val="1"/>
        <c:lblAlgn val="ctr"/>
        <c:lblOffset val="100"/>
      </c:catAx>
      <c:valAx>
        <c:axId val="124986496"/>
        <c:scaling>
          <c:orientation val="minMax"/>
        </c:scaling>
        <c:delete val="1"/>
        <c:axPos val="l"/>
        <c:majorGridlines/>
        <c:numFmt formatCode="#,##0.00" sourceLinked="1"/>
        <c:tickLblPos val="none"/>
        <c:crossAx val="125164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142259778153283"/>
          <c:y val="0.12898988453998192"/>
          <c:w val="0.28857740221846706"/>
          <c:h val="0.77915583638560615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7.3157125667769357E-2"/>
          <c:y val="1.7101600583192426E-2"/>
          <c:w val="0.5796764107189597"/>
          <c:h val="0.92007090536363545"/>
        </c:manualLayout>
      </c:layout>
      <c:bar3DChart>
        <c:barDir val="col"/>
        <c:grouping val="stacked"/>
        <c:shape val="box"/>
        <c:axId val="125007744"/>
        <c:axId val="125009280"/>
        <c:axId val="0"/>
      </c:bar3DChart>
      <c:catAx>
        <c:axId val="125007744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25009280"/>
        <c:crosses val="autoZero"/>
        <c:auto val="1"/>
        <c:lblAlgn val="ctr"/>
        <c:lblOffset val="100"/>
      </c:catAx>
      <c:valAx>
        <c:axId val="12500928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25007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795799313826265"/>
          <c:y val="0"/>
          <c:w val="0.33202646544183106"/>
          <c:h val="0.76575957117906113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соцполитика!$B$6</c:f>
              <c:strCache>
                <c:ptCount val="1"/>
                <c:pt idx="0">
                  <c:v>Пенсионное обеспечение</c:v>
                </c:pt>
              </c:strCache>
            </c:strRef>
          </c:tx>
          <c:cat>
            <c:strRef>
              <c:f>соцполитика!$C$5:$E$5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соцполитика!$C$6:$E$6</c:f>
              <c:numCache>
                <c:formatCode>#,##0.00</c:formatCode>
                <c:ptCount val="3"/>
                <c:pt idx="0">
                  <c:v>4.2</c:v>
                </c:pt>
                <c:pt idx="1">
                  <c:v>3.4</c:v>
                </c:pt>
                <c:pt idx="2">
                  <c:v>3.4</c:v>
                </c:pt>
              </c:numCache>
            </c:numRef>
          </c:val>
        </c:ser>
        <c:ser>
          <c:idx val="1"/>
          <c:order val="1"/>
          <c:tx>
            <c:strRef>
              <c:f>соцполитика!$B$7</c:f>
              <c:strCache>
                <c:ptCount val="1"/>
                <c:pt idx="0">
                  <c:v>Социальное обслуживание населения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106,1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113,1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121,1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соцполитика!$C$5:$E$5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соцполитика!$C$7:$E$7</c:f>
              <c:numCache>
                <c:formatCode>#,##0.00</c:formatCode>
                <c:ptCount val="3"/>
                <c:pt idx="0">
                  <c:v>106.1</c:v>
                </c:pt>
                <c:pt idx="1">
                  <c:v>113.1</c:v>
                </c:pt>
                <c:pt idx="2">
                  <c:v>121.1</c:v>
                </c:pt>
              </c:numCache>
            </c:numRef>
          </c:val>
        </c:ser>
        <c:ser>
          <c:idx val="2"/>
          <c:order val="2"/>
          <c:tx>
            <c:strRef>
              <c:f>соцполитика!$B$8</c:f>
              <c:strCache>
                <c:ptCount val="1"/>
                <c:pt idx="0">
                  <c:v>Социальное обеспечение населения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1.247055602127262E-2"/>
                  <c:y val="-1.37788509610043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281,2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290,0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259,1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соцполитика!$C$5:$E$5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соцполитика!$C$8:$E$8</c:f>
              <c:numCache>
                <c:formatCode>#,##0.00</c:formatCode>
                <c:ptCount val="3"/>
                <c:pt idx="0">
                  <c:v>281.2</c:v>
                </c:pt>
                <c:pt idx="1">
                  <c:v>290</c:v>
                </c:pt>
                <c:pt idx="2">
                  <c:v>259.10000000000002</c:v>
                </c:pt>
              </c:numCache>
            </c:numRef>
          </c:val>
        </c:ser>
        <c:ser>
          <c:idx val="3"/>
          <c:order val="3"/>
          <c:tx>
            <c:strRef>
              <c:f>соцполитика!$B$9</c:f>
              <c:strCache>
                <c:ptCount val="1"/>
                <c:pt idx="0">
                  <c:v>Охрана семьи и детства</c:v>
                </c:pt>
              </c:strCache>
            </c:strRef>
          </c:tx>
          <c:spPr>
            <a:solidFill>
              <a:srgbClr val="CC0099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298,6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303,1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215,2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соцполитика!$C$5:$E$5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соцполитика!$C$9:$E$9</c:f>
              <c:numCache>
                <c:formatCode>#,##0.00</c:formatCode>
                <c:ptCount val="3"/>
                <c:pt idx="0">
                  <c:v>298.60000000000002</c:v>
                </c:pt>
                <c:pt idx="1">
                  <c:v>303.10000000000002</c:v>
                </c:pt>
                <c:pt idx="2">
                  <c:v>215.2</c:v>
                </c:pt>
              </c:numCache>
            </c:numRef>
          </c:val>
        </c:ser>
        <c:ser>
          <c:idx val="4"/>
          <c:order val="4"/>
          <c:tx>
            <c:strRef>
              <c:f>соцполитика!$B$10</c:f>
              <c:strCache>
                <c:ptCount val="1"/>
                <c:pt idx="0">
                  <c:v>Другие вопросы в области социальной политики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smtClean="0"/>
                      <a:t>1</a:t>
                    </a:r>
                    <a:r>
                      <a:rPr lang="en-US" smtClean="0"/>
                      <a:t>8,9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smtClean="0"/>
                      <a:t>1</a:t>
                    </a:r>
                    <a:r>
                      <a:rPr lang="en-US" smtClean="0"/>
                      <a:t>9,4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 smtClean="0"/>
                      <a:t>2</a:t>
                    </a:r>
                    <a:r>
                      <a:rPr lang="en-US" smtClean="0"/>
                      <a:t>0,0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соцполитика!$C$5:$E$5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соцполитика!$C$10:$E$10</c:f>
              <c:numCache>
                <c:formatCode>#,##0.00</c:formatCode>
                <c:ptCount val="3"/>
                <c:pt idx="0">
                  <c:v>18.899999999999999</c:v>
                </c:pt>
                <c:pt idx="1">
                  <c:v>19.399999999999999</c:v>
                </c:pt>
                <c:pt idx="2">
                  <c:v>20</c:v>
                </c:pt>
              </c:numCache>
            </c:numRef>
          </c:val>
        </c:ser>
        <c:shape val="box"/>
        <c:axId val="125427712"/>
        <c:axId val="125429248"/>
        <c:axId val="0"/>
      </c:bar3DChart>
      <c:catAx>
        <c:axId val="12542771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25429248"/>
        <c:crosses val="autoZero"/>
        <c:auto val="1"/>
        <c:lblAlgn val="ctr"/>
        <c:lblOffset val="100"/>
      </c:catAx>
      <c:valAx>
        <c:axId val="125429248"/>
        <c:scaling>
          <c:orientation val="minMax"/>
        </c:scaling>
        <c:delete val="1"/>
        <c:axPos val="l"/>
        <c:majorGridlines/>
        <c:numFmt formatCode="0%" sourceLinked="1"/>
        <c:tickLblPos val="none"/>
        <c:crossAx val="125427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737322676829424"/>
          <c:y val="1.4622073241862028E-2"/>
          <c:w val="0.33193772521347248"/>
          <c:h val="0.7365153871792021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floor>
      <c:spPr>
        <a:solidFill>
          <a:srgbClr val="4F81BD">
            <a:lumMod val="40000"/>
            <a:lumOff val="60000"/>
            <a:alpha val="67000"/>
          </a:srgbClr>
        </a:solidFill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rgbClr val="FFC000"/>
            </a:solidFill>
            <a:ln>
              <a:solidFill>
                <a:sysClr val="window" lastClr="FFFFFF"/>
              </a:solidFill>
            </a:ln>
            <a:scene3d>
              <a:camera prst="orthographicFront"/>
              <a:lightRig rig="threePt" dir="t"/>
            </a:scene3d>
            <a:sp3d prstMaterial="flat">
              <a:bevelT w="152400" h="50800" prst="softRound"/>
              <a:bevelB w="152400" h="50800" prst="softRound"/>
            </a:sp3d>
          </c:spPr>
          <c:dLbls>
            <c:dLbl>
              <c:idx val="0"/>
              <c:layout>
                <c:manualLayout>
                  <c:x val="1.4820948932844978E-3"/>
                  <c:y val="-3.5273858460171642E-2"/>
                </c:manualLayout>
              </c:layout>
              <c:showVal val="1"/>
            </c:dLbl>
            <c:dLbl>
              <c:idx val="1"/>
              <c:layout>
                <c:manualLayout>
                  <c:x val="1.4820948932844946E-2"/>
                  <c:y val="-4.3112493673542522E-2"/>
                </c:manualLayout>
              </c:layout>
              <c:showVal val="1"/>
            </c:dLbl>
            <c:dLbl>
              <c:idx val="2"/>
              <c:layout>
                <c:manualLayout>
                  <c:x val="2.2231423399267494E-2"/>
                  <c:y val="-3.9193176066856801E-2"/>
                </c:manualLayout>
              </c:layout>
              <c:showVal val="1"/>
            </c:dLbl>
            <c:dLbl>
              <c:idx val="3"/>
              <c:layout>
                <c:manualLayout>
                  <c:x val="1.3338854039560557E-2"/>
                  <c:y val="-3.5273858460171295E-2"/>
                </c:manualLayout>
              </c:layout>
              <c:showVal val="1"/>
            </c:dLbl>
            <c:dLbl>
              <c:idx val="4"/>
              <c:layout>
                <c:manualLayout>
                  <c:x val="1.7785022019028807E-2"/>
                  <c:y val="-3.135454085348541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'Налоговые и неналоговые'!$A$6:$A$10</c:f>
              <c:strCache>
                <c:ptCount val="5"/>
                <c:pt idx="0">
                  <c:v>Факт 2018 </c:v>
                </c:pt>
                <c:pt idx="1">
                  <c:v>Прогноз  2019 </c:v>
                </c:pt>
                <c:pt idx="2">
                  <c:v>План на 2020</c:v>
                </c:pt>
                <c:pt idx="3">
                  <c:v>План на 2021</c:v>
                </c:pt>
                <c:pt idx="4">
                  <c:v>План на 2022</c:v>
                </c:pt>
              </c:strCache>
            </c:strRef>
          </c:cat>
          <c:val>
            <c:numRef>
              <c:f>'Налоговые и неналоговые'!$B$6:$B$10</c:f>
              <c:numCache>
                <c:formatCode>General</c:formatCode>
                <c:ptCount val="5"/>
                <c:pt idx="0">
                  <c:v>789.5</c:v>
                </c:pt>
                <c:pt idx="1">
                  <c:v>809.4</c:v>
                </c:pt>
                <c:pt idx="2">
                  <c:v>807.7</c:v>
                </c:pt>
                <c:pt idx="3">
                  <c:v>779.1</c:v>
                </c:pt>
                <c:pt idx="4">
                  <c:v>823.1</c:v>
                </c:pt>
              </c:numCache>
            </c:numRef>
          </c:val>
        </c:ser>
        <c:shape val="box"/>
        <c:axId val="120860032"/>
        <c:axId val="120874112"/>
        <c:axId val="0"/>
      </c:bar3DChart>
      <c:catAx>
        <c:axId val="1208600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0" i="0" baseline="0"/>
            </a:pPr>
            <a:endParaRPr lang="ru-RU"/>
          </a:p>
        </c:txPr>
        <c:crossAx val="120874112"/>
        <c:crosses val="autoZero"/>
        <c:auto val="1"/>
        <c:lblAlgn val="ctr"/>
        <c:lblOffset val="100"/>
      </c:catAx>
      <c:valAx>
        <c:axId val="120874112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0" i="0" baseline="0"/>
            </a:pPr>
            <a:endParaRPr lang="ru-RU"/>
          </a:p>
        </c:txPr>
        <c:crossAx val="120860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perspective val="30"/>
    </c:view3D>
    <c:floor>
      <c:spPr>
        <a:blipFill dpi="0" rotWithShape="1">
          <a:blip xmlns:r="http://schemas.openxmlformats.org/officeDocument/2006/relationships" r:embed="rId1">
            <a:alphaModFix amt="21000"/>
          </a:blip>
          <a:srcRect/>
          <a:stretch>
            <a:fillRect/>
          </a:stretch>
        </a:blipFill>
      </c:spPr>
    </c:floor>
    <c:sideWall>
      <c:spPr>
        <a:ln>
          <a:solidFill>
            <a:schemeClr val="bg1"/>
          </a:solidFill>
        </a:ln>
      </c:spPr>
    </c:sideWall>
    <c:backWall>
      <c:spPr>
        <a:ln>
          <a:solidFill>
            <a:schemeClr val="bg1"/>
          </a:solidFill>
        </a:ln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на обслуживание муниципального долга</c:v>
                </c:pt>
              </c:strCache>
            </c:strRef>
          </c:tx>
          <c:spPr>
            <a:solidFill>
              <a:schemeClr val="accent1"/>
            </a:solidFill>
          </c:spPr>
          <c:dPt>
            <c:idx val="1"/>
            <c:bubble3D val="1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2"/>
            <c:bubble3D val="1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bubble3D val="1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2019 (факт) 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14366.3</c:v>
                </c:pt>
                <c:pt idx="1">
                  <c:v>12003.2</c:v>
                </c:pt>
                <c:pt idx="2">
                  <c:v>13833.9</c:v>
                </c:pt>
                <c:pt idx="3">
                  <c:v>14588.6</c:v>
                </c:pt>
              </c:numCache>
            </c:numRef>
          </c:val>
          <c:bubble3D val="1"/>
        </c:ser>
        <c:shape val="cylinder"/>
        <c:axId val="175995520"/>
        <c:axId val="176017792"/>
        <c:axId val="0"/>
      </c:bar3DChart>
      <c:catAx>
        <c:axId val="175995520"/>
        <c:scaling>
          <c:orientation val="minMax"/>
        </c:scaling>
        <c:axPos val="b"/>
        <c:numFmt formatCode="General" sourceLinked="1"/>
        <c:tickLblPos val="nextTo"/>
        <c:crossAx val="176017792"/>
        <c:crosses val="autoZero"/>
        <c:auto val="1"/>
        <c:lblAlgn val="ctr"/>
        <c:lblOffset val="100"/>
      </c:catAx>
      <c:valAx>
        <c:axId val="176017792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759955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X val="40"/>
      <c:rotY val="30"/>
      <c:perspective val="30"/>
    </c:view3D>
    <c:plotArea>
      <c:layout>
        <c:manualLayout>
          <c:layoutTarget val="inner"/>
          <c:xMode val="edge"/>
          <c:yMode val="edge"/>
          <c:x val="4.3162687805930272E-2"/>
          <c:y val="5.2896903103873627E-2"/>
          <c:w val="0.61145844269466365"/>
          <c:h val="0.93981481481481632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explosion val="30"/>
          <c:dPt>
            <c:idx val="0"/>
            <c:explosion val="16"/>
            <c:spPr>
              <a:solidFill>
                <a:srgbClr val="65E0F1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1"/>
            <c:explosion val="15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2"/>
            <c:explosion val="17"/>
            <c:spPr>
              <a:solidFill>
                <a:srgbClr val="1FDB3E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3"/>
            <c:explosion val="14"/>
          </c:dPt>
          <c:dPt>
            <c:idx val="4"/>
            <c:explosion val="17"/>
            <c:spPr>
              <a:solidFill>
                <a:srgbClr val="FFFF09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Lbls>
            <c:numFmt formatCode="0.00%" sourceLinked="0"/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'Структура '!$A$5:$A$12</c:f>
              <c:strCache>
                <c:ptCount val="8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Налоги на совокупный доход</c:v>
                </c:pt>
                <c:pt idx="3">
                  <c:v>Транспортный налог</c:v>
                </c:pt>
                <c:pt idx="4">
                  <c:v>Государственная пошлина</c:v>
                </c:pt>
                <c:pt idx="5">
                  <c:v>Доходы от использования имущества, находящегося в гос. и муниципальной собственности</c:v>
                </c:pt>
                <c:pt idx="6">
                  <c:v>Платежи при пользовании природными ресурсами</c:v>
                </c:pt>
                <c:pt idx="7">
                  <c:v>Штрафы, санкции, возмещение ущерба</c:v>
                </c:pt>
              </c:strCache>
            </c:strRef>
          </c:cat>
          <c:val>
            <c:numRef>
              <c:f>'Структура '!$B$5:$B$12</c:f>
              <c:numCache>
                <c:formatCode>General</c:formatCode>
                <c:ptCount val="8"/>
                <c:pt idx="0">
                  <c:v>444.4</c:v>
                </c:pt>
                <c:pt idx="1">
                  <c:v>22.4</c:v>
                </c:pt>
                <c:pt idx="2">
                  <c:v>114.6</c:v>
                </c:pt>
                <c:pt idx="3">
                  <c:v>74.400000000000006</c:v>
                </c:pt>
                <c:pt idx="4">
                  <c:v>23.2</c:v>
                </c:pt>
                <c:pt idx="5">
                  <c:v>125.7</c:v>
                </c:pt>
                <c:pt idx="6">
                  <c:v>2.7</c:v>
                </c:pt>
                <c:pt idx="7">
                  <c:v>0.30000000000000032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6137635304066311"/>
          <c:y val="0"/>
          <c:w val="0.31990452679429165"/>
          <c:h val="1"/>
        </c:manualLayout>
      </c:layout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rgbClr val="92D050">
            <a:alpha val="45000"/>
          </a:srgbClr>
        </a:solidFill>
      </c:spPr>
    </c:floor>
    <c:plotArea>
      <c:layout>
        <c:manualLayout>
          <c:layoutTarget val="inner"/>
          <c:xMode val="edge"/>
          <c:yMode val="edge"/>
          <c:x val="8.5480093676814986E-2"/>
          <c:y val="3.2739508131918851E-2"/>
          <c:w val="0.89110070257611262"/>
          <c:h val="0.7384470768026116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НДФЛ'!$B$2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F1511F"/>
            </a:solidFill>
            <a:scene3d>
              <a:camera prst="orthographicFront"/>
              <a:lightRig rig="threePt" dir="t"/>
            </a:scene3d>
            <a:sp3d prstMaterial="flat">
              <a:bevelT w="101600" prst="riblet"/>
            </a:sp3d>
          </c:spPr>
          <c:dLbls>
            <c:dLbl>
              <c:idx val="0"/>
              <c:layout>
                <c:manualLayout>
                  <c:x val="1.1757952820057031E-2"/>
                  <c:y val="-2.2447000838290695E-2"/>
                </c:manualLayout>
              </c:layout>
              <c:showVal val="1"/>
            </c:dLbl>
            <c:dLbl>
              <c:idx val="1"/>
              <c:layout>
                <c:manualLayout>
                  <c:x val="1.7636929230085623E-2"/>
                  <c:y val="-2.5653715243760852E-2"/>
                </c:manualLayout>
              </c:layout>
              <c:showVal val="1"/>
            </c:dLbl>
            <c:dLbl>
              <c:idx val="2"/>
              <c:layout>
                <c:manualLayout>
                  <c:x val="2.2046161537606992E-2"/>
                  <c:y val="-3.5273858460171628E-2"/>
                </c:manualLayout>
              </c:layout>
              <c:showVal val="1"/>
            </c:dLbl>
            <c:dLbl>
              <c:idx val="3"/>
              <c:layout>
                <c:manualLayout>
                  <c:x val="1.7636929230085623E-2"/>
                  <c:y val="-3.8480572865641195E-2"/>
                </c:manualLayout>
              </c:layout>
              <c:showVal val="1"/>
            </c:dLbl>
            <c:dLbl>
              <c:idx val="4"/>
              <c:layout>
                <c:manualLayout>
                  <c:x val="1.4697441025071378E-2"/>
                  <c:y val="-3.848057286564120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</c:dLbls>
          <c:cat>
            <c:strRef>
              <c:f>'Динамика НДФЛ'!$A$3:$A$7</c:f>
              <c:strCache>
                <c:ptCount val="5"/>
                <c:pt idx="0">
                  <c:v>Факт 2018 года</c:v>
                </c:pt>
                <c:pt idx="1">
                  <c:v>Прогноз 2019 года</c:v>
                </c:pt>
                <c:pt idx="2">
                  <c:v>План на 2020 год</c:v>
                </c:pt>
                <c:pt idx="3">
                  <c:v>План на 2021 год</c:v>
                </c:pt>
                <c:pt idx="4">
                  <c:v>План на 2022 год</c:v>
                </c:pt>
              </c:strCache>
            </c:strRef>
          </c:cat>
          <c:val>
            <c:numRef>
              <c:f>'Динамика НДФЛ'!$B$3:$B$7</c:f>
              <c:numCache>
                <c:formatCode>#,##0.0</c:formatCode>
                <c:ptCount val="5"/>
                <c:pt idx="0" formatCode="General">
                  <c:v>405.4</c:v>
                </c:pt>
                <c:pt idx="1">
                  <c:v>428.4</c:v>
                </c:pt>
                <c:pt idx="2" formatCode="General">
                  <c:v>444.4</c:v>
                </c:pt>
                <c:pt idx="3" formatCode="General">
                  <c:v>478.4</c:v>
                </c:pt>
                <c:pt idx="4" formatCode="General">
                  <c:v>536.5</c:v>
                </c:pt>
              </c:numCache>
            </c:numRef>
          </c:val>
        </c:ser>
        <c:shape val="box"/>
        <c:axId val="117894144"/>
        <c:axId val="121713408"/>
        <c:axId val="0"/>
      </c:bar3DChart>
      <c:catAx>
        <c:axId val="1178941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0" i="0" baseline="0"/>
            </a:pPr>
            <a:endParaRPr lang="ru-RU"/>
          </a:p>
        </c:txPr>
        <c:crossAx val="121713408"/>
        <c:crosses val="autoZero"/>
        <c:auto val="1"/>
        <c:lblAlgn val="ctr"/>
        <c:lblOffset val="100"/>
      </c:catAx>
      <c:valAx>
        <c:axId val="121713408"/>
        <c:scaling>
          <c:orientation val="minMax"/>
        </c:scaling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0" i="0" baseline="0"/>
            </a:pPr>
            <a:endParaRPr lang="ru-RU"/>
          </a:p>
        </c:txPr>
        <c:crossAx val="1178941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view3D>
      <c:rotX val="10"/>
      <c:rotY val="30"/>
      <c:depthPercent val="100"/>
      <c:rAngAx val="1"/>
    </c:view3D>
    <c:floor>
      <c:spPr>
        <a:solidFill>
          <a:srgbClr val="3BCCFF">
            <a:alpha val="45000"/>
          </a:srgbClr>
        </a:solidFill>
        <a:effectLst/>
        <a:scene3d>
          <a:camera prst="orthographicFront"/>
          <a:lightRig rig="threePt" dir="t"/>
        </a:scene3d>
        <a:sp3d>
          <a:bevelT/>
          <a:contourClr>
            <a:srgbClr val="000000"/>
          </a:contourClr>
        </a:sp3d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8.2658639780765208E-3"/>
          <c:y val="0.15246674328467941"/>
          <c:w val="0.982938585527528"/>
          <c:h val="0.64614027928521434"/>
        </c:manualLayout>
      </c:layout>
      <c:bar3DChart>
        <c:barDir val="col"/>
        <c:grouping val="stacked"/>
        <c:ser>
          <c:idx val="0"/>
          <c:order val="0"/>
          <c:tx>
            <c:strRef>
              <c:f>'Динамика акцизов'!$B$4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B685DB"/>
            </a:solidFill>
            <a:scene3d>
              <a:camera prst="orthographicFront"/>
              <a:lightRig rig="threePt" dir="t"/>
            </a:scene3d>
            <a:sp3d prstMaterial="softEdge"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1.2904807358995981E-2"/>
                  <c:y val="-0.16661800642315208"/>
                </c:manualLayout>
              </c:layout>
              <c:showVal val="1"/>
            </c:dLbl>
            <c:dLbl>
              <c:idx val="1"/>
              <c:layout>
                <c:manualLayout>
                  <c:x val="2.8671203646196828E-2"/>
                  <c:y val="-0.29013398802786688"/>
                </c:manualLayout>
              </c:layout>
              <c:showVal val="1"/>
            </c:dLbl>
            <c:dLbl>
              <c:idx val="2"/>
              <c:layout>
                <c:manualLayout>
                  <c:x val="3.2018905570945236E-2"/>
                  <c:y val="-0.34818375403018226"/>
                </c:manualLayout>
              </c:layout>
              <c:showVal val="1"/>
            </c:dLbl>
            <c:dLbl>
              <c:idx val="3"/>
              <c:layout>
                <c:manualLayout>
                  <c:x val="3.2935141260606496E-2"/>
                  <c:y val="-0.35052944439905515"/>
                </c:manualLayout>
              </c:layout>
              <c:showVal val="1"/>
            </c:dLbl>
            <c:dLbl>
              <c:idx val="4"/>
              <c:layout>
                <c:manualLayout>
                  <c:x val="2.632422982070598E-2"/>
                  <c:y val="-0.34818375403018226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</c:dLbls>
          <c:cat>
            <c:strRef>
              <c:f>'Динамика акцизов'!$A$5:$A$9</c:f>
              <c:strCache>
                <c:ptCount val="5"/>
                <c:pt idx="0">
                  <c:v>Факт 2018 года</c:v>
                </c:pt>
                <c:pt idx="1">
                  <c:v>Прогноз 2019 года</c:v>
                </c:pt>
                <c:pt idx="2">
                  <c:v>План на 2020 год</c:v>
                </c:pt>
                <c:pt idx="3">
                  <c:v>План на 2021 год</c:v>
                </c:pt>
                <c:pt idx="4">
                  <c:v>План на 2022 год</c:v>
                </c:pt>
              </c:strCache>
            </c:strRef>
          </c:cat>
          <c:val>
            <c:numRef>
              <c:f>'Динамика акцизов'!$B$5:$B$9</c:f>
              <c:numCache>
                <c:formatCode>#,##0.0</c:formatCode>
                <c:ptCount val="5"/>
                <c:pt idx="0" formatCode="General">
                  <c:v>20.3</c:v>
                </c:pt>
                <c:pt idx="1">
                  <c:v>23.5</c:v>
                </c:pt>
                <c:pt idx="2">
                  <c:v>22.4</c:v>
                </c:pt>
                <c:pt idx="3">
                  <c:v>24.8</c:v>
                </c:pt>
                <c:pt idx="4">
                  <c:v>24.8</c:v>
                </c:pt>
              </c:numCache>
            </c:numRef>
          </c:val>
        </c:ser>
        <c:shape val="box"/>
        <c:axId val="121763712"/>
        <c:axId val="121765248"/>
        <c:axId val="0"/>
      </c:bar3DChart>
      <c:catAx>
        <c:axId val="1217637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765248"/>
        <c:crosses val="autoZero"/>
        <c:auto val="1"/>
        <c:lblAlgn val="ctr"/>
        <c:lblOffset val="100"/>
      </c:catAx>
      <c:valAx>
        <c:axId val="121765248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one"/>
        <c:crossAx val="1217637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cene3d>
      <a:camera prst="orthographicFront"/>
      <a:lightRig rig="threePt" dir="t"/>
    </a:scene3d>
    <a:sp3d prstMaterial="flat">
      <a:bevelT w="101600" h="101600"/>
    </a:sp3d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1212FA"/>
            </a:solidFill>
          </c:spPr>
          <c:dLbls>
            <c:dLbl>
              <c:idx val="0"/>
              <c:layout>
                <c:manualLayout>
                  <c:x val="1.0203182199223042E-2"/>
                  <c:y val="-4.6816479400749123E-2"/>
                </c:manualLayout>
              </c:layout>
              <c:showVal val="1"/>
            </c:dLbl>
            <c:dLbl>
              <c:idx val="1"/>
              <c:layout>
                <c:manualLayout>
                  <c:x val="1.4575974570318633E-2"/>
                  <c:y val="-3.2771535580524598E-2"/>
                </c:manualLayout>
              </c:layout>
              <c:showVal val="1"/>
            </c:dLbl>
            <c:dLbl>
              <c:idx val="2"/>
              <c:layout>
                <c:manualLayout>
                  <c:x val="1.4575974570318633E-2"/>
                  <c:y val="-3.2771535580524612E-2"/>
                </c:manualLayout>
              </c:layout>
              <c:showVal val="1"/>
            </c:dLbl>
            <c:dLbl>
              <c:idx val="3"/>
              <c:layout>
                <c:manualLayout>
                  <c:x val="1.6033572027350503E-2"/>
                  <c:y val="-4.2134831460674156E-2"/>
                </c:manualLayout>
              </c:layout>
              <c:showVal val="1"/>
            </c:dLbl>
            <c:dLbl>
              <c:idx val="4"/>
              <c:layout>
                <c:manualLayout>
                  <c:x val="1.7491169484382361E-2"/>
                  <c:y val="-4.213483146067415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Val val="1"/>
          </c:dLbls>
          <c:cat>
            <c:strRef>
              <c:f>'Динамика ЕСХН'!$A$4:$A$8</c:f>
              <c:strCache>
                <c:ptCount val="5"/>
                <c:pt idx="0">
                  <c:v>Факт 2018 года</c:v>
                </c:pt>
                <c:pt idx="1">
                  <c:v>Прогноз 2019 года</c:v>
                </c:pt>
                <c:pt idx="2">
                  <c:v>План на 2020 год</c:v>
                </c:pt>
                <c:pt idx="3">
                  <c:v>План на 2021 год</c:v>
                </c:pt>
                <c:pt idx="4">
                  <c:v>План на 2022 год</c:v>
                </c:pt>
              </c:strCache>
            </c:strRef>
          </c:cat>
          <c:val>
            <c:numRef>
              <c:f>'Динамика ЕСХН'!$B$4:$B$8</c:f>
              <c:numCache>
                <c:formatCode>#,##0.0</c:formatCode>
                <c:ptCount val="5"/>
                <c:pt idx="0">
                  <c:v>3.6</c:v>
                </c:pt>
                <c:pt idx="1">
                  <c:v>3.9</c:v>
                </c:pt>
                <c:pt idx="2">
                  <c:v>4.3</c:v>
                </c:pt>
                <c:pt idx="3">
                  <c:v>4.4000000000000004</c:v>
                </c:pt>
                <c:pt idx="4">
                  <c:v>4.5999999999999996</c:v>
                </c:pt>
              </c:numCache>
            </c:numRef>
          </c:val>
        </c:ser>
        <c:shape val="cylinder"/>
        <c:axId val="123265792"/>
        <c:axId val="123267328"/>
        <c:axId val="0"/>
      </c:bar3DChart>
      <c:catAx>
        <c:axId val="1232657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23267328"/>
        <c:crosses val="autoZero"/>
        <c:auto val="1"/>
        <c:lblAlgn val="ctr"/>
        <c:lblOffset val="100"/>
      </c:catAx>
      <c:valAx>
        <c:axId val="12326732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1232657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chemeClr val="bg1">
            <a:lumMod val="85000"/>
            <a:alpha val="49000"/>
          </a:schemeClr>
        </a:solidFill>
        <a:ln>
          <a:noFill/>
        </a:ln>
      </c:spPr>
    </c:floor>
    <c:plotArea>
      <c:layout>
        <c:manualLayout>
          <c:layoutTarget val="inner"/>
          <c:xMode val="edge"/>
          <c:yMode val="edge"/>
          <c:x val="0.13611058885195093"/>
          <c:y val="3.8949297535678752E-2"/>
          <c:w val="0.86087458536353778"/>
          <c:h val="0.83404066020571765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ЕНВД'!$B$3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249AFC"/>
            </a:solidFill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1.9596588033428574E-2"/>
                  <c:y val="-2.0925170272982848E-2"/>
                </c:manualLayout>
              </c:layout>
              <c:showVal val="1"/>
            </c:dLbl>
            <c:dLbl>
              <c:idx val="1"/>
              <c:layout>
                <c:manualLayout>
                  <c:x val="9.0445790923515609E-3"/>
                  <c:y val="-2.9893100389975915E-2"/>
                </c:manualLayout>
              </c:layout>
              <c:showVal val="1"/>
            </c:dLbl>
            <c:dLbl>
              <c:idx val="2"/>
              <c:layout>
                <c:manualLayout>
                  <c:x val="1.2059438789802085E-2"/>
                  <c:y val="-2.9893100389975915E-2"/>
                </c:manualLayout>
              </c:layout>
              <c:showVal val="1"/>
            </c:dLbl>
            <c:dLbl>
              <c:idx val="3"/>
              <c:layout>
                <c:manualLayout>
                  <c:x val="1.3566868638527583E-2"/>
                  <c:y val="-2.0925170272982793E-2"/>
                </c:manualLayout>
              </c:layout>
              <c:showVal val="1"/>
            </c:dLbl>
            <c:dLbl>
              <c:idx val="4"/>
              <c:layout>
                <c:manualLayout>
                  <c:x val="1.5074298487252715E-2"/>
                  <c:y val="-2.690379035097801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</c:dLbls>
          <c:cat>
            <c:strRef>
              <c:f>'Динамика ЕНВД'!$A$4:$A$8</c:f>
              <c:strCache>
                <c:ptCount val="5"/>
                <c:pt idx="0">
                  <c:v>Факт 2018 года</c:v>
                </c:pt>
                <c:pt idx="1">
                  <c:v>Прогноз 2019 года</c:v>
                </c:pt>
                <c:pt idx="2">
                  <c:v>План на 2020 год</c:v>
                </c:pt>
                <c:pt idx="3">
                  <c:v>План на 2021 год</c:v>
                </c:pt>
                <c:pt idx="4">
                  <c:v>План на 2022 год</c:v>
                </c:pt>
              </c:strCache>
            </c:strRef>
          </c:cat>
          <c:val>
            <c:numRef>
              <c:f>'Динамика ЕНВД'!$B$4:$B$8</c:f>
              <c:numCache>
                <c:formatCode>General</c:formatCode>
                <c:ptCount val="5"/>
                <c:pt idx="0">
                  <c:v>116.1</c:v>
                </c:pt>
                <c:pt idx="1">
                  <c:v>118.3</c:v>
                </c:pt>
                <c:pt idx="2">
                  <c:v>94.7</c:v>
                </c:pt>
                <c:pt idx="3">
                  <c:v>23.7</c:v>
                </c:pt>
                <c:pt idx="4">
                  <c:v>0</c:v>
                </c:pt>
              </c:numCache>
            </c:numRef>
          </c:val>
          <c:shape val="cylinder"/>
        </c:ser>
        <c:shape val="box"/>
        <c:axId val="121029376"/>
        <c:axId val="121030912"/>
        <c:axId val="0"/>
      </c:bar3DChart>
      <c:catAx>
        <c:axId val="1210293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030912"/>
        <c:crosses val="autoZero"/>
        <c:auto val="1"/>
        <c:lblAlgn val="ctr"/>
        <c:lblOffset val="100"/>
      </c:catAx>
      <c:valAx>
        <c:axId val="121030912"/>
        <c:scaling>
          <c:orientation val="minMax"/>
        </c:scaling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1029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view3D>
      <c:rAngAx val="1"/>
    </c:view3D>
    <c:floor>
      <c:spPr>
        <a:gradFill>
          <a:gsLst>
            <a:gs pos="0">
              <a:srgbClr val="4F81BD">
                <a:lumMod val="60000"/>
                <a:lumOff val="40000"/>
                <a:alpha val="1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4724390087625361E-3"/>
          <c:y val="2.9315401014143095E-3"/>
          <c:w val="0.98419557931007873"/>
          <c:h val="0.8376576331443466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4.3146127269864248E-3"/>
                  <c:y val="-2.8345064834066038E-2"/>
                </c:manualLayout>
              </c:layout>
              <c:showVal val="1"/>
            </c:dLbl>
            <c:dLbl>
              <c:idx val="1"/>
              <c:layout>
                <c:manualLayout>
                  <c:x val="1.6110736013104313E-2"/>
                  <c:y val="-3.6661713010420323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2.5195613185836494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2.2046161537606992E-2"/>
                </c:manualLayout>
              </c:layout>
              <c:showVal val="1"/>
            </c:dLbl>
            <c:dLbl>
              <c:idx val="4"/>
              <c:layout>
                <c:manualLayout>
                  <c:x val="-4.3146127269864248E-3"/>
                  <c:y val="-3.149451648229585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</c:dLbls>
          <c:cat>
            <c:strRef>
              <c:f>'Динамика патента'!$A$4:$A$8</c:f>
              <c:strCache>
                <c:ptCount val="5"/>
                <c:pt idx="0">
                  <c:v>Факт  2018 года</c:v>
                </c:pt>
                <c:pt idx="1">
                  <c:v>Прогноз 2019 года</c:v>
                </c:pt>
                <c:pt idx="2">
                  <c:v>План на 2020 год</c:v>
                </c:pt>
                <c:pt idx="3">
                  <c:v>План на 2021 год</c:v>
                </c:pt>
                <c:pt idx="4">
                  <c:v>План на 2022 год</c:v>
                </c:pt>
              </c:strCache>
            </c:strRef>
          </c:cat>
          <c:val>
            <c:numRef>
              <c:f>'Динамика патента'!$B$4:$B$8</c:f>
              <c:numCache>
                <c:formatCode>#,##0.0</c:formatCode>
                <c:ptCount val="5"/>
                <c:pt idx="0">
                  <c:v>12.5</c:v>
                </c:pt>
                <c:pt idx="1">
                  <c:v>7.3</c:v>
                </c:pt>
                <c:pt idx="2">
                  <c:v>15.6</c:v>
                </c:pt>
                <c:pt idx="3">
                  <c:v>16.899999999999999</c:v>
                </c:pt>
                <c:pt idx="4">
                  <c:v>17.600000000000001</c:v>
                </c:pt>
              </c:numCache>
            </c:numRef>
          </c:val>
        </c:ser>
        <c:shape val="cylinder"/>
        <c:axId val="123383808"/>
        <c:axId val="123385344"/>
        <c:axId val="0"/>
      </c:bar3DChart>
      <c:catAx>
        <c:axId val="1233838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385344"/>
        <c:crosses val="autoZero"/>
        <c:auto val="1"/>
        <c:lblAlgn val="ctr"/>
        <c:lblOffset val="100"/>
      </c:catAx>
      <c:valAx>
        <c:axId val="123385344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.0" sourceLinked="1"/>
        <c:tickLblPos val="none"/>
        <c:crossAx val="123383808"/>
        <c:crosses val="autoZero"/>
        <c:crossBetween val="between"/>
      </c:valAx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solidFill>
          <a:schemeClr val="bg1">
            <a:lumMod val="85000"/>
            <a:alpha val="52000"/>
          </a:schemeClr>
        </a:solidFill>
        <a:ln>
          <a:noFill/>
        </a:ln>
      </c:spPr>
    </c:floor>
    <c:plotArea>
      <c:layout>
        <c:manualLayout>
          <c:layoutTarget val="inner"/>
          <c:xMode val="edge"/>
          <c:yMode val="edge"/>
          <c:x val="0.1183588533735903"/>
          <c:y val="0.18235888653064541"/>
          <c:w val="0.88164114662641624"/>
          <c:h val="0.6423178809858067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госпошлины'!$B$3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83BBE9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1.557920767424309E-2"/>
                  <c:y val="-3.1562091391554775E-2"/>
                </c:manualLayout>
              </c:layout>
              <c:showVal val="1"/>
            </c:dLbl>
            <c:dLbl>
              <c:idx val="1"/>
              <c:layout>
                <c:manualLayout>
                  <c:x val="2.1527421282692728E-2"/>
                  <c:y val="-2.2826950851614802E-2"/>
                </c:manualLayout>
              </c:layout>
              <c:showVal val="1"/>
            </c:dLbl>
            <c:dLbl>
              <c:idx val="2"/>
              <c:layout>
                <c:manualLayout>
                  <c:x val="1.9313586804531303E-2"/>
                  <c:y val="-2.7063232290429732E-2"/>
                </c:manualLayout>
              </c:layout>
              <c:showVal val="1"/>
            </c:dLbl>
            <c:dLbl>
              <c:idx val="3"/>
              <c:layout>
                <c:manualLayout>
                  <c:x val="1.2163399469024515E-2"/>
                  <c:y val="-2.9847111004760535E-2"/>
                </c:manualLayout>
              </c:layout>
              <c:showVal val="1"/>
            </c:dLbl>
            <c:dLbl>
              <c:idx val="4"/>
              <c:layout>
                <c:manualLayout>
                  <c:x val="1.3683824402652813E-2"/>
                  <c:y val="-3.7987232187877244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Val val="1"/>
          </c:dLbls>
          <c:cat>
            <c:strRef>
              <c:f>'Динамика госпошлины'!$A$4:$A$8</c:f>
              <c:strCache>
                <c:ptCount val="5"/>
                <c:pt idx="0">
                  <c:v>Факт 2018 года</c:v>
                </c:pt>
                <c:pt idx="1">
                  <c:v>Прогноз 2019 года</c:v>
                </c:pt>
                <c:pt idx="2">
                  <c:v>План на 2020 год</c:v>
                </c:pt>
                <c:pt idx="3">
                  <c:v>План на 2021 год</c:v>
                </c:pt>
                <c:pt idx="4">
                  <c:v>План на 2022 год</c:v>
                </c:pt>
              </c:strCache>
            </c:strRef>
          </c:cat>
          <c:val>
            <c:numRef>
              <c:f>'Динамика госпошлины'!$B$4:$B$8</c:f>
              <c:numCache>
                <c:formatCode>#,##0.0</c:formatCode>
                <c:ptCount val="5"/>
                <c:pt idx="0">
                  <c:v>28.5</c:v>
                </c:pt>
                <c:pt idx="1">
                  <c:v>26.3</c:v>
                </c:pt>
                <c:pt idx="2">
                  <c:v>23.2</c:v>
                </c:pt>
                <c:pt idx="3">
                  <c:v>23.6</c:v>
                </c:pt>
                <c:pt idx="4">
                  <c:v>24.1</c:v>
                </c:pt>
              </c:numCache>
            </c:numRef>
          </c:val>
        </c:ser>
        <c:shape val="box"/>
        <c:axId val="123316096"/>
        <c:axId val="123317632"/>
        <c:axId val="0"/>
      </c:bar3DChart>
      <c:catAx>
        <c:axId val="1233160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0" i="0" baseline="0"/>
            </a:pPr>
            <a:endParaRPr lang="ru-RU"/>
          </a:p>
        </c:txPr>
        <c:crossAx val="123317632"/>
        <c:crosses val="autoZero"/>
        <c:auto val="1"/>
        <c:lblAlgn val="ctr"/>
        <c:lblOffset val="100"/>
      </c:catAx>
      <c:valAx>
        <c:axId val="123317632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#,##0.0" sourceLinked="1"/>
        <c:tickLblPos val="none"/>
        <c:crossAx val="1233160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5E6E63-92F9-4BCC-8B7F-72355D9A4890}" type="doc">
      <dgm:prSet loTypeId="urn:microsoft.com/office/officeart/2005/8/layout/targe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C8806D0-D7E8-4E46-B887-F94AF25D5BCB}">
      <dgm:prSet phldrT="[Текст]"/>
      <dgm:spPr>
        <a:solidFill>
          <a:schemeClr val="lt1">
            <a:hueOff val="0"/>
            <a:satOff val="0"/>
            <a:lumOff val="0"/>
            <a:alpha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solidFill>
                <a:srgbClr val="0C6810"/>
              </a:solidFill>
            </a:rPr>
            <a:t>Доходы всего</a:t>
          </a:r>
          <a:endParaRPr lang="ru-RU" b="1" dirty="0">
            <a:solidFill>
              <a:srgbClr val="0C6810"/>
            </a:solidFill>
          </a:endParaRPr>
        </a:p>
      </dgm:t>
    </dgm:pt>
    <dgm:pt modelId="{01863586-B15C-4E93-8023-2252E191392F}" type="parTrans" cxnId="{EF0D90CE-5F99-449C-AA62-DCDA98D97E53}">
      <dgm:prSet/>
      <dgm:spPr/>
      <dgm:t>
        <a:bodyPr/>
        <a:lstStyle/>
        <a:p>
          <a:endParaRPr lang="ru-RU"/>
        </a:p>
      </dgm:t>
    </dgm:pt>
    <dgm:pt modelId="{D49F663D-28E6-4FBF-B76C-5F82482A7114}" type="sibTrans" cxnId="{EF0D90CE-5F99-449C-AA62-DCDA98D97E53}">
      <dgm:prSet/>
      <dgm:spPr/>
      <dgm:t>
        <a:bodyPr/>
        <a:lstStyle/>
        <a:p>
          <a:endParaRPr lang="ru-RU"/>
        </a:p>
      </dgm:t>
    </dgm:pt>
    <dgm:pt modelId="{F7948FB1-462D-4F09-A27E-B251A15B7934}">
      <dgm:prSet phldrT="[Текст]"/>
      <dgm:spPr/>
      <dgm:t>
        <a:bodyPr/>
        <a:lstStyle/>
        <a:p>
          <a:r>
            <a:rPr lang="ru-RU" dirty="0" smtClean="0">
              <a:solidFill>
                <a:srgbClr val="0C6810"/>
              </a:solidFill>
            </a:rPr>
            <a:t>3 974,0(2020 год)</a:t>
          </a:r>
          <a:endParaRPr lang="ru-RU" dirty="0">
            <a:solidFill>
              <a:srgbClr val="0C6810"/>
            </a:solidFill>
          </a:endParaRPr>
        </a:p>
      </dgm:t>
    </dgm:pt>
    <dgm:pt modelId="{E39F81FA-62FB-4530-B260-BED7397711B3}" type="parTrans" cxnId="{DB9B7BF0-61DC-42AE-B16C-639A3189F02B}">
      <dgm:prSet/>
      <dgm:spPr/>
      <dgm:t>
        <a:bodyPr/>
        <a:lstStyle/>
        <a:p>
          <a:endParaRPr lang="ru-RU"/>
        </a:p>
      </dgm:t>
    </dgm:pt>
    <dgm:pt modelId="{5E8BB5FD-5073-4E52-B75C-38DDBE8FD945}" type="sibTrans" cxnId="{DB9B7BF0-61DC-42AE-B16C-639A3189F02B}">
      <dgm:prSet/>
      <dgm:spPr/>
      <dgm:t>
        <a:bodyPr/>
        <a:lstStyle/>
        <a:p>
          <a:endParaRPr lang="ru-RU"/>
        </a:p>
      </dgm:t>
    </dgm:pt>
    <dgm:pt modelId="{A7E14E20-FCC9-44ED-B5D2-676E28BAC2DB}">
      <dgm:prSet phldrT="[Текст]"/>
      <dgm:spPr/>
      <dgm:t>
        <a:bodyPr/>
        <a:lstStyle/>
        <a:p>
          <a:r>
            <a:rPr lang="ru-RU" smtClean="0">
              <a:solidFill>
                <a:srgbClr val="0C6810"/>
              </a:solidFill>
            </a:rPr>
            <a:t>2 959,5 </a:t>
          </a:r>
          <a:r>
            <a:rPr lang="ru-RU" dirty="0" smtClean="0">
              <a:solidFill>
                <a:srgbClr val="0C6810"/>
              </a:solidFill>
            </a:rPr>
            <a:t>(2021 год)</a:t>
          </a:r>
          <a:endParaRPr lang="ru-RU" dirty="0">
            <a:solidFill>
              <a:srgbClr val="0C6810"/>
            </a:solidFill>
          </a:endParaRPr>
        </a:p>
      </dgm:t>
    </dgm:pt>
    <dgm:pt modelId="{78056FC2-9304-48BE-B84E-11FCF0BC6F2D}" type="parTrans" cxnId="{0670E1F7-D19D-4199-AF79-C0138BDCF4EC}">
      <dgm:prSet/>
      <dgm:spPr/>
      <dgm:t>
        <a:bodyPr/>
        <a:lstStyle/>
        <a:p>
          <a:endParaRPr lang="ru-RU"/>
        </a:p>
      </dgm:t>
    </dgm:pt>
    <dgm:pt modelId="{9B8EED51-545D-47B0-8A00-C302231578AB}" type="sibTrans" cxnId="{0670E1F7-D19D-4199-AF79-C0138BDCF4EC}">
      <dgm:prSet/>
      <dgm:spPr/>
      <dgm:t>
        <a:bodyPr/>
        <a:lstStyle/>
        <a:p>
          <a:endParaRPr lang="ru-RU"/>
        </a:p>
      </dgm:t>
    </dgm:pt>
    <dgm:pt modelId="{2B7D1991-0299-4437-B324-97EAE54095B1}">
      <dgm:prSet phldrT="[Текст]"/>
      <dgm:spPr>
        <a:solidFill>
          <a:schemeClr val="lt1">
            <a:hueOff val="0"/>
            <a:satOff val="0"/>
            <a:lumOff val="0"/>
            <a:alpha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Расходы всего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CC04FC99-5114-46B3-BAEA-FC125E6E0EB0}" type="parTrans" cxnId="{6DB18C42-037E-4917-8E49-8C87DFF23E8D}">
      <dgm:prSet/>
      <dgm:spPr/>
      <dgm:t>
        <a:bodyPr/>
        <a:lstStyle/>
        <a:p>
          <a:endParaRPr lang="ru-RU"/>
        </a:p>
      </dgm:t>
    </dgm:pt>
    <dgm:pt modelId="{94B7A069-1AB8-4EC0-8B8F-82E97BB321AE}" type="sibTrans" cxnId="{6DB18C42-037E-4917-8E49-8C87DFF23E8D}">
      <dgm:prSet/>
      <dgm:spPr/>
      <dgm:t>
        <a:bodyPr/>
        <a:lstStyle/>
        <a:p>
          <a:endParaRPr lang="ru-RU"/>
        </a:p>
      </dgm:t>
    </dgm:pt>
    <dgm:pt modelId="{20AC8F57-D856-4E79-B6F3-93401426427E}">
      <dgm:prSet phldrT="[Текст]"/>
      <dgm:spPr/>
      <dgm:t>
        <a:bodyPr/>
        <a:lstStyle/>
        <a:p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3 994,9 (2020 год)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04E65FF1-06AD-4864-8D48-89DA368A7FCB}" type="parTrans" cxnId="{0D0F9B71-A15A-465F-AD2B-6E69F7DF1A5B}">
      <dgm:prSet/>
      <dgm:spPr/>
      <dgm:t>
        <a:bodyPr/>
        <a:lstStyle/>
        <a:p>
          <a:endParaRPr lang="ru-RU"/>
        </a:p>
      </dgm:t>
    </dgm:pt>
    <dgm:pt modelId="{B8D3F4A7-7A81-4A10-BC7E-662486C0E29F}" type="sibTrans" cxnId="{0D0F9B71-A15A-465F-AD2B-6E69F7DF1A5B}">
      <dgm:prSet/>
      <dgm:spPr/>
      <dgm:t>
        <a:bodyPr/>
        <a:lstStyle/>
        <a:p>
          <a:endParaRPr lang="ru-RU"/>
        </a:p>
      </dgm:t>
    </dgm:pt>
    <dgm:pt modelId="{40065324-B470-481E-B048-F6F97D9BC24A}">
      <dgm:prSet phldrT="[Текст]"/>
      <dgm:spPr/>
      <dgm:t>
        <a:bodyPr/>
        <a:lstStyle/>
        <a:p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2 957,8 (2021 год)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8FD26EA6-D2CC-44CB-AB6A-19F2C32AEAF4}" type="parTrans" cxnId="{516EAC0C-9B9F-4DCE-8523-EA4617975AEB}">
      <dgm:prSet/>
      <dgm:spPr/>
      <dgm:t>
        <a:bodyPr/>
        <a:lstStyle/>
        <a:p>
          <a:endParaRPr lang="ru-RU"/>
        </a:p>
      </dgm:t>
    </dgm:pt>
    <dgm:pt modelId="{40E58A62-3BBE-48B3-8756-00FF57D919E1}" type="sibTrans" cxnId="{516EAC0C-9B9F-4DCE-8523-EA4617975AEB}">
      <dgm:prSet/>
      <dgm:spPr/>
      <dgm:t>
        <a:bodyPr/>
        <a:lstStyle/>
        <a:p>
          <a:endParaRPr lang="ru-RU"/>
        </a:p>
      </dgm:t>
    </dgm:pt>
    <dgm:pt modelId="{238501DA-B4E6-4FD3-AE94-BC6712F366B5}">
      <dgm:prSet phldrT="[Текст]"/>
      <dgm:spPr>
        <a:solidFill>
          <a:schemeClr val="lt1">
            <a:hueOff val="0"/>
            <a:satOff val="0"/>
            <a:lumOff val="0"/>
            <a:alpha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solidFill>
                <a:schemeClr val="accent4">
                  <a:lumMod val="50000"/>
                </a:schemeClr>
              </a:solidFill>
            </a:rPr>
            <a:t>Дефицит, </a:t>
          </a:r>
          <a:r>
            <a:rPr lang="ru-RU" b="1" dirty="0" err="1" smtClean="0">
              <a:solidFill>
                <a:schemeClr val="accent4">
                  <a:lumMod val="50000"/>
                </a:schemeClr>
              </a:solidFill>
            </a:rPr>
            <a:t>профицит</a:t>
          </a:r>
          <a:endParaRPr lang="ru-RU" b="1" dirty="0">
            <a:solidFill>
              <a:schemeClr val="accent4">
                <a:lumMod val="50000"/>
              </a:schemeClr>
            </a:solidFill>
          </a:endParaRPr>
        </a:p>
      </dgm:t>
    </dgm:pt>
    <dgm:pt modelId="{049ACE6D-18B7-4363-86E2-57D9B272467B}" type="parTrans" cxnId="{4B927A82-903E-41C7-87F2-FB7F022C8936}">
      <dgm:prSet/>
      <dgm:spPr/>
      <dgm:t>
        <a:bodyPr/>
        <a:lstStyle/>
        <a:p>
          <a:endParaRPr lang="ru-RU"/>
        </a:p>
      </dgm:t>
    </dgm:pt>
    <dgm:pt modelId="{8710D864-0707-4A8F-9B8A-0915C66AB607}" type="sibTrans" cxnId="{4B927A82-903E-41C7-87F2-FB7F022C8936}">
      <dgm:prSet/>
      <dgm:spPr/>
      <dgm:t>
        <a:bodyPr/>
        <a:lstStyle/>
        <a:p>
          <a:endParaRPr lang="ru-RU"/>
        </a:p>
      </dgm:t>
    </dgm:pt>
    <dgm:pt modelId="{8514DCBE-F408-441D-BE72-37CCE0492BAD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-20,9 (2020 год)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FD544B00-E97E-4E29-9860-84A962F30E12}" type="parTrans" cxnId="{0D91B87E-6636-4ED8-AC06-13BCFB6E6B68}">
      <dgm:prSet/>
      <dgm:spPr/>
      <dgm:t>
        <a:bodyPr/>
        <a:lstStyle/>
        <a:p>
          <a:endParaRPr lang="ru-RU"/>
        </a:p>
      </dgm:t>
    </dgm:pt>
    <dgm:pt modelId="{386BF160-F5D2-46A0-BAED-B1D88A31BFAC}" type="sibTrans" cxnId="{0D91B87E-6636-4ED8-AC06-13BCFB6E6B68}">
      <dgm:prSet/>
      <dgm:spPr/>
      <dgm:t>
        <a:bodyPr/>
        <a:lstStyle/>
        <a:p>
          <a:endParaRPr lang="ru-RU"/>
        </a:p>
      </dgm:t>
    </dgm:pt>
    <dgm:pt modelId="{CE082607-AF0F-4C2B-8959-321BB409C77E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1,7 (2021 год)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6061E6AB-F31E-49AF-906B-030A93E5A050}" type="parTrans" cxnId="{8BBDAB0B-BF54-4962-9D9D-8046CB32D808}">
      <dgm:prSet/>
      <dgm:spPr/>
      <dgm:t>
        <a:bodyPr/>
        <a:lstStyle/>
        <a:p>
          <a:endParaRPr lang="ru-RU"/>
        </a:p>
      </dgm:t>
    </dgm:pt>
    <dgm:pt modelId="{A6897E5D-7F14-424D-B6C0-57B039BD40CB}" type="sibTrans" cxnId="{8BBDAB0B-BF54-4962-9D9D-8046CB32D808}">
      <dgm:prSet/>
      <dgm:spPr/>
      <dgm:t>
        <a:bodyPr/>
        <a:lstStyle/>
        <a:p>
          <a:endParaRPr lang="ru-RU"/>
        </a:p>
      </dgm:t>
    </dgm:pt>
    <dgm:pt modelId="{0BA5C822-D26F-49BA-BB88-DFC17A7E7162}">
      <dgm:prSet phldrT="[Текст]"/>
      <dgm:spPr/>
      <dgm:t>
        <a:bodyPr/>
        <a:lstStyle/>
        <a:p>
          <a:r>
            <a:rPr lang="ru-RU" dirty="0" smtClean="0">
              <a:solidFill>
                <a:srgbClr val="0C6810"/>
              </a:solidFill>
            </a:rPr>
            <a:t>2 528,9 (2022 год)</a:t>
          </a:r>
          <a:endParaRPr lang="ru-RU" dirty="0">
            <a:solidFill>
              <a:srgbClr val="0C6810"/>
            </a:solidFill>
          </a:endParaRPr>
        </a:p>
      </dgm:t>
    </dgm:pt>
    <dgm:pt modelId="{46E650C3-C002-4D5E-B906-09CA301F92CC}" type="parTrans" cxnId="{168E3B28-B969-4BDF-A0A7-B4FD6748149B}">
      <dgm:prSet/>
      <dgm:spPr/>
      <dgm:t>
        <a:bodyPr/>
        <a:lstStyle/>
        <a:p>
          <a:endParaRPr lang="ru-RU"/>
        </a:p>
      </dgm:t>
    </dgm:pt>
    <dgm:pt modelId="{33E403EC-180C-4BCD-88A1-6631A62BB323}" type="sibTrans" cxnId="{168E3B28-B969-4BDF-A0A7-B4FD6748149B}">
      <dgm:prSet/>
      <dgm:spPr/>
      <dgm:t>
        <a:bodyPr/>
        <a:lstStyle/>
        <a:p>
          <a:endParaRPr lang="ru-RU"/>
        </a:p>
      </dgm:t>
    </dgm:pt>
    <dgm:pt modelId="{D23B7F04-1FE8-4B36-852E-58FCA980FBE4}">
      <dgm:prSet phldrT="[Текст]"/>
      <dgm:spPr/>
      <dgm:t>
        <a:bodyPr/>
        <a:lstStyle/>
        <a:p>
          <a:r>
            <a:rPr lang="ru-RU" dirty="0" smtClean="0">
              <a:solidFill>
                <a:schemeClr val="accent5">
                  <a:lumMod val="50000"/>
                </a:schemeClr>
              </a:solidFill>
            </a:rPr>
            <a:t>2 519,6 (2022 год)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C7FFEB23-D8EC-434A-A59F-3EBE9DEB6B1F}" type="parTrans" cxnId="{18C28434-F79C-4C13-9F00-6DFD2CDA61B0}">
      <dgm:prSet/>
      <dgm:spPr/>
      <dgm:t>
        <a:bodyPr/>
        <a:lstStyle/>
        <a:p>
          <a:endParaRPr lang="ru-RU"/>
        </a:p>
      </dgm:t>
    </dgm:pt>
    <dgm:pt modelId="{FE78510E-4736-4FB2-B3F0-BEBC37C7E5E6}" type="sibTrans" cxnId="{18C28434-F79C-4C13-9F00-6DFD2CDA61B0}">
      <dgm:prSet/>
      <dgm:spPr/>
      <dgm:t>
        <a:bodyPr/>
        <a:lstStyle/>
        <a:p>
          <a:endParaRPr lang="ru-RU"/>
        </a:p>
      </dgm:t>
    </dgm:pt>
    <dgm:pt modelId="{87C6F3DB-CB52-43EF-A1CD-65E711B0427A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</a:rPr>
            <a:t>9,3 (2022 год)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9037322A-5446-4E30-82D5-749C3AE7D0CF}" type="parTrans" cxnId="{B7914168-1C60-4136-BEE1-9CE155C7DF6E}">
      <dgm:prSet/>
      <dgm:spPr/>
      <dgm:t>
        <a:bodyPr/>
        <a:lstStyle/>
        <a:p>
          <a:endParaRPr lang="ru-RU"/>
        </a:p>
      </dgm:t>
    </dgm:pt>
    <dgm:pt modelId="{0D60A5F4-ADCA-45F3-A7B4-E2EEEB033F50}" type="sibTrans" cxnId="{B7914168-1C60-4136-BEE1-9CE155C7DF6E}">
      <dgm:prSet/>
      <dgm:spPr/>
      <dgm:t>
        <a:bodyPr/>
        <a:lstStyle/>
        <a:p>
          <a:endParaRPr lang="ru-RU"/>
        </a:p>
      </dgm:t>
    </dgm:pt>
    <dgm:pt modelId="{DCA803C2-8AE2-4E78-A56E-BED6D7BF3CBB}" type="pres">
      <dgm:prSet presAssocID="{7A5E6E63-92F9-4BCC-8B7F-72355D9A489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7C5C42-DBCC-4B36-9A47-8DF4B7C6842F}" type="pres">
      <dgm:prSet presAssocID="{CC8806D0-D7E8-4E46-B887-F94AF25D5BCB}" presName="circle1" presStyleLbl="node1" presStyleIdx="0" presStyleCnt="3" custLinFactNeighborX="-177" custLinFactNeighborY="373"/>
      <dgm:spPr>
        <a:scene3d>
          <a:camera prst="orthographicFront"/>
          <a:lightRig rig="threePt" dir="t"/>
        </a:scene3d>
        <a:sp3d>
          <a:bevelT/>
        </a:sp3d>
      </dgm:spPr>
    </dgm:pt>
    <dgm:pt modelId="{56C55046-36AF-4E3A-B1A5-A69A6EB204D1}" type="pres">
      <dgm:prSet presAssocID="{CC8806D0-D7E8-4E46-B887-F94AF25D5BCB}" presName="space" presStyleCnt="0"/>
      <dgm:spPr/>
    </dgm:pt>
    <dgm:pt modelId="{67D989FF-D0DA-4FFF-A2FA-458258377CB2}" type="pres">
      <dgm:prSet presAssocID="{CC8806D0-D7E8-4E46-B887-F94AF25D5BCB}" presName="rect1" presStyleLbl="alignAcc1" presStyleIdx="0" presStyleCnt="3"/>
      <dgm:spPr/>
      <dgm:t>
        <a:bodyPr/>
        <a:lstStyle/>
        <a:p>
          <a:endParaRPr lang="ru-RU"/>
        </a:p>
      </dgm:t>
    </dgm:pt>
    <dgm:pt modelId="{6AE65F36-1F83-43FD-A5D2-71B0D884CDB9}" type="pres">
      <dgm:prSet presAssocID="{2B7D1991-0299-4437-B324-97EAE54095B1}" presName="vertSpace2" presStyleLbl="node1" presStyleIdx="0" presStyleCnt="3"/>
      <dgm:spPr/>
    </dgm:pt>
    <dgm:pt modelId="{9767556A-5C4C-4F5E-83B0-7FC92AD970AD}" type="pres">
      <dgm:prSet presAssocID="{2B7D1991-0299-4437-B324-97EAE54095B1}" presName="circle2" presStyleLbl="node1" presStyleIdx="1" presStyleCnt="3"/>
      <dgm:spPr>
        <a:scene3d>
          <a:camera prst="orthographicFront"/>
          <a:lightRig rig="threePt" dir="t"/>
        </a:scene3d>
        <a:sp3d>
          <a:bevelT/>
        </a:sp3d>
      </dgm:spPr>
    </dgm:pt>
    <dgm:pt modelId="{1C2BFC0F-3944-4533-B587-477A85A4DF9F}" type="pres">
      <dgm:prSet presAssocID="{2B7D1991-0299-4437-B324-97EAE54095B1}" presName="rect2" presStyleLbl="alignAcc1" presStyleIdx="1" presStyleCnt="3"/>
      <dgm:spPr/>
      <dgm:t>
        <a:bodyPr/>
        <a:lstStyle/>
        <a:p>
          <a:endParaRPr lang="ru-RU"/>
        </a:p>
      </dgm:t>
    </dgm:pt>
    <dgm:pt modelId="{EEA232A2-2D18-472E-988D-02FB351B09ED}" type="pres">
      <dgm:prSet presAssocID="{238501DA-B4E6-4FD3-AE94-BC6712F366B5}" presName="vertSpace3" presStyleLbl="node1" presStyleIdx="1" presStyleCnt="3"/>
      <dgm:spPr/>
    </dgm:pt>
    <dgm:pt modelId="{3C94D538-5708-4440-A270-A815514CB7EF}" type="pres">
      <dgm:prSet presAssocID="{238501DA-B4E6-4FD3-AE94-BC6712F366B5}" presName="circle3" presStyleLbl="node1" presStyleIdx="2" presStyleCnt="3"/>
      <dgm:spPr>
        <a:scene3d>
          <a:camera prst="orthographicFront"/>
          <a:lightRig rig="threePt" dir="t"/>
        </a:scene3d>
        <a:sp3d>
          <a:bevelT/>
        </a:sp3d>
      </dgm:spPr>
    </dgm:pt>
    <dgm:pt modelId="{1F860458-7C20-493F-A2FE-299E3889C5B5}" type="pres">
      <dgm:prSet presAssocID="{238501DA-B4E6-4FD3-AE94-BC6712F366B5}" presName="rect3" presStyleLbl="alignAcc1" presStyleIdx="2" presStyleCnt="3"/>
      <dgm:spPr/>
      <dgm:t>
        <a:bodyPr/>
        <a:lstStyle/>
        <a:p>
          <a:endParaRPr lang="ru-RU"/>
        </a:p>
      </dgm:t>
    </dgm:pt>
    <dgm:pt modelId="{1B33C664-6530-42B9-81C6-A3008ABCFD1B}" type="pres">
      <dgm:prSet presAssocID="{CC8806D0-D7E8-4E46-B887-F94AF25D5BCB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4EF2D9-899D-46C9-A7DC-B9A7B83FC83C}" type="pres">
      <dgm:prSet presAssocID="{CC8806D0-D7E8-4E46-B887-F94AF25D5BCB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890B6-896D-4DFA-9CE8-F79F9E728B24}" type="pres">
      <dgm:prSet presAssocID="{2B7D1991-0299-4437-B324-97EAE54095B1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F0C54-E7A0-4B05-AC54-22153FC84831}" type="pres">
      <dgm:prSet presAssocID="{2B7D1991-0299-4437-B324-97EAE54095B1}" presName="rect2ChTx" presStyleLbl="alignAcc1" presStyleIdx="2" presStyleCnt="3" custScaleX="101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26C3F-A690-46A6-B045-6CA67191D510}" type="pres">
      <dgm:prSet presAssocID="{238501DA-B4E6-4FD3-AE94-BC6712F366B5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423034-7E85-4E17-BBDA-1C591F14695E}" type="pres">
      <dgm:prSet presAssocID="{238501DA-B4E6-4FD3-AE94-BC6712F366B5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B18C42-037E-4917-8E49-8C87DFF23E8D}" srcId="{7A5E6E63-92F9-4BCC-8B7F-72355D9A4890}" destId="{2B7D1991-0299-4437-B324-97EAE54095B1}" srcOrd="1" destOrd="0" parTransId="{CC04FC99-5114-46B3-BAEA-FC125E6E0EB0}" sibTransId="{94B7A069-1AB8-4EC0-8B8F-82E97BB321AE}"/>
    <dgm:cxn modelId="{18C28434-F79C-4C13-9F00-6DFD2CDA61B0}" srcId="{2B7D1991-0299-4437-B324-97EAE54095B1}" destId="{D23B7F04-1FE8-4B36-852E-58FCA980FBE4}" srcOrd="2" destOrd="0" parTransId="{C7FFEB23-D8EC-434A-A59F-3EBE9DEB6B1F}" sibTransId="{FE78510E-4736-4FB2-B3F0-BEBC37C7E5E6}"/>
    <dgm:cxn modelId="{EE7E2693-F00D-4C61-8120-4689B0537DFE}" type="presOf" srcId="{20AC8F57-D856-4E79-B6F3-93401426427E}" destId="{DABF0C54-E7A0-4B05-AC54-22153FC84831}" srcOrd="0" destOrd="0" presId="urn:microsoft.com/office/officeart/2005/8/layout/target3"/>
    <dgm:cxn modelId="{4F3954EC-1290-4188-B57D-EE0EA35524A9}" type="presOf" srcId="{CC8806D0-D7E8-4E46-B887-F94AF25D5BCB}" destId="{67D989FF-D0DA-4FFF-A2FA-458258377CB2}" srcOrd="0" destOrd="0" presId="urn:microsoft.com/office/officeart/2005/8/layout/target3"/>
    <dgm:cxn modelId="{EF0D90CE-5F99-449C-AA62-DCDA98D97E53}" srcId="{7A5E6E63-92F9-4BCC-8B7F-72355D9A4890}" destId="{CC8806D0-D7E8-4E46-B887-F94AF25D5BCB}" srcOrd="0" destOrd="0" parTransId="{01863586-B15C-4E93-8023-2252E191392F}" sibTransId="{D49F663D-28E6-4FBF-B76C-5F82482A7114}"/>
    <dgm:cxn modelId="{516EAC0C-9B9F-4DCE-8523-EA4617975AEB}" srcId="{2B7D1991-0299-4437-B324-97EAE54095B1}" destId="{40065324-B470-481E-B048-F6F97D9BC24A}" srcOrd="1" destOrd="0" parTransId="{8FD26EA6-D2CC-44CB-AB6A-19F2C32AEAF4}" sibTransId="{40E58A62-3BBE-48B3-8756-00FF57D919E1}"/>
    <dgm:cxn modelId="{C9445907-A151-4110-80F9-D7A2003C47D0}" type="presOf" srcId="{A7E14E20-FCC9-44ED-B5D2-676E28BAC2DB}" destId="{484EF2D9-899D-46C9-A7DC-B9A7B83FC83C}" srcOrd="0" destOrd="1" presId="urn:microsoft.com/office/officeart/2005/8/layout/target3"/>
    <dgm:cxn modelId="{AD36536F-BA97-4309-AEF2-83841BEDF2A6}" type="presOf" srcId="{238501DA-B4E6-4FD3-AE94-BC6712F366B5}" destId="{F2226C3F-A690-46A6-B045-6CA67191D510}" srcOrd="1" destOrd="0" presId="urn:microsoft.com/office/officeart/2005/8/layout/target3"/>
    <dgm:cxn modelId="{8BBDAB0B-BF54-4962-9D9D-8046CB32D808}" srcId="{238501DA-B4E6-4FD3-AE94-BC6712F366B5}" destId="{CE082607-AF0F-4C2B-8959-321BB409C77E}" srcOrd="1" destOrd="0" parTransId="{6061E6AB-F31E-49AF-906B-030A93E5A050}" sibTransId="{A6897E5D-7F14-424D-B6C0-57B039BD40CB}"/>
    <dgm:cxn modelId="{0D0F9B71-A15A-465F-AD2B-6E69F7DF1A5B}" srcId="{2B7D1991-0299-4437-B324-97EAE54095B1}" destId="{20AC8F57-D856-4E79-B6F3-93401426427E}" srcOrd="0" destOrd="0" parTransId="{04E65FF1-06AD-4864-8D48-89DA368A7FCB}" sibTransId="{B8D3F4A7-7A81-4A10-BC7E-662486C0E29F}"/>
    <dgm:cxn modelId="{4B927A82-903E-41C7-87F2-FB7F022C8936}" srcId="{7A5E6E63-92F9-4BCC-8B7F-72355D9A4890}" destId="{238501DA-B4E6-4FD3-AE94-BC6712F366B5}" srcOrd="2" destOrd="0" parTransId="{049ACE6D-18B7-4363-86E2-57D9B272467B}" sibTransId="{8710D864-0707-4A8F-9B8A-0915C66AB607}"/>
    <dgm:cxn modelId="{168E3B28-B969-4BDF-A0A7-B4FD6748149B}" srcId="{CC8806D0-D7E8-4E46-B887-F94AF25D5BCB}" destId="{0BA5C822-D26F-49BA-BB88-DFC17A7E7162}" srcOrd="2" destOrd="0" parTransId="{46E650C3-C002-4D5E-B906-09CA301F92CC}" sibTransId="{33E403EC-180C-4BCD-88A1-6631A62BB323}"/>
    <dgm:cxn modelId="{205D3B42-9D06-4721-BD7F-E561667E3992}" type="presOf" srcId="{87C6F3DB-CB52-43EF-A1CD-65E711B0427A}" destId="{60423034-7E85-4E17-BBDA-1C591F14695E}" srcOrd="0" destOrd="2" presId="urn:microsoft.com/office/officeart/2005/8/layout/target3"/>
    <dgm:cxn modelId="{65B8F10E-1913-455F-AFD1-2BDC5C8749E5}" type="presOf" srcId="{CC8806D0-D7E8-4E46-B887-F94AF25D5BCB}" destId="{1B33C664-6530-42B9-81C6-A3008ABCFD1B}" srcOrd="1" destOrd="0" presId="urn:microsoft.com/office/officeart/2005/8/layout/target3"/>
    <dgm:cxn modelId="{AFF2B596-EF42-4174-8246-79C7ADBDC8E4}" type="presOf" srcId="{0BA5C822-D26F-49BA-BB88-DFC17A7E7162}" destId="{484EF2D9-899D-46C9-A7DC-B9A7B83FC83C}" srcOrd="0" destOrd="2" presId="urn:microsoft.com/office/officeart/2005/8/layout/target3"/>
    <dgm:cxn modelId="{DB9B7BF0-61DC-42AE-B16C-639A3189F02B}" srcId="{CC8806D0-D7E8-4E46-B887-F94AF25D5BCB}" destId="{F7948FB1-462D-4F09-A27E-B251A15B7934}" srcOrd="0" destOrd="0" parTransId="{E39F81FA-62FB-4530-B260-BED7397711B3}" sibTransId="{5E8BB5FD-5073-4E52-B75C-38DDBE8FD945}"/>
    <dgm:cxn modelId="{A4F74625-D5BA-419B-9566-61B5DEEAD09B}" type="presOf" srcId="{40065324-B470-481E-B048-F6F97D9BC24A}" destId="{DABF0C54-E7A0-4B05-AC54-22153FC84831}" srcOrd="0" destOrd="1" presId="urn:microsoft.com/office/officeart/2005/8/layout/target3"/>
    <dgm:cxn modelId="{0670E1F7-D19D-4199-AF79-C0138BDCF4EC}" srcId="{CC8806D0-D7E8-4E46-B887-F94AF25D5BCB}" destId="{A7E14E20-FCC9-44ED-B5D2-676E28BAC2DB}" srcOrd="1" destOrd="0" parTransId="{78056FC2-9304-48BE-B84E-11FCF0BC6F2D}" sibTransId="{9B8EED51-545D-47B0-8A00-C302231578AB}"/>
    <dgm:cxn modelId="{B7914168-1C60-4136-BEE1-9CE155C7DF6E}" srcId="{238501DA-B4E6-4FD3-AE94-BC6712F366B5}" destId="{87C6F3DB-CB52-43EF-A1CD-65E711B0427A}" srcOrd="2" destOrd="0" parTransId="{9037322A-5446-4E30-82D5-749C3AE7D0CF}" sibTransId="{0D60A5F4-ADCA-45F3-A7B4-E2EEEB033F50}"/>
    <dgm:cxn modelId="{A0F8F06E-2EB0-4CBE-93CF-4D063AD83D15}" type="presOf" srcId="{CE082607-AF0F-4C2B-8959-321BB409C77E}" destId="{60423034-7E85-4E17-BBDA-1C591F14695E}" srcOrd="0" destOrd="1" presId="urn:microsoft.com/office/officeart/2005/8/layout/target3"/>
    <dgm:cxn modelId="{8122F421-0ED0-4536-9D39-086A7568B7C0}" type="presOf" srcId="{2B7D1991-0299-4437-B324-97EAE54095B1}" destId="{55C890B6-896D-4DFA-9CE8-F79F9E728B24}" srcOrd="1" destOrd="0" presId="urn:microsoft.com/office/officeart/2005/8/layout/target3"/>
    <dgm:cxn modelId="{13F1C50E-0422-4DB7-B720-A1FD3EADCAFA}" type="presOf" srcId="{D23B7F04-1FE8-4B36-852E-58FCA980FBE4}" destId="{DABF0C54-E7A0-4B05-AC54-22153FC84831}" srcOrd="0" destOrd="2" presId="urn:microsoft.com/office/officeart/2005/8/layout/target3"/>
    <dgm:cxn modelId="{5E04367E-5D15-4983-B2FC-E73DA5409E57}" type="presOf" srcId="{F7948FB1-462D-4F09-A27E-B251A15B7934}" destId="{484EF2D9-899D-46C9-A7DC-B9A7B83FC83C}" srcOrd="0" destOrd="0" presId="urn:microsoft.com/office/officeart/2005/8/layout/target3"/>
    <dgm:cxn modelId="{0D91B87E-6636-4ED8-AC06-13BCFB6E6B68}" srcId="{238501DA-B4E6-4FD3-AE94-BC6712F366B5}" destId="{8514DCBE-F408-441D-BE72-37CCE0492BAD}" srcOrd="0" destOrd="0" parTransId="{FD544B00-E97E-4E29-9860-84A962F30E12}" sibTransId="{386BF160-F5D2-46A0-BAED-B1D88A31BFAC}"/>
    <dgm:cxn modelId="{D0AFE26A-A957-46DD-BE69-C9FAB9361DB6}" type="presOf" srcId="{7A5E6E63-92F9-4BCC-8B7F-72355D9A4890}" destId="{DCA803C2-8AE2-4E78-A56E-BED6D7BF3CBB}" srcOrd="0" destOrd="0" presId="urn:microsoft.com/office/officeart/2005/8/layout/target3"/>
    <dgm:cxn modelId="{9B5E1243-69BC-4E75-9138-08E61DFD5263}" type="presOf" srcId="{2B7D1991-0299-4437-B324-97EAE54095B1}" destId="{1C2BFC0F-3944-4533-B587-477A85A4DF9F}" srcOrd="0" destOrd="0" presId="urn:microsoft.com/office/officeart/2005/8/layout/target3"/>
    <dgm:cxn modelId="{5EB11B23-0242-4C34-8440-FAFE24019BB6}" type="presOf" srcId="{8514DCBE-F408-441D-BE72-37CCE0492BAD}" destId="{60423034-7E85-4E17-BBDA-1C591F14695E}" srcOrd="0" destOrd="0" presId="urn:microsoft.com/office/officeart/2005/8/layout/target3"/>
    <dgm:cxn modelId="{E0C9B559-04EA-473B-9EFD-0A091422FD7F}" type="presOf" srcId="{238501DA-B4E6-4FD3-AE94-BC6712F366B5}" destId="{1F860458-7C20-493F-A2FE-299E3889C5B5}" srcOrd="0" destOrd="0" presId="urn:microsoft.com/office/officeart/2005/8/layout/target3"/>
    <dgm:cxn modelId="{4C3B8858-1B10-4E38-BD11-507415CF5550}" type="presParOf" srcId="{DCA803C2-8AE2-4E78-A56E-BED6D7BF3CBB}" destId="{277C5C42-DBCC-4B36-9A47-8DF4B7C6842F}" srcOrd="0" destOrd="0" presId="urn:microsoft.com/office/officeart/2005/8/layout/target3"/>
    <dgm:cxn modelId="{4A56A086-CE09-40CD-B62A-6802DC72C7FF}" type="presParOf" srcId="{DCA803C2-8AE2-4E78-A56E-BED6D7BF3CBB}" destId="{56C55046-36AF-4E3A-B1A5-A69A6EB204D1}" srcOrd="1" destOrd="0" presId="urn:microsoft.com/office/officeart/2005/8/layout/target3"/>
    <dgm:cxn modelId="{FAEFFA5B-D3E8-40C8-9390-09BD60809EBC}" type="presParOf" srcId="{DCA803C2-8AE2-4E78-A56E-BED6D7BF3CBB}" destId="{67D989FF-D0DA-4FFF-A2FA-458258377CB2}" srcOrd="2" destOrd="0" presId="urn:microsoft.com/office/officeart/2005/8/layout/target3"/>
    <dgm:cxn modelId="{F0DAA087-8FA8-47DA-B813-87C639C85063}" type="presParOf" srcId="{DCA803C2-8AE2-4E78-A56E-BED6D7BF3CBB}" destId="{6AE65F36-1F83-43FD-A5D2-71B0D884CDB9}" srcOrd="3" destOrd="0" presId="urn:microsoft.com/office/officeart/2005/8/layout/target3"/>
    <dgm:cxn modelId="{3FACCC40-A237-4899-A5A3-E5BFCFE26BEF}" type="presParOf" srcId="{DCA803C2-8AE2-4E78-A56E-BED6D7BF3CBB}" destId="{9767556A-5C4C-4F5E-83B0-7FC92AD970AD}" srcOrd="4" destOrd="0" presId="urn:microsoft.com/office/officeart/2005/8/layout/target3"/>
    <dgm:cxn modelId="{61A17B6A-B79B-4C7A-A49D-23312247D3BA}" type="presParOf" srcId="{DCA803C2-8AE2-4E78-A56E-BED6D7BF3CBB}" destId="{1C2BFC0F-3944-4533-B587-477A85A4DF9F}" srcOrd="5" destOrd="0" presId="urn:microsoft.com/office/officeart/2005/8/layout/target3"/>
    <dgm:cxn modelId="{E8F02707-74C6-45F6-A70A-77B6C30D73D8}" type="presParOf" srcId="{DCA803C2-8AE2-4E78-A56E-BED6D7BF3CBB}" destId="{EEA232A2-2D18-472E-988D-02FB351B09ED}" srcOrd="6" destOrd="0" presId="urn:microsoft.com/office/officeart/2005/8/layout/target3"/>
    <dgm:cxn modelId="{17122446-5030-437C-B832-DF2F39D62581}" type="presParOf" srcId="{DCA803C2-8AE2-4E78-A56E-BED6D7BF3CBB}" destId="{3C94D538-5708-4440-A270-A815514CB7EF}" srcOrd="7" destOrd="0" presId="urn:microsoft.com/office/officeart/2005/8/layout/target3"/>
    <dgm:cxn modelId="{BD1C08FC-C1FC-4947-ACCB-503DA00FB17D}" type="presParOf" srcId="{DCA803C2-8AE2-4E78-A56E-BED6D7BF3CBB}" destId="{1F860458-7C20-493F-A2FE-299E3889C5B5}" srcOrd="8" destOrd="0" presId="urn:microsoft.com/office/officeart/2005/8/layout/target3"/>
    <dgm:cxn modelId="{E3F122BB-8FDD-487F-BE9D-CD7349050603}" type="presParOf" srcId="{DCA803C2-8AE2-4E78-A56E-BED6D7BF3CBB}" destId="{1B33C664-6530-42B9-81C6-A3008ABCFD1B}" srcOrd="9" destOrd="0" presId="urn:microsoft.com/office/officeart/2005/8/layout/target3"/>
    <dgm:cxn modelId="{2D948DA4-6E6C-459A-BAC2-456545CAECDD}" type="presParOf" srcId="{DCA803C2-8AE2-4E78-A56E-BED6D7BF3CBB}" destId="{484EF2D9-899D-46C9-A7DC-B9A7B83FC83C}" srcOrd="10" destOrd="0" presId="urn:microsoft.com/office/officeart/2005/8/layout/target3"/>
    <dgm:cxn modelId="{11D674F1-3FE3-4A56-8264-3F6ABBD6AE8D}" type="presParOf" srcId="{DCA803C2-8AE2-4E78-A56E-BED6D7BF3CBB}" destId="{55C890B6-896D-4DFA-9CE8-F79F9E728B24}" srcOrd="11" destOrd="0" presId="urn:microsoft.com/office/officeart/2005/8/layout/target3"/>
    <dgm:cxn modelId="{2D475B1C-ABA1-40CA-9C7A-70969DF67B05}" type="presParOf" srcId="{DCA803C2-8AE2-4E78-A56E-BED6D7BF3CBB}" destId="{DABF0C54-E7A0-4B05-AC54-22153FC84831}" srcOrd="12" destOrd="0" presId="urn:microsoft.com/office/officeart/2005/8/layout/target3"/>
    <dgm:cxn modelId="{605C0D69-0C5B-4EEB-8606-4F6CB889D5BC}" type="presParOf" srcId="{DCA803C2-8AE2-4E78-A56E-BED6D7BF3CBB}" destId="{F2226C3F-A690-46A6-B045-6CA67191D510}" srcOrd="13" destOrd="0" presId="urn:microsoft.com/office/officeart/2005/8/layout/target3"/>
    <dgm:cxn modelId="{3CAEC6F4-DE64-4FA9-9BF7-EF0778DEB5FF}" type="presParOf" srcId="{DCA803C2-8AE2-4E78-A56E-BED6D7BF3CBB}" destId="{60423034-7E85-4E17-BBDA-1C591F14695E}" srcOrd="14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FB3896-D378-49A3-B5DB-738A96E2DAC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6B1E3A-93F6-4B94-B6F3-C95FAF22AECA}">
      <dgm:prSet phldrT="[Текст]" custT="1"/>
      <dgm:spPr>
        <a:solidFill>
          <a:srgbClr val="990033">
            <a:alpha val="83000"/>
          </a:srgbClr>
        </a:solidFill>
      </dgm:spPr>
      <dgm:t>
        <a:bodyPr/>
        <a:lstStyle/>
        <a:p>
          <a:r>
            <a:rPr lang="ru-RU" sz="2800" dirty="0" smtClean="0"/>
            <a:t>Всего</a:t>
          </a:r>
        </a:p>
        <a:p>
          <a:r>
            <a:rPr lang="ru-RU" sz="2800" dirty="0" smtClean="0"/>
            <a:t> 4 127,4</a:t>
          </a:r>
        </a:p>
        <a:p>
          <a:r>
            <a:rPr lang="ru-RU" sz="2800" dirty="0" smtClean="0"/>
            <a:t>млн. руб.</a:t>
          </a:r>
          <a:endParaRPr lang="ru-RU" sz="2800" dirty="0"/>
        </a:p>
      </dgm:t>
    </dgm:pt>
    <dgm:pt modelId="{D359C18B-40DB-4C04-8091-231E164197B6}" type="parTrans" cxnId="{50C4DEAA-0100-4D8D-A4E0-EA6CD5196FFA}">
      <dgm:prSet/>
      <dgm:spPr/>
      <dgm:t>
        <a:bodyPr/>
        <a:lstStyle/>
        <a:p>
          <a:endParaRPr lang="ru-RU"/>
        </a:p>
      </dgm:t>
    </dgm:pt>
    <dgm:pt modelId="{085769E2-13B2-43C2-8746-AFADC8545C7B}" type="sibTrans" cxnId="{50C4DEAA-0100-4D8D-A4E0-EA6CD5196FFA}">
      <dgm:prSet/>
      <dgm:spPr/>
      <dgm:t>
        <a:bodyPr/>
        <a:lstStyle/>
        <a:p>
          <a:endParaRPr lang="ru-RU"/>
        </a:p>
      </dgm:t>
    </dgm:pt>
    <dgm:pt modelId="{E1A3B200-7C9F-4B35-9DED-70F991951E15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dirty="0" err="1" smtClean="0"/>
            <a:t>Инфраструктцраные</a:t>
          </a:r>
          <a:r>
            <a:rPr lang="ru-RU" sz="1800" dirty="0" smtClean="0"/>
            <a:t> программы – 1 404,4 млн. руб.</a:t>
          </a:r>
          <a:endParaRPr lang="ru-RU" sz="1800" dirty="0"/>
        </a:p>
      </dgm:t>
    </dgm:pt>
    <dgm:pt modelId="{33A61A28-1AFC-4019-95D8-49965F5D7608}" type="parTrans" cxnId="{8FDF35D3-CBF2-414F-9FDF-F55AAEC5638E}">
      <dgm:prSet/>
      <dgm:spPr/>
      <dgm:t>
        <a:bodyPr/>
        <a:lstStyle/>
        <a:p>
          <a:endParaRPr lang="ru-RU"/>
        </a:p>
      </dgm:t>
    </dgm:pt>
    <dgm:pt modelId="{DC4D9612-2D46-4924-8659-D1B69B7BC8A1}" type="sibTrans" cxnId="{8FDF35D3-CBF2-414F-9FDF-F55AAEC5638E}">
      <dgm:prSet/>
      <dgm:spPr/>
      <dgm:t>
        <a:bodyPr/>
        <a:lstStyle/>
        <a:p>
          <a:endParaRPr lang="ru-RU"/>
        </a:p>
      </dgm:t>
    </dgm:pt>
    <dgm:pt modelId="{282D6B75-4F06-46FE-9E99-6BC09834F51A}">
      <dgm:prSet phldrT="[Текст]" custT="1"/>
      <dgm:spPr/>
      <dgm:t>
        <a:bodyPr/>
        <a:lstStyle/>
        <a:p>
          <a:r>
            <a:rPr lang="ru-RU" sz="1800" dirty="0" smtClean="0"/>
            <a:t>Социальные программы –      </a:t>
          </a:r>
        </a:p>
        <a:p>
          <a:r>
            <a:rPr lang="ru-RU" sz="1800" dirty="0" smtClean="0"/>
            <a:t>2 630,1 млн. руб.</a:t>
          </a:r>
          <a:endParaRPr lang="ru-RU" sz="1800" dirty="0"/>
        </a:p>
      </dgm:t>
    </dgm:pt>
    <dgm:pt modelId="{62DCD8F2-F65C-4904-9F9B-20696EEDB4AF}" type="parTrans" cxnId="{91E44DFD-7FE1-447F-B92E-D09DDAB00DF3}">
      <dgm:prSet/>
      <dgm:spPr/>
      <dgm:t>
        <a:bodyPr/>
        <a:lstStyle/>
        <a:p>
          <a:endParaRPr lang="ru-RU"/>
        </a:p>
      </dgm:t>
    </dgm:pt>
    <dgm:pt modelId="{70CF3628-BFA6-4A67-BFE5-844346F1D1A9}" type="sibTrans" cxnId="{91E44DFD-7FE1-447F-B92E-D09DDAB00DF3}">
      <dgm:prSet/>
      <dgm:spPr/>
      <dgm:t>
        <a:bodyPr/>
        <a:lstStyle/>
        <a:p>
          <a:endParaRPr lang="ru-RU"/>
        </a:p>
      </dgm:t>
    </dgm:pt>
    <dgm:pt modelId="{BA8AFE6F-9505-4352-9B03-6BF6554FEEB3}">
      <dgm:prSet phldrT="[Текст]" custT="1"/>
      <dgm:spPr/>
      <dgm:t>
        <a:bodyPr/>
        <a:lstStyle/>
        <a:p>
          <a:r>
            <a:rPr lang="ru-RU" sz="1800" dirty="0" smtClean="0"/>
            <a:t>Финансы – 13,4 млн. руб.</a:t>
          </a:r>
          <a:endParaRPr lang="ru-RU" sz="1800" dirty="0"/>
        </a:p>
      </dgm:t>
    </dgm:pt>
    <dgm:pt modelId="{BFC34F7B-F132-444A-AB33-06F20CEE1836}" type="parTrans" cxnId="{7095A4ED-D5CB-482A-BF5D-CD394DBC9A3D}">
      <dgm:prSet/>
      <dgm:spPr/>
      <dgm:t>
        <a:bodyPr/>
        <a:lstStyle/>
        <a:p>
          <a:endParaRPr lang="ru-RU"/>
        </a:p>
      </dgm:t>
    </dgm:pt>
    <dgm:pt modelId="{FA897FB3-5B40-4A66-9495-AB572D039519}" type="sibTrans" cxnId="{7095A4ED-D5CB-482A-BF5D-CD394DBC9A3D}">
      <dgm:prSet/>
      <dgm:spPr/>
      <dgm:t>
        <a:bodyPr/>
        <a:lstStyle/>
        <a:p>
          <a:endParaRPr lang="ru-RU"/>
        </a:p>
      </dgm:t>
    </dgm:pt>
    <dgm:pt modelId="{8EC93AD0-A3FB-47E3-B8DF-E490E2B2BDD8}">
      <dgm:prSet phldrT="[Текст]" custT="1"/>
      <dgm:spPr/>
      <dgm:t>
        <a:bodyPr/>
        <a:lstStyle/>
        <a:p>
          <a:r>
            <a:rPr lang="ru-RU" sz="1800" dirty="0" smtClean="0"/>
            <a:t>Противодействие преступности и защита от ЧС – 23,1 млн. руб.</a:t>
          </a:r>
          <a:endParaRPr lang="ru-RU" sz="1800" dirty="0"/>
        </a:p>
      </dgm:t>
    </dgm:pt>
    <dgm:pt modelId="{ABD3935B-892D-4FB5-8364-3FA650226C1B}" type="parTrans" cxnId="{C28C360E-A180-4F18-BB06-E9485091BF9F}">
      <dgm:prSet/>
      <dgm:spPr/>
      <dgm:t>
        <a:bodyPr/>
        <a:lstStyle/>
        <a:p>
          <a:endParaRPr lang="ru-RU"/>
        </a:p>
      </dgm:t>
    </dgm:pt>
    <dgm:pt modelId="{3F6C4D1A-D3FE-4BE3-A81F-C181B3B2EC79}" type="sibTrans" cxnId="{C28C360E-A180-4F18-BB06-E9485091BF9F}">
      <dgm:prSet/>
      <dgm:spPr/>
      <dgm:t>
        <a:bodyPr/>
        <a:lstStyle/>
        <a:p>
          <a:endParaRPr lang="ru-RU"/>
        </a:p>
      </dgm:t>
    </dgm:pt>
    <dgm:pt modelId="{2BEABDA1-460E-4FB5-A885-2A341FFBB7E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dirty="0" smtClean="0"/>
            <a:t>Сельское хозяйство и охрана природы – 7.9 млн. руб.</a:t>
          </a:r>
          <a:endParaRPr lang="ru-RU" sz="1800" dirty="0"/>
        </a:p>
      </dgm:t>
    </dgm:pt>
    <dgm:pt modelId="{6A208E49-F681-4ED2-9F58-9221B97613AD}" type="parTrans" cxnId="{996A4BBB-17BC-4D02-9D64-293EF586F172}">
      <dgm:prSet/>
      <dgm:spPr/>
      <dgm:t>
        <a:bodyPr/>
        <a:lstStyle/>
        <a:p>
          <a:endParaRPr lang="ru-RU"/>
        </a:p>
      </dgm:t>
    </dgm:pt>
    <dgm:pt modelId="{83B193F0-0DED-4247-9CA0-ECB236397812}" type="sibTrans" cxnId="{996A4BBB-17BC-4D02-9D64-293EF586F172}">
      <dgm:prSet/>
      <dgm:spPr/>
      <dgm:t>
        <a:bodyPr/>
        <a:lstStyle/>
        <a:p>
          <a:endParaRPr lang="ru-RU"/>
        </a:p>
      </dgm:t>
    </dgm:pt>
    <dgm:pt modelId="{88527E7B-6845-4C83-8AC4-FD2F941B305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dirty="0" smtClean="0"/>
            <a:t>Прочие программы – 48,0 млн. руб.</a:t>
          </a:r>
          <a:endParaRPr lang="ru-RU" sz="1800" dirty="0"/>
        </a:p>
      </dgm:t>
    </dgm:pt>
    <dgm:pt modelId="{54E7F552-41A2-4EFC-B920-FB5A5E73FE62}" type="parTrans" cxnId="{BBFFDAE2-FB21-4F0C-800C-8FC7F75E4F06}">
      <dgm:prSet/>
      <dgm:spPr/>
      <dgm:t>
        <a:bodyPr/>
        <a:lstStyle/>
        <a:p>
          <a:endParaRPr lang="ru-RU"/>
        </a:p>
      </dgm:t>
    </dgm:pt>
    <dgm:pt modelId="{FC260B78-3FB4-40DF-B8FE-FDA73EAEE7F3}" type="sibTrans" cxnId="{BBFFDAE2-FB21-4F0C-800C-8FC7F75E4F06}">
      <dgm:prSet/>
      <dgm:spPr/>
      <dgm:t>
        <a:bodyPr/>
        <a:lstStyle/>
        <a:p>
          <a:endParaRPr lang="ru-RU"/>
        </a:p>
      </dgm:t>
    </dgm:pt>
    <dgm:pt modelId="{A05B2933-E726-45BA-A230-D929A277DF9C}" type="pres">
      <dgm:prSet presAssocID="{CDFB3896-D378-49A3-B5DB-738A96E2DA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82EEF7-8B38-4E73-AB76-D403872EDEAF}" type="pres">
      <dgm:prSet presAssocID="{ED6B1E3A-93F6-4B94-B6F3-C95FAF22AECA}" presName="centerShape" presStyleLbl="node0" presStyleIdx="0" presStyleCnt="1" custScaleX="109010" custScaleY="108163" custLinFactNeighborX="-281" custLinFactNeighborY="-4080"/>
      <dgm:spPr/>
      <dgm:t>
        <a:bodyPr/>
        <a:lstStyle/>
        <a:p>
          <a:endParaRPr lang="ru-RU"/>
        </a:p>
      </dgm:t>
    </dgm:pt>
    <dgm:pt modelId="{88E7BA21-F99F-40F7-8C3B-DC809FCBC0EE}" type="pres">
      <dgm:prSet presAssocID="{33A61A28-1AFC-4019-95D8-49965F5D7608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1D1755EF-324D-40EC-A030-5FE7818C589F}" type="pres">
      <dgm:prSet presAssocID="{E1A3B200-7C9F-4B35-9DED-70F991951E15}" presName="node" presStyleLbl="node1" presStyleIdx="0" presStyleCnt="6" custScaleX="152711" custScaleY="165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B00B3-387C-464B-A95D-F2ADAC7AE431}" type="pres">
      <dgm:prSet presAssocID="{62DCD8F2-F65C-4904-9F9B-20696EEDB4AF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6C305D2E-8F2A-4110-AA12-2FDB063C63F4}" type="pres">
      <dgm:prSet presAssocID="{282D6B75-4F06-46FE-9E99-6BC09834F51A}" presName="node" presStyleLbl="node1" presStyleIdx="1" presStyleCnt="6" custScaleX="147018" custScaleY="142719" custRadScaleRad="104348" custRadScaleInc="6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9C668-B926-468E-9D38-6555391DF5C8}" type="pres">
      <dgm:prSet presAssocID="{BFC34F7B-F132-444A-AB33-06F20CEE1836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86F8A502-152A-47F0-BE5A-52AB873ADDA4}" type="pres">
      <dgm:prSet presAssocID="{BA8AFE6F-9505-4352-9B03-6BF6554FEEB3}" presName="node" presStyleLbl="node1" presStyleIdx="2" presStyleCnt="6" custScaleX="123519" custScaleY="119526" custRadScaleRad="100043" custRadScaleInc="-6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A4495-A26B-4E94-A608-D24CC3E6D99F}" type="pres">
      <dgm:prSet presAssocID="{6A208E49-F681-4ED2-9F58-9221B97613AD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FEE78485-24B0-4C46-B500-010BD2180305}" type="pres">
      <dgm:prSet presAssocID="{2BEABDA1-460E-4FB5-A885-2A341FFBB7E3}" presName="node" presStyleLbl="node1" presStyleIdx="3" presStyleCnt="6" custScaleX="146768" custScaleY="91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EB98A-8BF6-4C16-86FC-4EDC0DCD748E}" type="pres">
      <dgm:prSet presAssocID="{ABD3935B-892D-4FB5-8364-3FA650226C1B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2647FDCF-5936-48C0-9701-DD6FCF834D35}" type="pres">
      <dgm:prSet presAssocID="{8EC93AD0-A3FB-47E3-B8DF-E490E2B2BDD8}" presName="node" presStyleLbl="node1" presStyleIdx="4" presStyleCnt="6" custScaleX="138389" custScaleY="147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5D952-844E-4F25-9C3D-2D946D88167B}" type="pres">
      <dgm:prSet presAssocID="{54E7F552-41A2-4EFC-B920-FB5A5E73FE62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B7B2D0D0-8197-4654-AE78-D0BDEF850DC6}" type="pres">
      <dgm:prSet presAssocID="{88527E7B-6845-4C83-8AC4-FD2F941B3053}" presName="node" presStyleLbl="node1" presStyleIdx="5" presStyleCnt="6" custScaleX="152400" custScaleY="153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927AC8-6C40-4644-B64D-70CF9769F1EF}" type="presOf" srcId="{282D6B75-4F06-46FE-9E99-6BC09834F51A}" destId="{6C305D2E-8F2A-4110-AA12-2FDB063C63F4}" srcOrd="0" destOrd="0" presId="urn:microsoft.com/office/officeart/2005/8/layout/radial4"/>
    <dgm:cxn modelId="{996A4BBB-17BC-4D02-9D64-293EF586F172}" srcId="{ED6B1E3A-93F6-4B94-B6F3-C95FAF22AECA}" destId="{2BEABDA1-460E-4FB5-A885-2A341FFBB7E3}" srcOrd="3" destOrd="0" parTransId="{6A208E49-F681-4ED2-9F58-9221B97613AD}" sibTransId="{83B193F0-0DED-4247-9CA0-ECB236397812}"/>
    <dgm:cxn modelId="{3C248BFC-6B9E-46BD-B0BA-40C5F9BA95CF}" type="presOf" srcId="{54E7F552-41A2-4EFC-B920-FB5A5E73FE62}" destId="{8415D952-844E-4F25-9C3D-2D946D88167B}" srcOrd="0" destOrd="0" presId="urn:microsoft.com/office/officeart/2005/8/layout/radial4"/>
    <dgm:cxn modelId="{97E17F43-3733-4702-A6B3-B1EB7F8BAE4B}" type="presOf" srcId="{ED6B1E3A-93F6-4B94-B6F3-C95FAF22AECA}" destId="{1E82EEF7-8B38-4E73-AB76-D403872EDEAF}" srcOrd="0" destOrd="0" presId="urn:microsoft.com/office/officeart/2005/8/layout/radial4"/>
    <dgm:cxn modelId="{5588D2AE-2327-44D3-A730-3F3BBD3F76C0}" type="presOf" srcId="{BFC34F7B-F132-444A-AB33-06F20CEE1836}" destId="{AE49C668-B926-468E-9D38-6555391DF5C8}" srcOrd="0" destOrd="0" presId="urn:microsoft.com/office/officeart/2005/8/layout/radial4"/>
    <dgm:cxn modelId="{2DFE215E-C73D-4B2F-B22E-DC9D1CA19E64}" type="presOf" srcId="{88527E7B-6845-4C83-8AC4-FD2F941B3053}" destId="{B7B2D0D0-8197-4654-AE78-D0BDEF850DC6}" srcOrd="0" destOrd="0" presId="urn:microsoft.com/office/officeart/2005/8/layout/radial4"/>
    <dgm:cxn modelId="{E59F5472-9405-4398-B544-EBFEDBD148CE}" type="presOf" srcId="{8EC93AD0-A3FB-47E3-B8DF-E490E2B2BDD8}" destId="{2647FDCF-5936-48C0-9701-DD6FCF834D35}" srcOrd="0" destOrd="0" presId="urn:microsoft.com/office/officeart/2005/8/layout/radial4"/>
    <dgm:cxn modelId="{ABADB143-2776-43D3-B3AB-1CD9D5C46473}" type="presOf" srcId="{E1A3B200-7C9F-4B35-9DED-70F991951E15}" destId="{1D1755EF-324D-40EC-A030-5FE7818C589F}" srcOrd="0" destOrd="0" presId="urn:microsoft.com/office/officeart/2005/8/layout/radial4"/>
    <dgm:cxn modelId="{50C4DEAA-0100-4D8D-A4E0-EA6CD5196FFA}" srcId="{CDFB3896-D378-49A3-B5DB-738A96E2DAC7}" destId="{ED6B1E3A-93F6-4B94-B6F3-C95FAF22AECA}" srcOrd="0" destOrd="0" parTransId="{D359C18B-40DB-4C04-8091-231E164197B6}" sibTransId="{085769E2-13B2-43C2-8746-AFADC8545C7B}"/>
    <dgm:cxn modelId="{7E21E717-D008-45EA-B18C-E0059984087E}" type="presOf" srcId="{62DCD8F2-F65C-4904-9F9B-20696EEDB4AF}" destId="{1FCB00B3-387C-464B-A95D-F2ADAC7AE431}" srcOrd="0" destOrd="0" presId="urn:microsoft.com/office/officeart/2005/8/layout/radial4"/>
    <dgm:cxn modelId="{C7F34A83-9FF3-4B28-90E3-D6DCA8438AED}" type="presOf" srcId="{33A61A28-1AFC-4019-95D8-49965F5D7608}" destId="{88E7BA21-F99F-40F7-8C3B-DC809FCBC0EE}" srcOrd="0" destOrd="0" presId="urn:microsoft.com/office/officeart/2005/8/layout/radial4"/>
    <dgm:cxn modelId="{BBFFDAE2-FB21-4F0C-800C-8FC7F75E4F06}" srcId="{ED6B1E3A-93F6-4B94-B6F3-C95FAF22AECA}" destId="{88527E7B-6845-4C83-8AC4-FD2F941B3053}" srcOrd="5" destOrd="0" parTransId="{54E7F552-41A2-4EFC-B920-FB5A5E73FE62}" sibTransId="{FC260B78-3FB4-40DF-B8FE-FDA73EAEE7F3}"/>
    <dgm:cxn modelId="{91E44DFD-7FE1-447F-B92E-D09DDAB00DF3}" srcId="{ED6B1E3A-93F6-4B94-B6F3-C95FAF22AECA}" destId="{282D6B75-4F06-46FE-9E99-6BC09834F51A}" srcOrd="1" destOrd="0" parTransId="{62DCD8F2-F65C-4904-9F9B-20696EEDB4AF}" sibTransId="{70CF3628-BFA6-4A67-BFE5-844346F1D1A9}"/>
    <dgm:cxn modelId="{C28C360E-A180-4F18-BB06-E9485091BF9F}" srcId="{ED6B1E3A-93F6-4B94-B6F3-C95FAF22AECA}" destId="{8EC93AD0-A3FB-47E3-B8DF-E490E2B2BDD8}" srcOrd="4" destOrd="0" parTransId="{ABD3935B-892D-4FB5-8364-3FA650226C1B}" sibTransId="{3F6C4D1A-D3FE-4BE3-A81F-C181B3B2EC79}"/>
    <dgm:cxn modelId="{FD97B8EF-B98E-46F8-8CAE-AC85107336DF}" type="presOf" srcId="{BA8AFE6F-9505-4352-9B03-6BF6554FEEB3}" destId="{86F8A502-152A-47F0-BE5A-52AB873ADDA4}" srcOrd="0" destOrd="0" presId="urn:microsoft.com/office/officeart/2005/8/layout/radial4"/>
    <dgm:cxn modelId="{8FDF35D3-CBF2-414F-9FDF-F55AAEC5638E}" srcId="{ED6B1E3A-93F6-4B94-B6F3-C95FAF22AECA}" destId="{E1A3B200-7C9F-4B35-9DED-70F991951E15}" srcOrd="0" destOrd="0" parTransId="{33A61A28-1AFC-4019-95D8-49965F5D7608}" sibTransId="{DC4D9612-2D46-4924-8659-D1B69B7BC8A1}"/>
    <dgm:cxn modelId="{5D928D7C-4F26-42D4-88E6-8FCAED7E5D0D}" type="presOf" srcId="{CDFB3896-D378-49A3-B5DB-738A96E2DAC7}" destId="{A05B2933-E726-45BA-A230-D929A277DF9C}" srcOrd="0" destOrd="0" presId="urn:microsoft.com/office/officeart/2005/8/layout/radial4"/>
    <dgm:cxn modelId="{145387E8-3DCD-4961-A3D7-86BDEA50EBE1}" type="presOf" srcId="{ABD3935B-892D-4FB5-8364-3FA650226C1B}" destId="{224EB98A-8BF6-4C16-86FC-4EDC0DCD748E}" srcOrd="0" destOrd="0" presId="urn:microsoft.com/office/officeart/2005/8/layout/radial4"/>
    <dgm:cxn modelId="{8003CA5F-07AB-4870-9193-4015A51D95AD}" type="presOf" srcId="{6A208E49-F681-4ED2-9F58-9221B97613AD}" destId="{343A4495-A26B-4E94-A608-D24CC3E6D99F}" srcOrd="0" destOrd="0" presId="urn:microsoft.com/office/officeart/2005/8/layout/radial4"/>
    <dgm:cxn modelId="{7095A4ED-D5CB-482A-BF5D-CD394DBC9A3D}" srcId="{ED6B1E3A-93F6-4B94-B6F3-C95FAF22AECA}" destId="{BA8AFE6F-9505-4352-9B03-6BF6554FEEB3}" srcOrd="2" destOrd="0" parTransId="{BFC34F7B-F132-444A-AB33-06F20CEE1836}" sibTransId="{FA897FB3-5B40-4A66-9495-AB572D039519}"/>
    <dgm:cxn modelId="{84F45E8A-5219-496D-BC34-AE2D3650A52F}" type="presOf" srcId="{2BEABDA1-460E-4FB5-A885-2A341FFBB7E3}" destId="{FEE78485-24B0-4C46-B500-010BD2180305}" srcOrd="0" destOrd="0" presId="urn:microsoft.com/office/officeart/2005/8/layout/radial4"/>
    <dgm:cxn modelId="{CFC32ED6-0587-434D-968F-46E4CA421135}" type="presParOf" srcId="{A05B2933-E726-45BA-A230-D929A277DF9C}" destId="{1E82EEF7-8B38-4E73-AB76-D403872EDEAF}" srcOrd="0" destOrd="0" presId="urn:microsoft.com/office/officeart/2005/8/layout/radial4"/>
    <dgm:cxn modelId="{63DA44B8-A2AA-40C6-B6C6-B58A4982DE46}" type="presParOf" srcId="{A05B2933-E726-45BA-A230-D929A277DF9C}" destId="{88E7BA21-F99F-40F7-8C3B-DC809FCBC0EE}" srcOrd="1" destOrd="0" presId="urn:microsoft.com/office/officeart/2005/8/layout/radial4"/>
    <dgm:cxn modelId="{3C3CB35D-8443-4C10-BE59-1339379913BC}" type="presParOf" srcId="{A05B2933-E726-45BA-A230-D929A277DF9C}" destId="{1D1755EF-324D-40EC-A030-5FE7818C589F}" srcOrd="2" destOrd="0" presId="urn:microsoft.com/office/officeart/2005/8/layout/radial4"/>
    <dgm:cxn modelId="{94F7C737-81B8-47ED-9752-12D2005E3DF9}" type="presParOf" srcId="{A05B2933-E726-45BA-A230-D929A277DF9C}" destId="{1FCB00B3-387C-464B-A95D-F2ADAC7AE431}" srcOrd="3" destOrd="0" presId="urn:microsoft.com/office/officeart/2005/8/layout/radial4"/>
    <dgm:cxn modelId="{8E6A9269-2599-445F-9CAA-E6CE7A082B9F}" type="presParOf" srcId="{A05B2933-E726-45BA-A230-D929A277DF9C}" destId="{6C305D2E-8F2A-4110-AA12-2FDB063C63F4}" srcOrd="4" destOrd="0" presId="urn:microsoft.com/office/officeart/2005/8/layout/radial4"/>
    <dgm:cxn modelId="{BB4A042F-B03A-4C20-B622-0518D4AA5DEA}" type="presParOf" srcId="{A05B2933-E726-45BA-A230-D929A277DF9C}" destId="{AE49C668-B926-468E-9D38-6555391DF5C8}" srcOrd="5" destOrd="0" presId="urn:microsoft.com/office/officeart/2005/8/layout/radial4"/>
    <dgm:cxn modelId="{3BC96C56-AEA4-4AC7-B99E-E0D41D8F00D1}" type="presParOf" srcId="{A05B2933-E726-45BA-A230-D929A277DF9C}" destId="{86F8A502-152A-47F0-BE5A-52AB873ADDA4}" srcOrd="6" destOrd="0" presId="urn:microsoft.com/office/officeart/2005/8/layout/radial4"/>
    <dgm:cxn modelId="{BE8A7037-4763-4796-AE35-DEB9C6A15D69}" type="presParOf" srcId="{A05B2933-E726-45BA-A230-D929A277DF9C}" destId="{343A4495-A26B-4E94-A608-D24CC3E6D99F}" srcOrd="7" destOrd="0" presId="urn:microsoft.com/office/officeart/2005/8/layout/radial4"/>
    <dgm:cxn modelId="{FEDB7A28-6006-4552-8544-A12DCEA6F6E9}" type="presParOf" srcId="{A05B2933-E726-45BA-A230-D929A277DF9C}" destId="{FEE78485-24B0-4C46-B500-010BD2180305}" srcOrd="8" destOrd="0" presId="urn:microsoft.com/office/officeart/2005/8/layout/radial4"/>
    <dgm:cxn modelId="{76D64A7E-001E-4FB5-A5CD-EC6D5624A6D3}" type="presParOf" srcId="{A05B2933-E726-45BA-A230-D929A277DF9C}" destId="{224EB98A-8BF6-4C16-86FC-4EDC0DCD748E}" srcOrd="9" destOrd="0" presId="urn:microsoft.com/office/officeart/2005/8/layout/radial4"/>
    <dgm:cxn modelId="{4A46E5AB-7446-4A77-962A-8DD501889E2B}" type="presParOf" srcId="{A05B2933-E726-45BA-A230-D929A277DF9C}" destId="{2647FDCF-5936-48C0-9701-DD6FCF834D35}" srcOrd="10" destOrd="0" presId="urn:microsoft.com/office/officeart/2005/8/layout/radial4"/>
    <dgm:cxn modelId="{FDE1DF50-89CE-472E-86B7-A5D32B935249}" type="presParOf" srcId="{A05B2933-E726-45BA-A230-D929A277DF9C}" destId="{8415D952-844E-4F25-9C3D-2D946D88167B}" srcOrd="11" destOrd="0" presId="urn:microsoft.com/office/officeart/2005/8/layout/radial4"/>
    <dgm:cxn modelId="{2A1D628C-2169-4392-98B7-C364BC6DEE71}" type="presParOf" srcId="{A05B2933-E726-45BA-A230-D929A277DF9C}" destId="{B7B2D0D0-8197-4654-AE78-D0BDEF850DC6}" srcOrd="12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7C5C42-DBCC-4B36-9A47-8DF4B7C6842F}">
      <dsp:nvSpPr>
        <dsp:cNvPr id="0" name=""/>
        <dsp:cNvSpPr/>
      </dsp:nvSpPr>
      <dsp:spPr>
        <a:xfrm>
          <a:off x="-20297" y="17053"/>
          <a:ext cx="4572031" cy="45720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989FF-D0DA-4FFF-A2FA-458258377CB2}">
      <dsp:nvSpPr>
        <dsp:cNvPr id="0" name=""/>
        <dsp:cNvSpPr/>
      </dsp:nvSpPr>
      <dsp:spPr>
        <a:xfrm>
          <a:off x="2273811" y="0"/>
          <a:ext cx="6215105" cy="4572031"/>
        </a:xfrm>
        <a:prstGeom prst="rect">
          <a:avLst/>
        </a:prstGeom>
        <a:solidFill>
          <a:schemeClr val="lt1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rgbClr val="0C6810"/>
              </a:solidFill>
            </a:rPr>
            <a:t>Доходы всего</a:t>
          </a:r>
          <a:endParaRPr lang="ru-RU" sz="3800" b="1" kern="1200" dirty="0">
            <a:solidFill>
              <a:srgbClr val="0C6810"/>
            </a:solidFill>
          </a:endParaRPr>
        </a:p>
      </dsp:txBody>
      <dsp:txXfrm>
        <a:off x="2273811" y="0"/>
        <a:ext cx="3107552" cy="1371612"/>
      </dsp:txXfrm>
    </dsp:sp>
    <dsp:sp modelId="{9767556A-5C4C-4F5E-83B0-7FC92AD970AD}">
      <dsp:nvSpPr>
        <dsp:cNvPr id="0" name=""/>
        <dsp:cNvSpPr/>
      </dsp:nvSpPr>
      <dsp:spPr>
        <a:xfrm>
          <a:off x="787902" y="1371612"/>
          <a:ext cx="2971817" cy="297181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BFC0F-3944-4533-B587-477A85A4DF9F}">
      <dsp:nvSpPr>
        <dsp:cNvPr id="0" name=""/>
        <dsp:cNvSpPr/>
      </dsp:nvSpPr>
      <dsp:spPr>
        <a:xfrm>
          <a:off x="2273811" y="1371612"/>
          <a:ext cx="6215105" cy="2971817"/>
        </a:xfrm>
        <a:prstGeom prst="rect">
          <a:avLst/>
        </a:prstGeom>
        <a:solidFill>
          <a:schemeClr val="lt1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chemeClr val="accent5">
                  <a:lumMod val="50000"/>
                </a:schemeClr>
              </a:solidFill>
            </a:rPr>
            <a:t>Расходы всего</a:t>
          </a:r>
          <a:endParaRPr lang="ru-RU" sz="38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273811" y="1371612"/>
        <a:ext cx="3107552" cy="1371607"/>
      </dsp:txXfrm>
    </dsp:sp>
    <dsp:sp modelId="{3C94D538-5708-4440-A270-A815514CB7EF}">
      <dsp:nvSpPr>
        <dsp:cNvPr id="0" name=""/>
        <dsp:cNvSpPr/>
      </dsp:nvSpPr>
      <dsp:spPr>
        <a:xfrm>
          <a:off x="1588006" y="2743220"/>
          <a:ext cx="1371608" cy="137160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860458-7C20-493F-A2FE-299E3889C5B5}">
      <dsp:nvSpPr>
        <dsp:cNvPr id="0" name=""/>
        <dsp:cNvSpPr/>
      </dsp:nvSpPr>
      <dsp:spPr>
        <a:xfrm>
          <a:off x="2273811" y="2743220"/>
          <a:ext cx="6215105" cy="1371608"/>
        </a:xfrm>
        <a:prstGeom prst="rect">
          <a:avLst/>
        </a:prstGeom>
        <a:solidFill>
          <a:schemeClr val="lt1">
            <a:hueOff val="0"/>
            <a:satOff val="0"/>
            <a:lumOff val="0"/>
            <a:alpha val="80000"/>
          </a:schemeClr>
        </a:solidFill>
        <a:ln w="1905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solidFill>
                <a:schemeClr val="accent4">
                  <a:lumMod val="50000"/>
                </a:schemeClr>
              </a:solidFill>
            </a:rPr>
            <a:t>Дефицит, </a:t>
          </a:r>
          <a:r>
            <a:rPr lang="ru-RU" sz="3800" b="1" kern="1200" dirty="0" err="1" smtClean="0">
              <a:solidFill>
                <a:schemeClr val="accent4">
                  <a:lumMod val="50000"/>
                </a:schemeClr>
              </a:solidFill>
            </a:rPr>
            <a:t>профицит</a:t>
          </a:r>
          <a:endParaRPr lang="ru-RU" sz="38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273811" y="2743220"/>
        <a:ext cx="3107552" cy="1371608"/>
      </dsp:txXfrm>
    </dsp:sp>
    <dsp:sp modelId="{484EF2D9-899D-46C9-A7DC-B9A7B83FC83C}">
      <dsp:nvSpPr>
        <dsp:cNvPr id="0" name=""/>
        <dsp:cNvSpPr/>
      </dsp:nvSpPr>
      <dsp:spPr>
        <a:xfrm>
          <a:off x="5381364" y="0"/>
          <a:ext cx="3107552" cy="1371612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solidFill>
                <a:srgbClr val="0C6810"/>
              </a:solidFill>
            </a:rPr>
            <a:t>3 974,0(2020 год)</a:t>
          </a:r>
          <a:endParaRPr lang="ru-RU" sz="2300" kern="1200" dirty="0">
            <a:solidFill>
              <a:srgbClr val="0C6810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smtClean="0">
              <a:solidFill>
                <a:srgbClr val="0C6810"/>
              </a:solidFill>
            </a:rPr>
            <a:t>2 959,5 </a:t>
          </a:r>
          <a:r>
            <a:rPr lang="ru-RU" sz="2300" kern="1200" dirty="0" smtClean="0">
              <a:solidFill>
                <a:srgbClr val="0C6810"/>
              </a:solidFill>
            </a:rPr>
            <a:t>(2021 год)</a:t>
          </a:r>
          <a:endParaRPr lang="ru-RU" sz="2300" kern="1200" dirty="0">
            <a:solidFill>
              <a:srgbClr val="0C6810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solidFill>
                <a:srgbClr val="0C6810"/>
              </a:solidFill>
            </a:rPr>
            <a:t>2 528,9 (2022 год)</a:t>
          </a:r>
          <a:endParaRPr lang="ru-RU" sz="2300" kern="1200" dirty="0">
            <a:solidFill>
              <a:srgbClr val="0C6810"/>
            </a:solidFill>
          </a:endParaRPr>
        </a:p>
      </dsp:txBody>
      <dsp:txXfrm>
        <a:off x="5381364" y="0"/>
        <a:ext cx="3107552" cy="1371612"/>
      </dsp:txXfrm>
    </dsp:sp>
    <dsp:sp modelId="{DABF0C54-E7A0-4B05-AC54-22153FC84831}">
      <dsp:nvSpPr>
        <dsp:cNvPr id="0" name=""/>
        <dsp:cNvSpPr/>
      </dsp:nvSpPr>
      <dsp:spPr>
        <a:xfrm>
          <a:off x="5356954" y="1371612"/>
          <a:ext cx="3156372" cy="1371607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solidFill>
                <a:schemeClr val="accent5">
                  <a:lumMod val="50000"/>
                </a:schemeClr>
              </a:solidFill>
            </a:rPr>
            <a:t>3 994,9 (2020 год)</a:t>
          </a:r>
          <a:endParaRPr lang="ru-RU" sz="23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solidFill>
                <a:schemeClr val="accent5">
                  <a:lumMod val="50000"/>
                </a:schemeClr>
              </a:solidFill>
            </a:rPr>
            <a:t>2 957,8 (2021 год)</a:t>
          </a:r>
          <a:endParaRPr lang="ru-RU" sz="23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solidFill>
                <a:schemeClr val="accent5">
                  <a:lumMod val="50000"/>
                </a:schemeClr>
              </a:solidFill>
            </a:rPr>
            <a:t>2 519,6 (2022 год)</a:t>
          </a:r>
          <a:endParaRPr lang="ru-RU" sz="23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5356954" y="1371612"/>
        <a:ext cx="3156372" cy="1371607"/>
      </dsp:txXfrm>
    </dsp:sp>
    <dsp:sp modelId="{60423034-7E85-4E17-BBDA-1C591F14695E}">
      <dsp:nvSpPr>
        <dsp:cNvPr id="0" name=""/>
        <dsp:cNvSpPr/>
      </dsp:nvSpPr>
      <dsp:spPr>
        <a:xfrm>
          <a:off x="5381364" y="2743220"/>
          <a:ext cx="3107552" cy="1371608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solidFill>
                <a:schemeClr val="accent4">
                  <a:lumMod val="50000"/>
                </a:schemeClr>
              </a:solidFill>
            </a:rPr>
            <a:t>-20,9 (2020 год)</a:t>
          </a:r>
          <a:endParaRPr lang="ru-RU" sz="2300" kern="1200" dirty="0">
            <a:solidFill>
              <a:schemeClr val="accent4">
                <a:lumMod val="50000"/>
              </a:schemeClr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solidFill>
                <a:schemeClr val="accent4">
                  <a:lumMod val="50000"/>
                </a:schemeClr>
              </a:solidFill>
            </a:rPr>
            <a:t>1,7 (2021 год)</a:t>
          </a:r>
          <a:endParaRPr lang="ru-RU" sz="2300" kern="1200" dirty="0">
            <a:solidFill>
              <a:schemeClr val="accent4">
                <a:lumMod val="50000"/>
              </a:schemeClr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solidFill>
                <a:schemeClr val="accent4">
                  <a:lumMod val="50000"/>
                </a:schemeClr>
              </a:solidFill>
            </a:rPr>
            <a:t>9,3 (2022 год)</a:t>
          </a:r>
          <a:endParaRPr lang="ru-RU" sz="23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5381364" y="2743220"/>
        <a:ext cx="3107552" cy="137160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82EEF7-8B38-4E73-AB76-D403872EDEAF}">
      <dsp:nvSpPr>
        <dsp:cNvPr id="0" name=""/>
        <dsp:cNvSpPr/>
      </dsp:nvSpPr>
      <dsp:spPr>
        <a:xfrm>
          <a:off x="3256332" y="2428884"/>
          <a:ext cx="2488574" cy="2469238"/>
        </a:xfrm>
        <a:prstGeom prst="ellipse">
          <a:avLst/>
        </a:prstGeom>
        <a:solidFill>
          <a:srgbClr val="990033">
            <a:alpha val="83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Всего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r>
            <a:rPr lang="ru-RU" sz="2800" kern="1200" dirty="0" smtClean="0"/>
            <a:t>4 127,4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млн. руб.</a:t>
          </a:r>
          <a:endParaRPr lang="ru-RU" sz="2800" kern="1200" dirty="0"/>
        </a:p>
      </dsp:txBody>
      <dsp:txXfrm>
        <a:off x="3256332" y="2428884"/>
        <a:ext cx="2488574" cy="2469238"/>
      </dsp:txXfrm>
    </dsp:sp>
    <dsp:sp modelId="{88E7BA21-F99F-40F7-8C3B-DC809FCBC0EE}">
      <dsp:nvSpPr>
        <dsp:cNvPr id="0" name=""/>
        <dsp:cNvSpPr/>
      </dsp:nvSpPr>
      <dsp:spPr>
        <a:xfrm rot="10518525">
          <a:off x="1057171" y="3535180"/>
          <a:ext cx="2085894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755EF-324D-40EC-A030-5FE7818C589F}">
      <dsp:nvSpPr>
        <dsp:cNvPr id="0" name=""/>
        <dsp:cNvSpPr/>
      </dsp:nvSpPr>
      <dsp:spPr>
        <a:xfrm>
          <a:off x="-159511" y="2890917"/>
          <a:ext cx="2440352" cy="2109744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Инфраструктцраные</a:t>
          </a:r>
          <a:r>
            <a:rPr lang="ru-RU" sz="1800" kern="1200" dirty="0" smtClean="0"/>
            <a:t> программы – 1 </a:t>
          </a:r>
          <a:r>
            <a:rPr lang="ru-RU" sz="1800" kern="1200" dirty="0" smtClean="0"/>
            <a:t>404,4 млн</a:t>
          </a:r>
          <a:r>
            <a:rPr lang="ru-RU" sz="1800" kern="1200" dirty="0" smtClean="0"/>
            <a:t>. руб.</a:t>
          </a:r>
          <a:endParaRPr lang="ru-RU" sz="1800" kern="1200" dirty="0"/>
        </a:p>
      </dsp:txBody>
      <dsp:txXfrm>
        <a:off x="-159511" y="2890917"/>
        <a:ext cx="2440352" cy="2109744"/>
      </dsp:txXfrm>
    </dsp:sp>
    <dsp:sp modelId="{1FCB00B3-387C-464B-A95D-F2ADAC7AE431}">
      <dsp:nvSpPr>
        <dsp:cNvPr id="0" name=""/>
        <dsp:cNvSpPr/>
      </dsp:nvSpPr>
      <dsp:spPr>
        <a:xfrm rot="12859136">
          <a:off x="1489734" y="1988117"/>
          <a:ext cx="2066305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05D2E-8F2A-4110-AA12-2FDB063C63F4}">
      <dsp:nvSpPr>
        <dsp:cNvPr id="0" name=""/>
        <dsp:cNvSpPr/>
      </dsp:nvSpPr>
      <dsp:spPr>
        <a:xfrm>
          <a:off x="494905" y="818666"/>
          <a:ext cx="2349377" cy="18245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Социальные программы –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2 630,1 млн</a:t>
          </a:r>
          <a:r>
            <a:rPr lang="ru-RU" sz="1800" kern="1200" dirty="0" smtClean="0"/>
            <a:t>. руб.</a:t>
          </a:r>
          <a:endParaRPr lang="ru-RU" sz="1800" kern="1200" dirty="0"/>
        </a:p>
      </dsp:txBody>
      <dsp:txXfrm>
        <a:off x="494905" y="818666"/>
        <a:ext cx="2349377" cy="1824542"/>
      </dsp:txXfrm>
    </dsp:sp>
    <dsp:sp modelId="{AE49C668-B926-468E-9D38-6555391DF5C8}">
      <dsp:nvSpPr>
        <dsp:cNvPr id="0" name=""/>
        <dsp:cNvSpPr/>
      </dsp:nvSpPr>
      <dsp:spPr>
        <a:xfrm rot="14918886">
          <a:off x="2752108" y="1227160"/>
          <a:ext cx="1846501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8A502-152A-47F0-BE5A-52AB873ADDA4}">
      <dsp:nvSpPr>
        <dsp:cNvPr id="0" name=""/>
        <dsp:cNvSpPr/>
      </dsp:nvSpPr>
      <dsp:spPr>
        <a:xfrm>
          <a:off x="2352278" y="-71428"/>
          <a:ext cx="1973858" cy="15280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Финансы – 13,4 млн. руб.</a:t>
          </a:r>
          <a:endParaRPr lang="ru-RU" sz="1800" kern="1200" dirty="0"/>
        </a:p>
      </dsp:txBody>
      <dsp:txXfrm>
        <a:off x="2352278" y="-71428"/>
        <a:ext cx="1973858" cy="1528039"/>
      </dsp:txXfrm>
    </dsp:sp>
    <dsp:sp modelId="{343A4495-A26B-4E94-A608-D24CC3E6D99F}">
      <dsp:nvSpPr>
        <dsp:cNvPr id="0" name=""/>
        <dsp:cNvSpPr/>
      </dsp:nvSpPr>
      <dsp:spPr>
        <a:xfrm rot="17393644">
          <a:off x="4345967" y="1202543"/>
          <a:ext cx="1854991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78485-24B0-4C46-B500-010BD2180305}">
      <dsp:nvSpPr>
        <dsp:cNvPr id="0" name=""/>
        <dsp:cNvSpPr/>
      </dsp:nvSpPr>
      <dsp:spPr>
        <a:xfrm>
          <a:off x="4416382" y="71440"/>
          <a:ext cx="2345382" cy="1168536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Сельское хозяйство и охрана природы – </a:t>
          </a:r>
          <a:r>
            <a:rPr lang="ru-RU" sz="1800" kern="1200" dirty="0" smtClean="0"/>
            <a:t>7.9 </a:t>
          </a:r>
          <a:r>
            <a:rPr lang="ru-RU" sz="1800" kern="1200" dirty="0" smtClean="0"/>
            <a:t>млн. руб.</a:t>
          </a:r>
          <a:endParaRPr lang="ru-RU" sz="1800" kern="1200" dirty="0"/>
        </a:p>
      </dsp:txBody>
      <dsp:txXfrm>
        <a:off x="4416382" y="71440"/>
        <a:ext cx="2345382" cy="1168536"/>
      </dsp:txXfrm>
    </dsp:sp>
    <dsp:sp modelId="{224EB98A-8BF6-4C16-86FC-4EDC0DCD748E}">
      <dsp:nvSpPr>
        <dsp:cNvPr id="0" name=""/>
        <dsp:cNvSpPr/>
      </dsp:nvSpPr>
      <dsp:spPr>
        <a:xfrm rot="19688683">
          <a:off x="5504424" y="2104873"/>
          <a:ext cx="1962110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7FDCF-5936-48C0-9701-DD6FCF834D35}">
      <dsp:nvSpPr>
        <dsp:cNvPr id="0" name=""/>
        <dsp:cNvSpPr/>
      </dsp:nvSpPr>
      <dsp:spPr>
        <a:xfrm>
          <a:off x="6213029" y="967294"/>
          <a:ext cx="2211484" cy="1890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Противодействие преступности и защита от ЧС – </a:t>
          </a:r>
          <a:r>
            <a:rPr lang="ru-RU" sz="1800" kern="1200" dirty="0" smtClean="0"/>
            <a:t>23,1 </a:t>
          </a:r>
          <a:r>
            <a:rPr lang="ru-RU" sz="1800" kern="1200" dirty="0" smtClean="0"/>
            <a:t>млн. руб.</a:t>
          </a:r>
          <a:endParaRPr lang="ru-RU" sz="1800" kern="1200" dirty="0"/>
        </a:p>
      </dsp:txBody>
      <dsp:txXfrm>
        <a:off x="6213029" y="967294"/>
        <a:ext cx="2211484" cy="1890227"/>
      </dsp:txXfrm>
    </dsp:sp>
    <dsp:sp modelId="{8415D952-844E-4F25-9C3D-2D946D88167B}">
      <dsp:nvSpPr>
        <dsp:cNvPr id="0" name=""/>
        <dsp:cNvSpPr/>
      </dsp:nvSpPr>
      <dsp:spPr>
        <a:xfrm rot="278343">
          <a:off x="5860418" y="3534646"/>
          <a:ext cx="2122516" cy="65062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2D0D0-8197-4654-AE78-D0BDEF850DC6}">
      <dsp:nvSpPr>
        <dsp:cNvPr id="0" name=""/>
        <dsp:cNvSpPr/>
      </dsp:nvSpPr>
      <dsp:spPr>
        <a:xfrm>
          <a:off x="6761766" y="2962355"/>
          <a:ext cx="2435382" cy="1966868"/>
        </a:xfrm>
        <a:prstGeom prst="roundRect">
          <a:avLst>
            <a:gd name="adj" fmla="val 10000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Прочие программы – </a:t>
          </a:r>
          <a:r>
            <a:rPr lang="ru-RU" sz="1800" kern="1200" dirty="0" smtClean="0"/>
            <a:t>48,0 </a:t>
          </a:r>
          <a:r>
            <a:rPr lang="ru-RU" sz="1800" kern="1200" dirty="0" smtClean="0"/>
            <a:t>млн. руб.</a:t>
          </a:r>
          <a:endParaRPr lang="ru-RU" sz="1800" kern="1200" dirty="0"/>
        </a:p>
      </dsp:txBody>
      <dsp:txXfrm>
        <a:off x="6761766" y="2962355"/>
        <a:ext cx="2435382" cy="1966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0.34895</cdr:x>
      <cdr:y>0.07419</cdr:y>
    </cdr:from>
    <cdr:to>
      <cdr:x>0.43298</cdr:x>
      <cdr:y>0.10473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>
          <a:off x="2990136" y="349780"/>
          <a:ext cx="720080" cy="144017"/>
        </a:xfrm>
        <a:prstGeom xmlns:a="http://schemas.openxmlformats.org/drawingml/2006/main" prst="straightConnector1">
          <a:avLst/>
        </a:prstGeom>
        <a:ln xmlns:a="http://schemas.openxmlformats.org/drawingml/2006/main" cmpd="sng">
          <a:solidFill>
            <a:srgbClr val="160E66"/>
          </a:solidFill>
          <a:prstDash val="solid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0.34895</cdr:x>
      <cdr:y>0.50182</cdr:y>
    </cdr:from>
    <cdr:to>
      <cdr:x>0.42458</cdr:x>
      <cdr:y>0.53236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>
          <a:off x="2990136" y="2366004"/>
          <a:ext cx="648072" cy="14401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1D2457"/>
          </a:solidFill>
          <a:prstDash val="solid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0.36248</cdr:x>
      <cdr:y>0</cdr:y>
    </cdr:from>
    <cdr:to>
      <cdr:x>0.46612</cdr:x>
      <cdr:y>0.06109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106074" y="0"/>
          <a:ext cx="88808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98,2 %</a:t>
          </a:r>
        </a:p>
      </cdr:txBody>
    </cdr:sp>
  </cdr:relSizeAnchor>
  <cdr:relSizeAnchor xmlns:cdr="http://schemas.openxmlformats.org/drawingml/2006/chartDrawing">
    <cdr:from>
      <cdr:x>0.35345</cdr:x>
      <cdr:y>0.42105</cdr:y>
    </cdr:from>
    <cdr:to>
      <cdr:x>0.4428</cdr:x>
      <cdr:y>0.52965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952328" y="1728192"/>
          <a:ext cx="746334" cy="445744"/>
        </a:xfrm>
        <a:prstGeom xmlns:a="http://schemas.openxmlformats.org/drawingml/2006/main" prst="rect">
          <a:avLst/>
        </a:prstGeom>
        <a:ln xmlns:a="http://schemas.openxmlformats.org/drawingml/2006/main">
          <a:noFill/>
          <a:prstDash val="solid"/>
        </a:ln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98,0 %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0.30361</cdr:x>
      <cdr:y>0.54965</cdr:y>
    </cdr:from>
    <cdr:to>
      <cdr:x>0.42242</cdr:x>
      <cdr:y>0.58629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>
          <a:off x="1656184" y="2160240"/>
          <a:ext cx="648072" cy="14401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0.58082</cdr:x>
      <cdr:y>0.47636</cdr:y>
    </cdr:from>
    <cdr:to>
      <cdr:x>0.68643</cdr:x>
      <cdr:y>0.56797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3168352" y="1872208"/>
          <a:ext cx="576064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0.71335</cdr:x>
      <cdr:y>0.27941</cdr:y>
    </cdr:from>
    <cdr:to>
      <cdr:x>0.8212</cdr:x>
      <cdr:y>0.36904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2032230">
          <a:off x="4811692" y="1122300"/>
          <a:ext cx="727433" cy="360040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0.47595</cdr:x>
      <cdr:y>0.28331</cdr:y>
    </cdr:from>
    <cdr:to>
      <cdr:x>0.58271</cdr:x>
      <cdr:y>0.37295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 rot="20173325">
          <a:off x="3210373" y="1137997"/>
          <a:ext cx="720080" cy="360040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0.5851</cdr:x>
      <cdr:y>0.109</cdr:y>
    </cdr:from>
    <cdr:to>
      <cdr:x>0.69257</cdr:x>
      <cdr:y>0.16349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>
          <a:off x="3528392" y="432048"/>
          <a:ext cx="648072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2EFE255-BF76-464F-8FD6-099BBE36608A}" type="datetimeFigureOut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2650" y="744538"/>
            <a:ext cx="490378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F4DFF4E-5128-45E1-8309-20C511DF2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1239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E478E-38A6-4E01-9B65-BAFC2CF4A0AB}" type="slidenum">
              <a:rPr lang="ru-RU" smtClean="0"/>
              <a:pPr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7E478E-38A6-4E01-9B65-BAFC2CF4A0AB}" type="slidenum">
              <a:rPr lang="ru-RU" smtClean="0"/>
              <a:pPr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C4AAC8-C9C5-4F94-866F-8E82D7D4DE17}" type="slidenum">
              <a:rPr lang="ru-RU" smtClean="0"/>
              <a:pPr>
                <a:defRPr/>
              </a:pPr>
              <a:t>31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346700" y="3810000"/>
            <a:ext cx="3690938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346700" y="3897313"/>
            <a:ext cx="3690938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346700" y="4114800"/>
            <a:ext cx="3690938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346700" y="4164013"/>
            <a:ext cx="1943100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346700" y="4198938"/>
            <a:ext cx="19431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346700" y="3962400"/>
            <a:ext cx="3028950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291388" y="4060825"/>
            <a:ext cx="158115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037638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037638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338888" y="3643313"/>
            <a:ext cx="269875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037638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1882" y="2401888"/>
            <a:ext cx="8359815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1882" y="3899938"/>
            <a:ext cx="4895387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627813" y="4206875"/>
            <a:ext cx="9493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3A1A7-69DF-4EBF-A997-B6598653E570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346700" y="4205288"/>
            <a:ext cx="128111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223250" y="1588"/>
            <a:ext cx="739775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D18B456-C681-45E6-B7E7-E5AAB4C889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2900F-F266-4300-9BC5-115CFECB5B77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4625B-07CC-4386-B61C-4F69CADE8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2915" y="1143000"/>
            <a:ext cx="1882841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1882" y="1143000"/>
            <a:ext cx="6175719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32822-79D1-42E4-8A13-87C347E436D7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12E03-8122-4BC0-9411-A9C0E6535F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274638"/>
            <a:ext cx="8132762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2438" y="1600200"/>
            <a:ext cx="8132762" cy="4525963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2E40B-DD64-4E91-8385-B0358F766522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B905E-84F5-49E9-82CE-AA4EC9DA8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94DA0-5E41-485D-96D9-35350F9E3E7E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0272F-F48B-427E-A184-1C2DFEFBA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911" y="1981201"/>
            <a:ext cx="7681992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3911" y="3367088"/>
            <a:ext cx="7681992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521D-7964-4C33-9D58-326BFE8524DA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F87EB-2154-436C-89DD-94C28BE72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1882" y="2249425"/>
            <a:ext cx="3991623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94133" y="2249425"/>
            <a:ext cx="3991623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56117-914F-42BF-9EEF-1046D4EEB493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28D64-F061-4D64-8F2B-E762683B2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568" y="1143000"/>
            <a:ext cx="8284502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6568" y="2244970"/>
            <a:ext cx="3994636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6308" y="2244970"/>
            <a:ext cx="3994762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76568" y="2708519"/>
            <a:ext cx="3994636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21" y="2708519"/>
            <a:ext cx="3994762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1BC9C38-F6A9-43C9-ABA8-EF2417B6577A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EABAC8C-D0BE-446E-AC1B-C54362CA2D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882" y="1143000"/>
            <a:ext cx="8133874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07163" y="612775"/>
            <a:ext cx="9461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62A9D-1700-4902-98F4-433D7D895D85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E29D6-9AA3-4633-BEA7-4A360D437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73D0D-A9DA-4C67-8951-8E86A9925C22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0DD22-A863-4A41-B9EF-63B3AB110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1225" y="1101970"/>
            <a:ext cx="3343926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291225" y="2010727"/>
            <a:ext cx="3343926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0627" y="776287"/>
            <a:ext cx="504300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0825F-9982-4294-BCA0-A2158921ED74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4663F-A372-42CC-9134-E6B2F9E6C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7152" y="1109161"/>
            <a:ext cx="579977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98976" y="1143000"/>
            <a:ext cx="4518819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17623" y="3274309"/>
            <a:ext cx="2560664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21E4E-6A80-477F-BCF7-74E58C1599A5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AC371-7E3C-4DD9-9C36-F5E8CA3FE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037638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037638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037638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346700" y="360363"/>
            <a:ext cx="3690938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346700" y="439738"/>
            <a:ext cx="3690938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345113" y="496888"/>
            <a:ext cx="3027362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288213" y="588963"/>
            <a:ext cx="158115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8978900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8939213" y="-1588"/>
            <a:ext cx="26987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8920163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870950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812213" y="0"/>
            <a:ext cx="53975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770938" y="0"/>
            <a:ext cx="7937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2438" y="1143000"/>
            <a:ext cx="81327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2438" y="2249488"/>
            <a:ext cx="8132762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10338" y="612775"/>
            <a:ext cx="946150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B88D9CB5-9541-425F-8E02-96E577D813BE}" type="datetime1">
              <a:rPr lang="ru-RU"/>
              <a:pPr>
                <a:defRPr/>
              </a:pPr>
              <a:t>12.03.2025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195888" y="612775"/>
            <a:ext cx="1311275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080375" y="1588"/>
            <a:ext cx="752475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01DA3072-3E1B-4022-83BD-33597DE70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37" r:id="rId2"/>
    <p:sldLayoutId id="2147483738" r:id="rId3"/>
    <p:sldLayoutId id="2147483739" r:id="rId4"/>
    <p:sldLayoutId id="2147483747" r:id="rId5"/>
    <p:sldLayoutId id="2147483748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chart" Target="../charts/chart4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image" Target="../media/image6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chart" Target="../charts/chart9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62.jpeg"/><Relationship Id="rId3" Type="http://schemas.openxmlformats.org/officeDocument/2006/relationships/diagramData" Target="../diagrams/data2.xml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17" Type="http://schemas.microsoft.com/office/2007/relationships/diagramDrawing" Target="../diagrams/drawing2.xml"/><Relationship Id="rId2" Type="http://schemas.openxmlformats.org/officeDocument/2006/relationships/image" Target="../media/image64.jpe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9.jpe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72.jpeg"/><Relationship Id="rId10" Type="http://schemas.openxmlformats.org/officeDocument/2006/relationships/image" Target="../media/image6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67.jpe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chart" Target="../charts/chart15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gif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1.jpeg"/><Relationship Id="rId5" Type="http://schemas.openxmlformats.org/officeDocument/2006/relationships/image" Target="../media/image96.png"/><Relationship Id="rId10" Type="http://schemas.openxmlformats.org/officeDocument/2006/relationships/image" Target="../media/image100.jpeg"/><Relationship Id="rId4" Type="http://schemas.openxmlformats.org/officeDocument/2006/relationships/image" Target="../media/image95.png"/><Relationship Id="rId9" Type="http://schemas.openxmlformats.org/officeDocument/2006/relationships/chart" Target="../charts/char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chart" Target="../charts/chart17.xm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2.jpe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chart" Target="../charts/chart18.xml"/><Relationship Id="rId9" Type="http://schemas.openxmlformats.org/officeDocument/2006/relationships/chart" Target="../charts/char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1.xls"/><Relationship Id="rId5" Type="http://schemas.openxmlformats.org/officeDocument/2006/relationships/image" Target="../media/image80.jpeg"/><Relationship Id="rId4" Type="http://schemas.openxmlformats.org/officeDocument/2006/relationships/image" Target="../media/image1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80.jpeg"/><Relationship Id="rId7" Type="http://schemas.openxmlformats.org/officeDocument/2006/relationships/image" Target="../media/image123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chart" Target="../charts/char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62.jpeg"/><Relationship Id="rId7" Type="http://schemas.openxmlformats.org/officeDocument/2006/relationships/image" Target="../media/image136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Relationship Id="rId9" Type="http://schemas.openxmlformats.org/officeDocument/2006/relationships/image" Target="../media/image1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6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6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10272F-F48B-427E-A184-1C2DFEFBA07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977" y="0"/>
            <a:ext cx="315097" cy="46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89729" y="0"/>
            <a:ext cx="8064500" cy="5000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/>
              <a:t>Финансовое управление Администрации Аксайского района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0" y="620688"/>
            <a:ext cx="9037638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balanced" dir="t"/>
            </a:scene3d>
            <a:sp3d extrusionH="57150">
              <a:bevelT w="38100" h="38100"/>
              <a:bevelB w="114300" h="8255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Проект бюджета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1200" cap="none" spc="0" normalizeH="0" baseline="0" noProof="0" dirty="0" err="1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Аксайского</a:t>
            </a:r>
            <a:r>
              <a:rPr kumimoji="0" lang="ru-RU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 района на 2020 год и на плановый период 20</a:t>
            </a:r>
            <a:r>
              <a:rPr kumimoji="0" lang="en-US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ru-RU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1 и 20</a:t>
            </a:r>
            <a:r>
              <a:rPr kumimoji="0" lang="en-US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ru-RU" sz="3500" b="1" i="0" u="none" strike="noStrike" kern="1200" cap="none" spc="0" normalizeH="0" baseline="0" noProof="0" dirty="0" smtClean="0">
                <a:ln>
                  <a:solidFill>
                    <a:srgbClr val="385D8A">
                      <a:alpha val="66000"/>
                    </a:srgbClr>
                  </a:solidFill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Times New Roman" pitchFamily="18" charset="0"/>
              </a:rPr>
              <a:t>2 годов</a:t>
            </a:r>
          </a:p>
        </p:txBody>
      </p:sp>
      <p:pic>
        <p:nvPicPr>
          <p:cNvPr id="8" name="Рисунок 7" descr="Mun_p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0521" y="5143512"/>
            <a:ext cx="2143140" cy="47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Mun_p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2539" y="5143512"/>
            <a:ext cx="2143140" cy="47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22000"/>
            <a:lum/>
          </a:blip>
          <a:srcRect/>
          <a:stretch>
            <a:fillRect t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1804175" y="571480"/>
            <a:ext cx="7233463" cy="135732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371B03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  <a:t>ДИНАМИКА ПОСТУПЛЕНИЙ НАЛОГА НА ДОХОДЫ ФИЗИЧЕСКИХ ЛИЦ</a:t>
            </a:r>
          </a:p>
        </p:txBody>
      </p:sp>
      <p:sp>
        <p:nvSpPr>
          <p:cNvPr id="17411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9E27D3B-940D-4B81-B867-30289B3F1402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17414" name="Прямоугольник 9"/>
          <p:cNvSpPr>
            <a:spLocks noChangeArrowheads="1"/>
          </p:cNvSpPr>
          <p:nvPr/>
        </p:nvSpPr>
        <p:spPr bwMode="auto">
          <a:xfrm>
            <a:off x="7605130" y="2214554"/>
            <a:ext cx="14325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371B03"/>
                </a:solidFill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sz="1600" b="1" dirty="0" smtClean="0">
                <a:solidFill>
                  <a:srgbClr val="371B03"/>
                </a:solidFill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sz="1600" dirty="0">
              <a:solidFill>
                <a:srgbClr val="371B03"/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303977" y="2897560"/>
          <a:ext cx="842493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 descr="1-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00042"/>
            <a:ext cx="2097376" cy="2341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3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slider41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903763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0" y="500042"/>
            <a:ext cx="9037637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ДИНАМИКА ПОСТУПЛЕНИЙ АКЦИЗОВ </a:t>
            </a:r>
            <a:r>
              <a:rPr lang="en-US" sz="25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en-US" sz="25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НА НЕФТЕПРОДУКТЫ</a:t>
            </a:r>
          </a:p>
        </p:txBody>
      </p:sp>
      <p:sp>
        <p:nvSpPr>
          <p:cNvPr id="21507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44B28C3-0AE6-4CC9-8AFF-BD4E37E00960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0" y="3143248"/>
          <a:ext cx="8876537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510" name="Прямоугольник 9"/>
          <p:cNvSpPr>
            <a:spLocks noChangeArrowheads="1"/>
          </p:cNvSpPr>
          <p:nvPr/>
        </p:nvSpPr>
        <p:spPr bwMode="auto">
          <a:xfrm>
            <a:off x="303977" y="4000504"/>
            <a:ext cx="151216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291F35"/>
                </a:solidFill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sz="1700" b="1" dirty="0" smtClean="0">
                <a:solidFill>
                  <a:srgbClr val="291F35"/>
                </a:solidFill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sz="1700" dirty="0">
              <a:solidFill>
                <a:srgbClr val="291F35"/>
              </a:solidFill>
            </a:endParaRPr>
          </a:p>
        </p:txBody>
      </p:sp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15762aa1a8a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4439" y="1665056"/>
            <a:ext cx="5233199" cy="5192944"/>
          </a:xfrm>
          <a:prstGeom prst="rect">
            <a:avLst/>
          </a:prstGeom>
        </p:spPr>
      </p:pic>
      <p:pic>
        <p:nvPicPr>
          <p:cNvPr id="30" name="Рисунок 29" descr="58af03a06c252499281ae91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4290"/>
            <a:ext cx="9037638" cy="3864779"/>
          </a:xfrm>
          <a:prstGeom prst="rect">
            <a:avLst/>
          </a:prstGeom>
        </p:spPr>
      </p:pic>
      <p:pic>
        <p:nvPicPr>
          <p:cNvPr id="27" name="Рисунок 26" descr="0_1ac2ec_cd733d9c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79638" y="642918"/>
            <a:ext cx="6858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7162025" y="3214686"/>
            <a:ext cx="158417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1700" dirty="0"/>
          </a:p>
        </p:txBody>
      </p:sp>
      <p:pic>
        <p:nvPicPr>
          <p:cNvPr id="20" name="Рисунок 19" descr="виноград-титул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101" y="2571744"/>
            <a:ext cx="3375811" cy="1571636"/>
          </a:xfrm>
          <a:prstGeom prst="rect">
            <a:avLst/>
          </a:prstGeom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893706" y="642918"/>
            <a:ext cx="8143932" cy="16430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1DB3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j-ea"/>
                <a:cs typeface="Times New Roman" pitchFamily="18" charset="0"/>
              </a:rPr>
              <a:t>ДИНАМИКА ПОСТУПЛЕНИЙ ЕДИНОГО </a:t>
            </a:r>
            <a:r>
              <a:rPr lang="ru-RU" sz="2600" b="1" dirty="0" smtClean="0">
                <a:solidFill>
                  <a:srgbClr val="0D1DB3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j-ea"/>
                <a:cs typeface="Times New Roman" pitchFamily="18" charset="0"/>
              </a:rPr>
              <a:t>СЕЛЬСКОХОЗЯЙСТВЕННОГО НАЛОГА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0D1DB3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16" name="Рисунок 15" descr="Agriculture_smalle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42918"/>
            <a:ext cx="1380473" cy="1572205"/>
          </a:xfrm>
          <a:prstGeom prst="rect">
            <a:avLst/>
          </a:prstGeom>
        </p:spPr>
      </p:pic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198339" y="3645024"/>
          <a:ext cx="8712968" cy="271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85775" y="620713"/>
            <a:ext cx="8132763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ДИНАМИКА ПОСТУПЛЕНИЙ ЕДИНОГО НАЛОГА НА ВМЕНЕННЫЙ ДОХОД ДЛЯ ОТДЕЛЬНЫХ ВИДОВ ДЕЯТЕЛЬНОСТИ</a:t>
            </a:r>
          </a:p>
        </p:txBody>
      </p:sp>
      <p:sp>
        <p:nvSpPr>
          <p:cNvPr id="20483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77B6CA9-3A8B-486D-9083-2A6AB6142D91}" type="slidenum">
              <a:rPr lang="ru-RU" smtClean="0"/>
              <a:pPr>
                <a:defRPr/>
              </a:pPr>
              <a:t>13</a:t>
            </a:fld>
            <a:endParaRPr lang="ru-RU" smtClean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-481841" y="2786058"/>
          <a:ext cx="7500990" cy="4214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486" name="Прямоугольник 9"/>
          <p:cNvSpPr>
            <a:spLocks noChangeArrowheads="1"/>
          </p:cNvSpPr>
          <p:nvPr/>
        </p:nvSpPr>
        <p:spPr bwMode="auto">
          <a:xfrm>
            <a:off x="232539" y="2357430"/>
            <a:ext cx="158417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sz="17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sz="1700" dirty="0"/>
          </a:p>
        </p:txBody>
      </p:sp>
      <p:pic>
        <p:nvPicPr>
          <p:cNvPr id="10" name="Рисунок 9" descr="30_1_bi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7156" y="4572008"/>
            <a:ext cx="257048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bornshu_gruzi_perevozka.jpg"/>
          <p:cNvPicPr>
            <a:picLocks noChangeAspect="1"/>
          </p:cNvPicPr>
          <p:nvPr/>
        </p:nvPicPr>
        <p:blipFill>
          <a:blip r:embed="rId6" cstate="print"/>
          <a:srcRect l="23125" r="12849"/>
          <a:stretch>
            <a:fillRect/>
          </a:stretch>
        </p:blipFill>
        <p:spPr>
          <a:xfrm>
            <a:off x="2862635" y="1772816"/>
            <a:ext cx="3214710" cy="158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автомой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30987" y="2636912"/>
            <a:ext cx="2714644" cy="190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 l="-27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B905E-84F5-49E9-82CE-AA4EC9DA810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0" y="620688"/>
            <a:ext cx="8424936" cy="151214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392B49"/>
                </a:solidFill>
                <a:latin typeface="+mn-lt"/>
                <a:cs typeface="Times New Roman" pitchFamily="18" charset="0"/>
              </a:rPr>
              <a:t>ДИНАМИКА ПОСТУПЛЕНИЙ</a:t>
            </a:r>
            <a:r>
              <a:rPr lang="en-US" sz="2500" b="1" dirty="0" smtClean="0">
                <a:solidFill>
                  <a:srgbClr val="392B49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500" b="1" dirty="0" smtClean="0">
                <a:solidFill>
                  <a:srgbClr val="392B49"/>
                </a:solidFill>
                <a:latin typeface="+mn-lt"/>
                <a:cs typeface="Times New Roman" pitchFamily="18" charset="0"/>
              </a:rPr>
              <a:t>НАЛОГА, ВЗИМАЕМОГО В СВЯЗИ С ПРИМЕНЕНИЕМ ПАТЕНТНОЙ СИСТЕМЫ НАЛОГООБЛОЖЕНИЯ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" y="2276872"/>
          <a:ext cx="9037638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7111107" y="2060848"/>
            <a:ext cx="158417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17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Рисунок 7" descr="patent-dlya-i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57364"/>
            <a:ext cx="2161365" cy="1440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485775" y="620713"/>
            <a:ext cx="8132763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chemeClr val="accent4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  <a:t>ДИНАМИКА ПОСТУПЛЕНИЙ ГОСУДАРСТВЕННОЙ ПОШЛИНЫ</a:t>
            </a:r>
          </a:p>
        </p:txBody>
      </p:sp>
      <p:sp>
        <p:nvSpPr>
          <p:cNvPr id="22531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B1BDD93-6385-4509-8F1A-8A5D2B34AC01}" type="slidenum">
              <a:rPr lang="ru-RU" smtClean="0"/>
              <a:pPr>
                <a:defRPr/>
              </a:pPr>
              <a:t>15</a:t>
            </a:fld>
            <a:endParaRPr lang="ru-RU" smtClean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1661299" y="1313384"/>
          <a:ext cx="712879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534" name="Прямоугольник 9"/>
          <p:cNvSpPr>
            <a:spLocks noChangeArrowheads="1"/>
          </p:cNvSpPr>
          <p:nvPr/>
        </p:nvSpPr>
        <p:spPr bwMode="auto">
          <a:xfrm>
            <a:off x="7111107" y="1628800"/>
            <a:ext cx="158417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372A46"/>
                </a:solidFill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sz="1700" b="1" dirty="0" smtClean="0">
                <a:solidFill>
                  <a:srgbClr val="372A46"/>
                </a:solidFill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sz="1700" dirty="0">
              <a:solidFill>
                <a:srgbClr val="372A46"/>
              </a:solidFill>
            </a:endParaRPr>
          </a:p>
        </p:txBody>
      </p:sp>
      <p:pic>
        <p:nvPicPr>
          <p:cNvPr id="14" name="Рисунок 13" descr="госпошлина_зако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14884"/>
            <a:ext cx="2762228" cy="173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buhg5-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571612"/>
            <a:ext cx="287476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8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904875" y="642918"/>
            <a:ext cx="8132763" cy="1069975"/>
          </a:xfrm>
        </p:spPr>
        <p:txBody>
          <a:bodyPr/>
          <a:lstStyle/>
          <a:p>
            <a:pPr algn="ctr" eaLnBrk="1" hangingPunct="1"/>
            <a:r>
              <a:rPr lang="ru-RU" sz="2500" b="1" dirty="0" smtClean="0">
                <a:solidFill>
                  <a:srgbClr val="340ED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БЕЗВОЗМЕЗДНЫЕ ПОСТУПЛЕНИЯ ИЗ ОБЛАСТНОГО БЮДЖЕТА</a:t>
            </a:r>
          </a:p>
        </p:txBody>
      </p:sp>
      <p:sp>
        <p:nvSpPr>
          <p:cNvPr id="23555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104EF0-B76A-4D73-9B47-7035A3FA2540}" type="slidenum">
              <a:rPr lang="ru-RU" smtClean="0"/>
              <a:pPr>
                <a:defRPr/>
              </a:pPr>
              <a:t>16</a:t>
            </a:fld>
            <a:endParaRPr lang="ru-RU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32539" y="2000240"/>
          <a:ext cx="8644000" cy="3932586"/>
        </p:xfrm>
        <a:graphic>
          <a:graphicData uri="http://schemas.openxmlformats.org/drawingml/2006/table">
            <a:tbl>
              <a:tblPr/>
              <a:tblGrid>
                <a:gridCol w="2123088"/>
                <a:gridCol w="1630228"/>
                <a:gridCol w="1630228"/>
                <a:gridCol w="1630228"/>
                <a:gridCol w="1630228"/>
              </a:tblGrid>
              <a:tr h="1099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Наименование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План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2019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года (РСД АР от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28.12.18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368),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Проект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2020 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Проект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2021 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Проект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2022 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38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Дотации на выравнивание бюджетной обеспеченности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112,2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116,4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22,6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Субсидии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1 666,8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1 319,6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372,3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53,7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Субвенции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1 587,2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1 661,1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1 716,6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1 625,1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986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Иные межбюджетные трансферты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57,9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53,0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53,0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9,2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ВСЕГО*)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3 424,1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3 150,1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2 164,5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Georgia" pitchFamily="18" charset="0"/>
                        </a:rPr>
                        <a:t>1 689,9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Georgia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602" name="Прямоугольник 9"/>
          <p:cNvSpPr>
            <a:spLocks noChangeArrowheads="1"/>
          </p:cNvSpPr>
          <p:nvPr/>
        </p:nvSpPr>
        <p:spPr bwMode="auto">
          <a:xfrm>
            <a:off x="7237438" y="1571612"/>
            <a:ext cx="18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sz="1600" dirty="0"/>
          </a:p>
        </p:txBody>
      </p:sp>
      <p:sp>
        <p:nvSpPr>
          <p:cNvPr id="23603" name="Прямоугольник 10"/>
          <p:cNvSpPr>
            <a:spLocks noChangeArrowheads="1"/>
          </p:cNvSpPr>
          <p:nvPr/>
        </p:nvSpPr>
        <p:spPr bwMode="auto">
          <a:xfrm>
            <a:off x="374650" y="6000750"/>
            <a:ext cx="83597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*) Объем межбюджетных трансфертов будет уточнен ко второму чтению проекта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Аксайского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района по результатам рассмотрения проекта областного бюджета в Законодательном Собрании  Ростовской области</a:t>
            </a:r>
            <a:endParaRPr lang="ru-RU" sz="1600" dirty="0"/>
          </a:p>
        </p:txBody>
      </p:sp>
      <p:pic>
        <p:nvPicPr>
          <p:cNvPr id="11" name="Рисунок 10" descr="oblast150x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8604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8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839299" cy="773832"/>
          </a:xfrm>
        </p:spPr>
        <p:txBody>
          <a:bodyPr>
            <a:scene3d>
              <a:camera prst="orthographicFront"/>
              <a:lightRig rig="threePt" dir="t"/>
            </a:scene3d>
            <a:sp3d prstMaterial="matte"/>
          </a:bodyPr>
          <a:lstStyle/>
          <a:p>
            <a:pPr algn="ctr"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Структура расходов по разделам бюджетной классификации (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%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)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6ED22E9-20A4-4A1C-9C3F-BFF3044AB8DC}" type="slidenum">
              <a:rPr lang="ru-RU" smtClean="0"/>
              <a:pPr>
                <a:defRPr/>
              </a:pPr>
              <a:t>17</a:t>
            </a:fld>
            <a:endParaRPr lang="ru-RU" smtClean="0"/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340768"/>
          <a:ext cx="871296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8839200" cy="773113"/>
          </a:xfrm>
        </p:spPr>
        <p:txBody>
          <a:bodyPr/>
          <a:lstStyle/>
          <a:p>
            <a:pPr algn="ctr">
              <a:defRPr/>
            </a:pPr>
            <a:r>
              <a:rPr lang="ru-RU" sz="2500" b="1" dirty="0" smtClean="0"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Расходы бюджета Аксайского района в 2020 году</a:t>
            </a:r>
            <a:endParaRPr lang="ru-RU" sz="2500" b="1" dirty="0"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55ACC51-C0EA-4D9C-9CD3-FB1DEEC0418A}" type="slidenum">
              <a:rPr lang="ru-RU" smtClean="0"/>
              <a:pPr>
                <a:defRPr/>
              </a:pPr>
              <a:t>18</a:t>
            </a:fld>
            <a:endParaRPr lang="ru-RU" smtClean="0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30726" name="Прямоугольник 7"/>
          <p:cNvSpPr>
            <a:spLocks noChangeArrowheads="1"/>
          </p:cNvSpPr>
          <p:nvPr/>
        </p:nvSpPr>
        <p:spPr bwMode="auto">
          <a:xfrm>
            <a:off x="269875" y="1196975"/>
            <a:ext cx="367288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7E0000"/>
                </a:solidFill>
                <a:latin typeface="Times New Roman" pitchFamily="18" charset="0"/>
                <a:cs typeface="Times New Roman" pitchFamily="18" charset="0"/>
              </a:rPr>
              <a:t>3 994,9 </a:t>
            </a:r>
            <a:r>
              <a:rPr lang="ru-RU" sz="2500" b="1" dirty="0">
                <a:solidFill>
                  <a:srgbClr val="7E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2500" b="1" dirty="0">
              <a:solidFill>
                <a:srgbClr val="7E0000"/>
              </a:solidFill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42355" y="1484784"/>
          <a:ext cx="8352928" cy="4898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Схема 27"/>
          <p:cNvGraphicFramePr/>
          <p:nvPr/>
        </p:nvGraphicFramePr>
        <p:xfrm>
          <a:off x="0" y="1428736"/>
          <a:ext cx="9037638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626" name="Picture 68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3413" y="760413"/>
            <a:ext cx="5826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Rectangle 6801"/>
          <p:cNvSpPr>
            <a:spLocks noChangeArrowheads="1"/>
          </p:cNvSpPr>
          <p:nvPr/>
        </p:nvSpPr>
        <p:spPr bwMode="auto">
          <a:xfrm>
            <a:off x="342900" y="476250"/>
            <a:ext cx="79200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ru-RU" sz="2800" b="1" dirty="0">
                <a:solidFill>
                  <a:srgbClr val="0070C0"/>
                </a:solidFill>
                <a:latin typeface="Trebuchet MS" pitchFamily="34" charset="0"/>
                <a:cs typeface="+mn-cs"/>
              </a:rPr>
              <a:t>    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Структура муниципальных программ 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81923" name="Rectangle 6802"/>
          <p:cNvSpPr>
            <a:spLocks noChangeArrowheads="1"/>
          </p:cNvSpPr>
          <p:nvPr/>
        </p:nvSpPr>
        <p:spPr bwMode="auto">
          <a:xfrm>
            <a:off x="846138" y="908050"/>
            <a:ext cx="74358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  <a:cs typeface="+mn-cs"/>
              </a:rPr>
              <a:t>Аксайского района на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  <a:cs typeface="+mn-cs"/>
              </a:rPr>
              <a:t>2020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  <a:cs typeface="+mn-cs"/>
              </a:rPr>
              <a:t>год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  <a:cs typeface="+mn-cs"/>
            </a:endParaRPr>
          </a:p>
        </p:txBody>
      </p:sp>
      <p:sp>
        <p:nvSpPr>
          <p:cNvPr id="26629" name="Rectangle 6803"/>
          <p:cNvSpPr>
            <a:spLocks noChangeArrowheads="1"/>
          </p:cNvSpPr>
          <p:nvPr/>
        </p:nvSpPr>
        <p:spPr bwMode="auto">
          <a:xfrm>
            <a:off x="7207250" y="958850"/>
            <a:ext cx="142875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800" b="1">
                <a:solidFill>
                  <a:srgbClr val="0070C0"/>
                </a:solidFill>
                <a:latin typeface="Trebuchet MS" pitchFamily="34" charset="0"/>
              </a:rPr>
              <a:t> </a:t>
            </a:r>
            <a:endParaRPr lang="ru-RU"/>
          </a:p>
        </p:txBody>
      </p:sp>
      <p:sp>
        <p:nvSpPr>
          <p:cNvPr id="26634" name="Rectangle 6810"/>
          <p:cNvSpPr>
            <a:spLocks noChangeArrowheads="1"/>
          </p:cNvSpPr>
          <p:nvPr/>
        </p:nvSpPr>
        <p:spPr bwMode="auto">
          <a:xfrm>
            <a:off x="5049838" y="3705225"/>
            <a:ext cx="112712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36" name="Rectangle 6812"/>
          <p:cNvSpPr>
            <a:spLocks noChangeArrowheads="1"/>
          </p:cNvSpPr>
          <p:nvPr/>
        </p:nvSpPr>
        <p:spPr bwMode="auto">
          <a:xfrm>
            <a:off x="6011863" y="4070350"/>
            <a:ext cx="112712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26637" name="Picture 6814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32539" y="3643314"/>
            <a:ext cx="1408243" cy="1362072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  <p:sp>
        <p:nvSpPr>
          <p:cNvPr id="26640" name="Rectangle 72800"/>
          <p:cNvSpPr>
            <a:spLocks noChangeArrowheads="1"/>
          </p:cNvSpPr>
          <p:nvPr/>
        </p:nvSpPr>
        <p:spPr bwMode="auto">
          <a:xfrm>
            <a:off x="3981450" y="2311400"/>
            <a:ext cx="6921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6642" name="Rectangle 6820"/>
          <p:cNvSpPr>
            <a:spLocks noChangeArrowheads="1"/>
          </p:cNvSpPr>
          <p:nvPr/>
        </p:nvSpPr>
        <p:spPr bwMode="auto">
          <a:xfrm>
            <a:off x="5046663" y="2544763"/>
            <a:ext cx="84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43" name="Rectangle 72804"/>
          <p:cNvSpPr>
            <a:spLocks noChangeArrowheads="1"/>
          </p:cNvSpPr>
          <p:nvPr/>
        </p:nvSpPr>
        <p:spPr bwMode="auto">
          <a:xfrm>
            <a:off x="4470400" y="2819400"/>
            <a:ext cx="523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6645" name="Rectangle 6822"/>
          <p:cNvSpPr>
            <a:spLocks noChangeArrowheads="1"/>
          </p:cNvSpPr>
          <p:nvPr/>
        </p:nvSpPr>
        <p:spPr bwMode="auto">
          <a:xfrm>
            <a:off x="4940300" y="2819400"/>
            <a:ext cx="841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26646" name="Picture 6824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32539" y="1500174"/>
            <a:ext cx="2191740" cy="1304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50" name="Picture 683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376339" y="3571876"/>
            <a:ext cx="1814652" cy="1373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54" name="Rectangle 6837"/>
          <p:cNvSpPr>
            <a:spLocks noChangeArrowheads="1"/>
          </p:cNvSpPr>
          <p:nvPr/>
        </p:nvSpPr>
        <p:spPr bwMode="auto">
          <a:xfrm>
            <a:off x="6356350" y="5738813"/>
            <a:ext cx="508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2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60" name="Rectangle 6847"/>
          <p:cNvSpPr>
            <a:spLocks noChangeArrowheads="1"/>
          </p:cNvSpPr>
          <p:nvPr/>
        </p:nvSpPr>
        <p:spPr bwMode="auto">
          <a:xfrm>
            <a:off x="3043238" y="3105150"/>
            <a:ext cx="60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3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61" name="Rectangle 6852"/>
          <p:cNvSpPr>
            <a:spLocks noChangeArrowheads="1"/>
          </p:cNvSpPr>
          <p:nvPr/>
        </p:nvSpPr>
        <p:spPr bwMode="auto">
          <a:xfrm>
            <a:off x="2890838" y="3502025"/>
            <a:ext cx="60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3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62" name="Rectangle 6861"/>
          <p:cNvSpPr>
            <a:spLocks noChangeArrowheads="1"/>
          </p:cNvSpPr>
          <p:nvPr/>
        </p:nvSpPr>
        <p:spPr bwMode="auto">
          <a:xfrm>
            <a:off x="7392988" y="4886325"/>
            <a:ext cx="65087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26663" name="Picture 6865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590521" y="1285860"/>
            <a:ext cx="2143140" cy="1399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69" name="Picture 6877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5376075" y="5432817"/>
            <a:ext cx="2071702" cy="1425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72" name="Rectangle 6885"/>
          <p:cNvSpPr>
            <a:spLocks noChangeArrowheads="1"/>
          </p:cNvSpPr>
          <p:nvPr/>
        </p:nvSpPr>
        <p:spPr bwMode="auto">
          <a:xfrm>
            <a:off x="4395788" y="6051550"/>
            <a:ext cx="55562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2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sp>
        <p:nvSpPr>
          <p:cNvPr id="26674" name="Rectangle 6887"/>
          <p:cNvSpPr>
            <a:spLocks noChangeArrowheads="1"/>
          </p:cNvSpPr>
          <p:nvPr/>
        </p:nvSpPr>
        <p:spPr bwMode="auto">
          <a:xfrm>
            <a:off x="4057650" y="6234113"/>
            <a:ext cx="571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12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2667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Прямоугольник 54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24631" name="Номер слайда 5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DA50412-E3E0-4D25-856F-3769EB2974D5}" type="slidenum">
              <a:rPr lang="ru-RU" smtClean="0"/>
              <a:pPr>
                <a:defRPr/>
              </a:pPr>
              <a:t>19</a:t>
            </a:fld>
            <a:endParaRPr lang="ru-RU" smtClean="0"/>
          </a:p>
        </p:txBody>
      </p:sp>
      <p:pic>
        <p:nvPicPr>
          <p:cNvPr id="30" name="Рисунок 29" descr="2013buildi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75547" y="5286388"/>
            <a:ext cx="3090059" cy="1387373"/>
          </a:xfrm>
          <a:prstGeom prst="rect">
            <a:avLst/>
          </a:prstGeom>
        </p:spPr>
      </p:pic>
      <p:pic>
        <p:nvPicPr>
          <p:cNvPr id="31" name="Рисунок 30" descr="MVyB07g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928670"/>
            <a:ext cx="1107169" cy="94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Large_Black_Grapes_PNG_Clipart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733529" y="857232"/>
            <a:ext cx="1101673" cy="761991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E571B96-FC56-4F18-8230-692E0F2E61D8}" type="slidenum">
              <a:rPr lang="ru-RU" smtClean="0"/>
              <a:pPr>
                <a:defRPr/>
              </a:pPr>
              <a:t>2</a:t>
            </a:fld>
            <a:endParaRPr lang="ru-RU" smtClean="0"/>
          </a:p>
        </p:txBody>
      </p:sp>
      <p:pic>
        <p:nvPicPr>
          <p:cNvPr id="71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260350"/>
            <a:ext cx="26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302125" y="260350"/>
            <a:ext cx="4591050" cy="2889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1101" y="2071678"/>
            <a:ext cx="2143140" cy="464347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5000"/>
            </a:schemeClr>
          </a:solidFill>
          <a:ln>
            <a:noFill/>
          </a:ln>
          <a:scene3d>
            <a:camera prst="orthographicFront"/>
            <a:lightRig rig="balanced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Прогноз социально-экономического развития Аксайского района </a:t>
            </a:r>
            <a:endParaRPr lang="en-US" dirty="0" smtClean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на 2020-2022 годы</a:t>
            </a: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375679" y="2071678"/>
            <a:ext cx="2214578" cy="4643470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balanced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Муниципальные программы Аксайского района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(изменения в них)</a:t>
            </a:r>
          </a:p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04835" y="2071678"/>
            <a:ext cx="2071702" cy="4643470"/>
          </a:xfrm>
          <a:prstGeom prst="roundRect">
            <a:avLst/>
          </a:prstGeom>
          <a:solidFill>
            <a:srgbClr val="05D1ED"/>
          </a:solidFill>
          <a:ln>
            <a:noFill/>
          </a:ln>
          <a:scene3d>
            <a:camera prst="orthographicFront"/>
            <a:lightRig rig="balanced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Основные направления бюджетной и налоговой политики Аксайского района </a:t>
            </a:r>
            <a:endParaRPr lang="en-US" dirty="0" smtClean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на 2020-2022 годы</a:t>
            </a: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61695" y="2071678"/>
            <a:ext cx="2071702" cy="4643470"/>
          </a:xfrm>
          <a:prstGeom prst="roundRect">
            <a:avLst/>
          </a:prstGeom>
          <a:solidFill>
            <a:srgbClr val="0342F3"/>
          </a:solidFill>
          <a:ln>
            <a:noFill/>
          </a:ln>
          <a:scene3d>
            <a:camera prst="orthographicFront"/>
            <a:lightRig rig="balanced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Проект бюджета Ростовской области на 2020 год и на плановый период 2021 и 2022 годов</a:t>
            </a:r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85775" y="692150"/>
            <a:ext cx="8132763" cy="102233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/>
            <a: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/>
            </a:r>
            <a:b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</a:br>
            <a: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/>
            </a:r>
            <a:b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</a:br>
            <a:r>
              <a:rPr lang="ru-RU" sz="25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Основа формирования бюджета </a:t>
            </a:r>
            <a:r>
              <a:rPr lang="ru-RU" sz="2500" b="1" cap="all" dirty="0" err="1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Аксайского</a:t>
            </a:r>
            <a:r>
              <a:rPr lang="ru-RU" sz="25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 района на 2020 год и на плановый период 2021 и 2022 годов </a:t>
            </a:r>
            <a: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/>
            </a:r>
            <a:b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</a:br>
            <a: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/>
            </a:r>
            <a:br>
              <a:rPr lang="ru-RU" sz="25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</a:br>
            <a:endParaRPr lang="ru-RU" sz="2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Georgia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61167" y="2071678"/>
            <a:ext cx="1143008" cy="107157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875745" y="2214554"/>
            <a:ext cx="1143008" cy="107157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304901" y="2071678"/>
            <a:ext cx="1143008" cy="1071570"/>
          </a:xfrm>
          <a:prstGeom prst="ellipse">
            <a:avLst/>
          </a:prstGeom>
          <a:blipFill dpi="0" rotWithShape="1">
            <a:blip r:embed="rId6" cstate="print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090323" y="2071678"/>
            <a:ext cx="1143008" cy="107157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798739" y="4653136"/>
            <a:ext cx="3077534" cy="18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</a:t>
            </a:r>
          </a:p>
          <a:p>
            <a:pPr algn="ctr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безопасность и</a:t>
            </a:r>
          </a:p>
          <a:p>
            <a:pPr algn="ctr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правоохранительная</a:t>
            </a:r>
          </a:p>
          <a:p>
            <a:pPr algn="ctr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0,6%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14338" y="620713"/>
            <a:ext cx="8132762" cy="863600"/>
          </a:xfrm>
        </p:spPr>
        <p:txBody>
          <a:bodyPr/>
          <a:lstStyle/>
          <a:p>
            <a:pPr algn="ctr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Структура расходов бюджета </a:t>
            </a:r>
            <a:b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Аксайского района в 2020 году по разделам</a:t>
            </a:r>
            <a:endParaRPr lang="ru-RU" sz="25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9271435-2C36-46C9-8508-E27C25328E7A}" type="slidenum">
              <a:rPr lang="ru-RU" smtClean="0"/>
              <a:pPr>
                <a:defRPr/>
              </a:pPr>
              <a:t>20</a:t>
            </a:fld>
            <a:endParaRPr lang="ru-RU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70347" y="1628800"/>
            <a:ext cx="3278738" cy="20739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39,0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10707" y="1643050"/>
            <a:ext cx="2436872" cy="1143008"/>
          </a:xfrm>
          <a:prstGeom prst="rect">
            <a:avLst/>
          </a:prstGeom>
          <a:solidFill>
            <a:srgbClr val="3693A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Жилищно-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коммунальное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хозяйство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29,7%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7579" y="1643050"/>
            <a:ext cx="2786082" cy="128588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Обслуживание муниципального долга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0,3%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94683" y="2786058"/>
            <a:ext cx="2724334" cy="1867078"/>
          </a:xfrm>
          <a:prstGeom prst="rect">
            <a:avLst/>
          </a:prstGeom>
          <a:solidFill>
            <a:srgbClr val="781D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3,9%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3977" y="3573016"/>
            <a:ext cx="1785950" cy="1641934"/>
          </a:xfrm>
          <a:prstGeom prst="rect">
            <a:avLst/>
          </a:prstGeom>
          <a:solidFill>
            <a:srgbClr val="003CFA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5,5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04835" y="5000636"/>
            <a:ext cx="1928826" cy="1428760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Физическая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 и спорт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0,1%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 flipH="1" flipV="1">
            <a:off x="2089927" y="4929198"/>
            <a:ext cx="1780820" cy="1500198"/>
          </a:xfrm>
          <a:prstGeom prst="rect">
            <a:avLst/>
          </a:prstGeom>
          <a:solidFill>
            <a:srgbClr val="00E7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 массовой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информации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0,1%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3977" y="5214950"/>
            <a:ext cx="2000264" cy="1214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Культура,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кинематография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2,1%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89927" y="3717032"/>
            <a:ext cx="2000264" cy="12121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1,0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3383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947579" y="2928934"/>
            <a:ext cx="2643206" cy="2001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17,7%</a:t>
            </a:r>
          </a:p>
          <a:p>
            <a:pPr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03977" y="1857364"/>
          <a:ext cx="3143272" cy="1647813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{5FD0F851-EC5A-4D38-B0AD-8093EC10F338}</a:tableStyleId>
              </a:tblPr>
              <a:tblGrid>
                <a:gridCol w="1500198"/>
                <a:gridCol w="1643074"/>
              </a:tblGrid>
              <a:tr h="41950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2020 год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155 205,1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2021 год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154 945,9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2022 год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172 336,8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375415" y="571480"/>
            <a:ext cx="8132763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ОБЩЕГОСУДАРСТВЕННЫЕ ВОПРОСЫ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БЮДЖЕТА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АКСАЙСКОГО РАЙОНА </a:t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589993" y="1428736"/>
            <a:ext cx="11372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3582715" y="2708920"/>
          <a:ext cx="5454923" cy="3930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543155" y="2420888"/>
            <a:ext cx="11484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млн. рубле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2017-06-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63" y="4005064"/>
            <a:ext cx="3170061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общегосударственные расходы.jpg"/>
          <p:cNvPicPr>
            <a:picLocks noChangeAspect="1"/>
          </p:cNvPicPr>
          <p:nvPr/>
        </p:nvPicPr>
        <p:blipFill>
          <a:blip r:embed="rId6" cstate="print"/>
          <a:srcRect r="48459"/>
          <a:stretch>
            <a:fillRect/>
          </a:stretch>
        </p:blipFill>
        <p:spPr>
          <a:xfrm>
            <a:off x="6965936" y="1052736"/>
            <a:ext cx="2071702" cy="113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общегосударственные расходы.jpg"/>
          <p:cNvPicPr>
            <a:picLocks noChangeAspect="1"/>
          </p:cNvPicPr>
          <p:nvPr/>
        </p:nvPicPr>
        <p:blipFill>
          <a:blip r:embed="rId6" cstate="print"/>
          <a:srcRect l="76422" t="6303"/>
          <a:stretch>
            <a:fillRect/>
          </a:stretch>
        </p:blipFill>
        <p:spPr>
          <a:xfrm>
            <a:off x="342355" y="692696"/>
            <a:ext cx="947716" cy="1062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артин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74803" y="1916832"/>
            <a:ext cx="2142555" cy="142457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03977" y="1857364"/>
          <a:ext cx="3429024" cy="19480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636580"/>
                <a:gridCol w="1792444"/>
              </a:tblGrid>
              <a:tr h="71971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2020 год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221 003,8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2021 год 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223 025,2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2022 год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163 504,5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0" y="571480"/>
            <a:ext cx="3643338" cy="12144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НАЦИОНАЛЬНАЯ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ЭКОНОМИКА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589993" y="1428736"/>
            <a:ext cx="11372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75877" y="2714620"/>
            <a:ext cx="3643338" cy="1500198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BD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НАЦИОНАЛЬНАЯ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rgbClr val="009BD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БЕЗОПАСНОСТЬ И ПРАВООХРАНИТЕЛЬНАЯ ДЕЯТЕЛЬНОСТЬ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BD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6947711" y="3929066"/>
            <a:ext cx="11372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161629" y="4357694"/>
          <a:ext cx="4429156" cy="19480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13915"/>
                <a:gridCol w="2315241"/>
              </a:tblGrid>
              <a:tr h="71971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2020 год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23 018,1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2021 год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22 542,1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2022 год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22 542,1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7" name="Рисунок 16" descr=",TPJGFCYJCNM.jpg"/>
          <p:cNvPicPr>
            <a:picLocks noChangeAspect="1"/>
          </p:cNvPicPr>
          <p:nvPr/>
        </p:nvPicPr>
        <p:blipFill>
          <a:blip r:embed="rId3" cstate="print"/>
          <a:srcRect l="21875" r="21874"/>
          <a:stretch>
            <a:fillRect/>
          </a:stretch>
        </p:blipFill>
        <p:spPr>
          <a:xfrm>
            <a:off x="3998333" y="571480"/>
            <a:ext cx="1102193" cy="1143008"/>
          </a:xfrm>
          <a:prstGeom prst="rect">
            <a:avLst/>
          </a:prstGeom>
        </p:spPr>
      </p:pic>
      <p:pic>
        <p:nvPicPr>
          <p:cNvPr id="18" name="Рисунок 17" descr="160117113808_original_ strategiya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347" y="4005064"/>
            <a:ext cx="3507939" cy="2090147"/>
          </a:xfrm>
          <a:prstGeom prst="rect">
            <a:avLst/>
          </a:prstGeom>
        </p:spPr>
      </p:pic>
      <p:pic>
        <p:nvPicPr>
          <p:cNvPr id="23" name="Рисунок 22" descr="pozharnaja_tekhnika_4-3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3133" y="785794"/>
            <a:ext cx="4063492" cy="2019048"/>
          </a:xfrm>
          <a:prstGeom prst="rect">
            <a:avLst/>
          </a:prstGeom>
        </p:spPr>
      </p:pic>
      <p:pic>
        <p:nvPicPr>
          <p:cNvPr id="24" name="Рисунок 23" descr="85350d14487513b7c7d0d2286a329da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24569" y="2571744"/>
            <a:ext cx="2113069" cy="1228221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4168" y="428604"/>
            <a:ext cx="4643470" cy="1066800"/>
          </a:xfrm>
        </p:spPr>
        <p:txBody>
          <a:bodyPr/>
          <a:lstStyle/>
          <a:p>
            <a:pPr>
              <a:defRPr/>
            </a:pP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Дорожное хозяйство</a:t>
            </a:r>
            <a:endParaRPr lang="ru-RU" sz="3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A07F7C7-56B2-42E7-AFFD-9C7C5530C415}" type="slidenum">
              <a:rPr lang="ru-RU" smtClean="0"/>
              <a:pPr>
                <a:defRPr/>
              </a:pPr>
              <a:t>23</a:t>
            </a:fld>
            <a:endParaRPr lang="ru-RU" smtClean="0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3798739" y="2143092"/>
          <a:ext cx="5033720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161101" y="571480"/>
            <a:ext cx="3816424" cy="79208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Объем бюджетных ассигнований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Дорожного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фонда Аксайского района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61695" y="1214422"/>
            <a:ext cx="3888432" cy="57606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млн.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рублей)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61101" y="1357298"/>
          <a:ext cx="3744416" cy="1112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12168"/>
                <a:gridCol w="22322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2020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184,0 млн. рублей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2021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189,4 млн. рублей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2022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135,8 млн. рублей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2292466" y="1628800"/>
          <a:ext cx="6745172" cy="4016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2" descr="C:\Users\Безроднова\Desktop\ОБсерваторная (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339" y="2852936"/>
            <a:ext cx="4051988" cy="34563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B1D47E-4C09-491E-B0F5-F19D8DAC5028}" type="slidenum">
              <a:rPr lang="ru-RU" smtClean="0"/>
              <a:pPr>
                <a:defRPr/>
              </a:pPr>
              <a:t>24</a:t>
            </a:fld>
            <a:endParaRPr lang="ru-RU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31751" name="Прямоугольник 7"/>
          <p:cNvSpPr>
            <a:spLocks noChangeArrowheads="1"/>
          </p:cNvSpPr>
          <p:nvPr/>
        </p:nvSpPr>
        <p:spPr bwMode="auto">
          <a:xfrm flipH="1">
            <a:off x="6535043" y="1124745"/>
            <a:ext cx="115212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1500" dirty="0"/>
          </a:p>
        </p:txBody>
      </p:sp>
      <p:sp>
        <p:nvSpPr>
          <p:cNvPr id="31752" name="Прямоугольник 8"/>
          <p:cNvSpPr>
            <a:spLocks noChangeArrowheads="1"/>
          </p:cNvSpPr>
          <p:nvPr/>
        </p:nvSpPr>
        <p:spPr bwMode="auto">
          <a:xfrm>
            <a:off x="1089795" y="2071678"/>
            <a:ext cx="93573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8839200" cy="773113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Динамика и структура расходов Аксайского района на образование</a:t>
            </a:r>
            <a:endParaRPr lang="ru-RU" sz="1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pic>
        <p:nvPicPr>
          <p:cNvPr id="23" name="Рисунок 22" descr="shkolnik-foto-71.jpg"/>
          <p:cNvPicPr>
            <a:picLocks noChangeAspect="1"/>
          </p:cNvPicPr>
          <p:nvPr/>
        </p:nvPicPr>
        <p:blipFill>
          <a:blip r:embed="rId3" cstate="print"/>
          <a:srcRect b="7391"/>
          <a:stretch>
            <a:fillRect/>
          </a:stretch>
        </p:blipFill>
        <p:spPr>
          <a:xfrm>
            <a:off x="4518819" y="4786322"/>
            <a:ext cx="3804439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0_ac503_dfd5400b_X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348289"/>
            <a:ext cx="1509711" cy="1509711"/>
          </a:xfrm>
          <a:prstGeom prst="rect">
            <a:avLst/>
          </a:prstGeom>
        </p:spPr>
      </p:pic>
      <p:pic>
        <p:nvPicPr>
          <p:cNvPr id="25" name="Рисунок 24" descr="117491_html_6a463cb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22371" y="3789040"/>
            <a:ext cx="1715267" cy="567847"/>
          </a:xfrm>
          <a:prstGeom prst="rect">
            <a:avLst/>
          </a:prstGeom>
        </p:spPr>
      </p:pic>
      <p:pic>
        <p:nvPicPr>
          <p:cNvPr id="26" name="Рисунок 25" descr="0_ea301_c5b76817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87171" y="1124744"/>
            <a:ext cx="1058001" cy="1458880"/>
          </a:xfrm>
          <a:prstGeom prst="rect">
            <a:avLst/>
          </a:prstGeom>
        </p:spPr>
      </p:pic>
      <p:graphicFrame>
        <p:nvGraphicFramePr>
          <p:cNvPr id="17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484784"/>
          <a:ext cx="8132762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B1D47E-4C09-491E-B0F5-F19D8DAC5028}" type="slidenum">
              <a:rPr lang="ru-RU" smtClean="0"/>
              <a:pPr>
                <a:defRPr/>
              </a:pPr>
              <a:t>25</a:t>
            </a:fld>
            <a:endParaRPr lang="ru-RU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31751" name="Прямоугольник 7"/>
          <p:cNvSpPr>
            <a:spLocks noChangeArrowheads="1"/>
          </p:cNvSpPr>
          <p:nvPr/>
        </p:nvSpPr>
        <p:spPr bwMode="auto">
          <a:xfrm>
            <a:off x="1875613" y="1357298"/>
            <a:ext cx="120304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1500" dirty="0"/>
          </a:p>
        </p:txBody>
      </p:sp>
      <p:sp>
        <p:nvSpPr>
          <p:cNvPr id="31753" name="Прямоугольник 9"/>
          <p:cNvSpPr>
            <a:spLocks noChangeArrowheads="1"/>
          </p:cNvSpPr>
          <p:nvPr/>
        </p:nvSpPr>
        <p:spPr bwMode="auto">
          <a:xfrm>
            <a:off x="2589993" y="1928802"/>
            <a:ext cx="93657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8839200" cy="773113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Динамика и структура расходов Аксайского района по разделу культура, кинематография</a:t>
            </a:r>
            <a:endParaRPr lang="ru-RU" sz="1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pic>
        <p:nvPicPr>
          <p:cNvPr id="20" name="Рисунок 19" descr="4857779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7117" y="5857892"/>
            <a:ext cx="1714512" cy="79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34de869e745e6239a3e5cbf050cd518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101" y="5643578"/>
            <a:ext cx="1232671" cy="989683"/>
          </a:xfrm>
          <a:prstGeom prst="rect">
            <a:avLst/>
          </a:prstGeom>
        </p:spPr>
      </p:pic>
      <p:pic>
        <p:nvPicPr>
          <p:cNvPr id="17" name="Рисунок 16" descr="450813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1761" y="1285860"/>
            <a:ext cx="3714776" cy="862659"/>
          </a:xfrm>
          <a:prstGeom prst="rect">
            <a:avLst/>
          </a:prstGeom>
        </p:spPr>
      </p:pic>
      <p:pic>
        <p:nvPicPr>
          <p:cNvPr id="18" name="Рисунок 19" descr="b699d820f7d55ea319845f242275c60b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101" y="928670"/>
            <a:ext cx="6413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9" descr="0_becb0_85ead87_L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61761" y="6000768"/>
            <a:ext cx="15240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8" descr="9636669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0587" y="5324680"/>
            <a:ext cx="1785950" cy="126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Диаграмма 22"/>
          <p:cNvGraphicFramePr/>
          <p:nvPr/>
        </p:nvGraphicFramePr>
        <p:xfrm>
          <a:off x="2646611" y="1844824"/>
          <a:ext cx="6030416" cy="396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506" name="AutoShape 2" descr="Картинки по запросу библиотека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Картинки по запросу библиотека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Картинки по запросу библиотека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2" name="Picture 8" descr="Картинки по запросу рдк факел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355" y="1988840"/>
            <a:ext cx="2466975" cy="1847851"/>
          </a:xfrm>
          <a:prstGeom prst="rect">
            <a:avLst/>
          </a:prstGeom>
          <a:noFill/>
        </p:spPr>
      </p:pic>
      <p:pic>
        <p:nvPicPr>
          <p:cNvPr id="21514" name="Picture 10" descr="Картинки по запросу рдк факел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0347" y="4005064"/>
            <a:ext cx="2497850" cy="1656184"/>
          </a:xfrm>
          <a:prstGeom prst="rect">
            <a:avLst/>
          </a:prstGeom>
          <a:noFill/>
        </p:spPr>
      </p:pic>
      <p:cxnSp>
        <p:nvCxnSpPr>
          <p:cNvPr id="26" name="Прямая со стрелкой 25"/>
          <p:cNvCxnSpPr/>
          <p:nvPr/>
        </p:nvCxnSpPr>
        <p:spPr>
          <a:xfrm>
            <a:off x="4590827" y="2276872"/>
            <a:ext cx="57606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8839200" cy="773113"/>
          </a:xfrm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Динамика и структура расходов Аксайского района на развитие здравоохранения</a:t>
            </a:r>
            <a:endParaRPr lang="ru-RU" sz="2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B1D47E-4C09-491E-B0F5-F19D8DAC5028}" type="slidenum">
              <a:rPr lang="ru-RU" smtClean="0"/>
              <a:pPr>
                <a:defRPr/>
              </a:pPr>
              <a:t>26</a:t>
            </a:fld>
            <a:endParaRPr lang="ru-RU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31751" name="Прямоугольник 7"/>
          <p:cNvSpPr>
            <a:spLocks noChangeArrowheads="1"/>
          </p:cNvSpPr>
          <p:nvPr/>
        </p:nvSpPr>
        <p:spPr bwMode="auto">
          <a:xfrm>
            <a:off x="5382915" y="1484784"/>
            <a:ext cx="12239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1500" dirty="0"/>
          </a:p>
        </p:txBody>
      </p:sp>
      <p:pic>
        <p:nvPicPr>
          <p:cNvPr id="15" name="Рисунок 14" descr="abstract-family-symbol-29113888.jpg"/>
          <p:cNvPicPr>
            <a:picLocks noChangeAspect="1"/>
          </p:cNvPicPr>
          <p:nvPr/>
        </p:nvPicPr>
        <p:blipFill>
          <a:blip r:embed="rId4" cstate="print"/>
          <a:srcRect b="11317"/>
          <a:stretch>
            <a:fillRect/>
          </a:stretch>
        </p:blipFill>
        <p:spPr>
          <a:xfrm>
            <a:off x="232540" y="1357299"/>
            <a:ext cx="1868164" cy="128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argin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427" y="2132856"/>
            <a:ext cx="2232802" cy="1255951"/>
          </a:xfrm>
          <a:prstGeom prst="rect">
            <a:avLst/>
          </a:prstGeom>
        </p:spPr>
      </p:pic>
      <p:pic>
        <p:nvPicPr>
          <p:cNvPr id="17" name="Рисунок 16" descr="5fade5addbc441a308ffbbe2260df39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8339" y="3429000"/>
            <a:ext cx="3571900" cy="2603915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/>
        </p:nvGraphicFramePr>
        <p:xfrm>
          <a:off x="2430587" y="1772816"/>
          <a:ext cx="6408712" cy="4589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7438525a1e28b7dh1si.png"/>
          <p:cNvPicPr>
            <a:picLocks noChangeAspect="1"/>
          </p:cNvPicPr>
          <p:nvPr/>
        </p:nvPicPr>
        <p:blipFill>
          <a:blip r:embed="rId2" cstate="print"/>
          <a:srcRect l="28985" r="11225"/>
          <a:stretch>
            <a:fillRect/>
          </a:stretch>
        </p:blipFill>
        <p:spPr>
          <a:xfrm>
            <a:off x="6608746" y="428604"/>
            <a:ext cx="2428892" cy="2708247"/>
          </a:xfrm>
          <a:prstGeom prst="rect">
            <a:avLst/>
          </a:prstGeom>
        </p:spPr>
      </p:pic>
      <p:sp>
        <p:nvSpPr>
          <p:cNvPr id="29699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B1D47E-4C09-491E-B0F5-F19D8DAC5028}" type="slidenum">
              <a:rPr lang="ru-RU" smtClean="0"/>
              <a:pPr>
                <a:defRPr/>
              </a:pPr>
              <a:t>27</a:t>
            </a:fld>
            <a:endParaRPr lang="ru-RU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-305717" y="1556792"/>
          <a:ext cx="8034116" cy="438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751" name="Прямоугольник 7"/>
          <p:cNvSpPr>
            <a:spLocks noChangeArrowheads="1"/>
          </p:cNvSpPr>
          <p:nvPr/>
        </p:nvSpPr>
        <p:spPr bwMode="auto">
          <a:xfrm>
            <a:off x="3947315" y="1357298"/>
            <a:ext cx="12239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15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75"/>
            <a:ext cx="8839200" cy="773113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Динамика и структура расходов Аксайского района на социальную политику</a:t>
            </a:r>
            <a:endParaRPr lang="ru-RU" sz="1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pic>
        <p:nvPicPr>
          <p:cNvPr id="18" name="Рисунок 17" descr="children_PNG1798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52736"/>
            <a:ext cx="1610361" cy="2184052"/>
          </a:xfrm>
          <a:prstGeom prst="rect">
            <a:avLst/>
          </a:prstGeom>
        </p:spPr>
      </p:pic>
      <p:pic>
        <p:nvPicPr>
          <p:cNvPr id="21" name="Рисунок 20" descr="371890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" y="4504013"/>
            <a:ext cx="1304109" cy="2353988"/>
          </a:xfrm>
          <a:prstGeom prst="rect">
            <a:avLst/>
          </a:prstGeom>
        </p:spPr>
      </p:pic>
      <p:pic>
        <p:nvPicPr>
          <p:cNvPr id="24" name="Рисунок 23" descr="ecf6689600e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2025" y="3709649"/>
            <a:ext cx="1875613" cy="3148351"/>
          </a:xfrm>
          <a:prstGeom prst="rect">
            <a:avLst/>
          </a:prstGeom>
        </p:spPr>
      </p:pic>
      <p:pic>
        <p:nvPicPr>
          <p:cNvPr id="27" name="Рисунок 26" descr="kartink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75745" y="6178153"/>
            <a:ext cx="2857520" cy="679847"/>
          </a:xfrm>
          <a:prstGeom prst="rect">
            <a:avLst/>
          </a:prstGeom>
        </p:spPr>
      </p:pic>
      <p:graphicFrame>
        <p:nvGraphicFramePr>
          <p:cNvPr id="17" name="Диаграмма 16"/>
          <p:cNvGraphicFramePr/>
          <p:nvPr/>
        </p:nvGraphicFramePr>
        <p:xfrm>
          <a:off x="702395" y="1628800"/>
          <a:ext cx="71287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98438" y="765175"/>
            <a:ext cx="8640762" cy="719138"/>
          </a:xfrm>
        </p:spPr>
        <p:txBody>
          <a:bodyPr/>
          <a:lstStyle/>
          <a:p>
            <a:pPr algn="ctr">
              <a:defRPr/>
            </a:pPr>
            <a:r>
              <a:rPr lang="ru-RU" sz="2500" b="1" dirty="0" smtClean="0">
                <a:latin typeface="+mn-lt"/>
                <a:cs typeface="Times New Roman" pitchFamily="18" charset="0"/>
              </a:rPr>
              <a:t/>
            </a:r>
            <a:br>
              <a:rPr lang="ru-RU" sz="2500" b="1" dirty="0" smtClean="0"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5392"/>
                </a:solidFill>
                <a:latin typeface="+mn-lt"/>
                <a:cs typeface="Times New Roman" pitchFamily="18" charset="0"/>
              </a:rPr>
              <a:t>Обеспечение жильем жителей </a:t>
            </a:r>
            <a:r>
              <a:rPr lang="en-US" sz="2500" b="1" dirty="0" smtClean="0">
                <a:solidFill>
                  <a:srgbClr val="005392"/>
                </a:solidFill>
                <a:latin typeface="+mn-lt"/>
                <a:cs typeface="Times New Roman" pitchFamily="18" charset="0"/>
              </a:rPr>
              <a:t/>
            </a:r>
            <a:br>
              <a:rPr lang="en-US" sz="2500" b="1" dirty="0" smtClean="0">
                <a:solidFill>
                  <a:srgbClr val="005392"/>
                </a:solidFill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5392"/>
                </a:solidFill>
                <a:latin typeface="+mn-lt"/>
                <a:cs typeface="Times New Roman" pitchFamily="18" charset="0"/>
              </a:rPr>
              <a:t>Аксайского района на 2020 год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A1BA20-C53E-419C-B5B0-B4134DF99327}" type="slidenum">
              <a:rPr lang="ru-RU" smtClean="0"/>
              <a:pPr>
                <a:defRPr/>
              </a:pPr>
              <a:t>28</a:t>
            </a:fld>
            <a:endParaRPr lang="ru-RU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98339" y="1556791"/>
          <a:ext cx="8640960" cy="366200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467624"/>
                <a:gridCol w="2173336"/>
              </a:tblGrid>
              <a:tr h="84524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 рамках муниципальной программы «Территориальное планирование и обеспечение доступным и комфортным жильем граждан Аксайского района» </a:t>
                      </a:r>
                      <a:endParaRPr lang="ru-RU" sz="2000" b="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3474">
                <a:tc>
                  <a:txBody>
                    <a:bodyPr/>
                    <a:lstStyle/>
                    <a:p>
                      <a:r>
                        <a:rPr lang="ru-RU" dirty="0" smtClean="0"/>
                        <a:t>Обеспечение жильем</a:t>
                      </a:r>
                      <a:r>
                        <a:rPr lang="ru-RU" baseline="0" dirty="0" smtClean="0"/>
                        <a:t> молодых семей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3,6 млн. рублей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451133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Обеспечение жилыми помещениями детей-сирот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13,0 млн. рублей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979600"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рамках муниципальной программы «Развитие сельского хозяйства и регулирование рынков сельскохозяйственной продукции, сырья и продовольствия в Аксайском районе»</a:t>
                      </a:r>
                      <a:endParaRPr kumimoji="0" lang="ru-R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8572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Обеспечение жильем граждан и молодых семей, проживающих в сельской местности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83BBE9">
                            <a:tint val="66000"/>
                            <a:satMod val="160000"/>
                          </a:srgbClr>
                        </a:gs>
                        <a:gs pos="50000">
                          <a:srgbClr val="83BBE9">
                            <a:tint val="44500"/>
                            <a:satMod val="160000"/>
                          </a:srgbClr>
                        </a:gs>
                        <a:gs pos="100000">
                          <a:srgbClr val="83BBE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0,4 млн. рублей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83BBE9">
                            <a:tint val="66000"/>
                            <a:satMod val="160000"/>
                          </a:srgbClr>
                        </a:gs>
                        <a:gs pos="50000">
                          <a:srgbClr val="83BBE9">
                            <a:tint val="44500"/>
                            <a:satMod val="160000"/>
                          </a:srgbClr>
                        </a:gs>
                        <a:gs pos="100000">
                          <a:srgbClr val="83BBE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9" name="Рисунок 8" descr="ke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555" y="5301208"/>
            <a:ext cx="1529064" cy="1300074"/>
          </a:xfrm>
          <a:prstGeom prst="rect">
            <a:avLst/>
          </a:prstGeom>
        </p:spPr>
      </p:pic>
      <p:pic>
        <p:nvPicPr>
          <p:cNvPr id="10" name="Рисунок 9" descr="pereezdp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6811" y="5373216"/>
            <a:ext cx="3161497" cy="1125493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girl_slide_02.jpg"/>
          <p:cNvPicPr>
            <a:picLocks noChangeAspect="1"/>
          </p:cNvPicPr>
          <p:nvPr/>
        </p:nvPicPr>
        <p:blipFill>
          <a:blip r:embed="rId2" cstate="print"/>
          <a:srcRect l="52371"/>
          <a:stretch>
            <a:fillRect/>
          </a:stretch>
        </p:blipFill>
        <p:spPr>
          <a:xfrm>
            <a:off x="4161629" y="571480"/>
            <a:ext cx="1376343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1101" y="4214819"/>
          <a:ext cx="3643338" cy="1741064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38866"/>
                <a:gridCol w="1904472"/>
              </a:tblGrid>
              <a:tr h="43831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34249">
                <a:tc>
                  <a:txBody>
                    <a:bodyPr/>
                    <a:lstStyle/>
                    <a:p>
                      <a:r>
                        <a:rPr lang="ru-RU" dirty="0" smtClean="0"/>
                        <a:t>2020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2 000,0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4249">
                <a:tc>
                  <a:txBody>
                    <a:bodyPr/>
                    <a:lstStyle/>
                    <a:p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689,4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4249"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689,4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59F3CE">
                            <a:tint val="66000"/>
                            <a:satMod val="160000"/>
                          </a:srgbClr>
                        </a:gs>
                        <a:gs pos="50000">
                          <a:srgbClr val="59F3CE">
                            <a:tint val="44500"/>
                            <a:satMod val="160000"/>
                          </a:srgbClr>
                        </a:gs>
                        <a:gs pos="100000">
                          <a:srgbClr val="59F3CE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61101" y="2786058"/>
            <a:ext cx="3643338" cy="121444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СРЕДСТВА МАССОВОЙ ИНФОРМАЦИИ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947183" y="3786190"/>
            <a:ext cx="11372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661695" y="785794"/>
            <a:ext cx="3643338" cy="150019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ФИЗИЧЕСКАЯ КУЛЬТУРА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 СПОРТ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4518819" y="1643050"/>
            <a:ext cx="11372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518819" y="2000240"/>
          <a:ext cx="4429156" cy="164895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13915"/>
                <a:gridCol w="2315241"/>
              </a:tblGrid>
              <a:tr h="42064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2020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4 123,5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3 737,1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09435"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3 737,1</a:t>
                      </a:r>
                      <a:endParaRPr lang="ru-RU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68ACE4">
                            <a:tint val="66000"/>
                            <a:satMod val="160000"/>
                          </a:srgbClr>
                        </a:gs>
                        <a:gs pos="50000">
                          <a:srgbClr val="68ACE4">
                            <a:tint val="44500"/>
                            <a:satMod val="160000"/>
                          </a:srgbClr>
                        </a:gs>
                        <a:gs pos="100000">
                          <a:srgbClr val="68ACE4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26" name="Рисунок 25" descr="228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19215" y="714356"/>
            <a:ext cx="1357322" cy="1357322"/>
          </a:xfrm>
          <a:prstGeom prst="rect">
            <a:avLst/>
          </a:prstGeom>
        </p:spPr>
      </p:pic>
      <p:pic>
        <p:nvPicPr>
          <p:cNvPr id="3074" name="Picture 2" descr="Картинки по запросу аксай стадио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0827" y="4149080"/>
            <a:ext cx="4213076" cy="2319140"/>
          </a:xfrm>
          <a:prstGeom prst="rect">
            <a:avLst/>
          </a:prstGeom>
          <a:noFill/>
        </p:spPr>
      </p:pic>
      <p:sp>
        <p:nvSpPr>
          <p:cNvPr id="3080" name="AutoShape 8" descr="Картинки по запросу стадио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Картинки по запросу стадио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Картинки по запросу стадио акс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 descr="Картинки по запросу стадио акса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63" y="476672"/>
            <a:ext cx="3575719" cy="22068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7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131E913-D0F2-461D-AECA-0D2C1C739308}" type="slidenum">
              <a:rPr lang="ru-RU" smtClean="0"/>
              <a:pPr>
                <a:defRPr/>
              </a:pPr>
              <a:t>3</a:t>
            </a:fld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8438" y="620712"/>
            <a:ext cx="8640762" cy="1022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Основные характеристики бюджета </a:t>
            </a:r>
            <a:endParaRPr lang="ru-RU" sz="3100" b="1" dirty="0" smtClean="0">
              <a:ln w="3175">
                <a:noFill/>
                <a:prstDash val="solid"/>
                <a:round/>
              </a:ln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ru-RU" sz="3100" b="1" dirty="0" err="1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Аксайского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района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на 2020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-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2022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33463" y="1714488"/>
            <a:ext cx="1508748" cy="287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млн.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рублей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303977" y="2071678"/>
          <a:ext cx="8501122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198437" y="476250"/>
            <a:ext cx="8496845" cy="1068388"/>
          </a:xfrm>
        </p:spPr>
        <p:txBody>
          <a:bodyPr/>
          <a:lstStyle/>
          <a:p>
            <a:pPr algn="ctr" eaLnBrk="1" hangingPunct="1"/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СТРУКТУРА МУНИЦИПАЛЬНОГО ДОЛГА АКСАЙСКОГО РАЙОНА на 2020-2022 ГОДЫ</a:t>
            </a:r>
          </a:p>
        </p:txBody>
      </p:sp>
      <p:sp>
        <p:nvSpPr>
          <p:cNvPr id="32771" name="Номер слайда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4E1AAE6-EC8C-4202-89D0-E06331366EE9}" type="slidenum">
              <a:rPr lang="ru-RU" smtClean="0"/>
              <a:pPr>
                <a:defRPr/>
              </a:pPr>
              <a:t>30</a:t>
            </a:fld>
            <a:endParaRPr lang="ru-RU" smtClean="0"/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5415" y="1785926"/>
          <a:ext cx="8358246" cy="488896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86148"/>
                <a:gridCol w="1714512"/>
                <a:gridCol w="1643074"/>
                <a:gridCol w="1714512"/>
              </a:tblGrid>
              <a:tr h="12660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Наименование вида долгового обязательства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Сумма</a:t>
                      </a:r>
                      <a:r>
                        <a:rPr lang="ru-RU" sz="1800" baseline="0" dirty="0" smtClean="0"/>
                        <a:t> долга на 01.01.2021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Сумма</a:t>
                      </a:r>
                      <a:r>
                        <a:rPr lang="ru-RU" sz="1800" baseline="0" dirty="0" smtClean="0"/>
                        <a:t> долга на 01.01.2022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Сумма</a:t>
                      </a:r>
                      <a:r>
                        <a:rPr lang="ru-RU" sz="1800" baseline="0" dirty="0" smtClean="0"/>
                        <a:t> долга на 01.01.2023</a:t>
                      </a:r>
                      <a:endParaRPr lang="ru-RU" sz="1800" dirty="0"/>
                    </a:p>
                  </a:txBody>
                  <a:tcPr anchor="ctr"/>
                </a:tc>
              </a:tr>
              <a:tr h="8796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Муниципальный долг,</a:t>
                      </a:r>
                      <a:r>
                        <a:rPr lang="en-US" sz="1800" dirty="0" smtClean="0"/>
                        <a:t> </a:t>
                      </a:r>
                      <a:r>
                        <a:rPr lang="ru-RU" sz="1800" dirty="0" smtClean="0"/>
                        <a:t>всего</a:t>
                      </a:r>
                      <a:r>
                        <a:rPr lang="ru-RU" sz="1800" baseline="0" dirty="0" smtClean="0"/>
                        <a:t> 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129 900,0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128 200,0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118 966,0</a:t>
                      </a:r>
                      <a:endParaRPr lang="ru-RU" sz="1800" b="1" dirty="0"/>
                    </a:p>
                  </a:txBody>
                  <a:tcPr anchor="ctr"/>
                </a:tc>
              </a:tr>
              <a:tr h="4948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в том числе: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800" dirty="0"/>
                    </a:p>
                  </a:txBody>
                  <a:tcPr/>
                </a:tc>
              </a:tr>
              <a:tr h="87968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Кредиты кредитных организаций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129 900,0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128 200,0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118 966,0</a:t>
                      </a:r>
                      <a:endParaRPr lang="ru-RU" sz="1800" dirty="0"/>
                    </a:p>
                  </a:txBody>
                  <a:tcPr anchor="ctr"/>
                </a:tc>
              </a:tr>
              <a:tr h="12660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Муниципальные гарантии </a:t>
                      </a:r>
                      <a:r>
                        <a:rPr lang="ru-RU" sz="1800" dirty="0" err="1" smtClean="0"/>
                        <a:t>Аксайского</a:t>
                      </a:r>
                      <a:r>
                        <a:rPr lang="ru-RU" sz="1800" dirty="0" smtClean="0"/>
                        <a:t> района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0,0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0,0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/>
                        <a:t>0,0</a:t>
                      </a:r>
                      <a:endParaRPr lang="ru-RU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4854" name="Прямоугольник 7"/>
          <p:cNvSpPr>
            <a:spLocks noChangeArrowheads="1"/>
          </p:cNvSpPr>
          <p:nvPr/>
        </p:nvSpPr>
        <p:spPr bwMode="auto">
          <a:xfrm>
            <a:off x="7381076" y="1412875"/>
            <a:ext cx="1209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20000"/>
            <a:lum/>
          </a:blip>
          <a:srcRect/>
          <a:stretch>
            <a:fillRect l="-59000" r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42355" y="548680"/>
            <a:ext cx="8132763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Соблюдение Аксайским районом нормативов Бюджетного кодекса РФ по уровню долговой нагрузки в 2020-2022 годах</a:t>
            </a:r>
          </a:p>
        </p:txBody>
      </p:sp>
      <p:sp>
        <p:nvSpPr>
          <p:cNvPr id="1029" name="Номер слайда 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9BE7DC-F524-4669-8F54-426D199B89E3}" type="slidenum">
              <a:rPr lang="ru-RU" smtClean="0"/>
              <a:pPr>
                <a:defRPr/>
              </a:pPr>
              <a:t>31</a:t>
            </a:fld>
            <a:endParaRPr lang="ru-RU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0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Содержимое 15"/>
          <p:cNvGraphicFramePr>
            <a:graphicFrameLocks noGrp="1"/>
          </p:cNvGraphicFramePr>
          <p:nvPr>
            <p:ph sz="half" idx="1"/>
          </p:nvPr>
        </p:nvGraphicFramePr>
        <p:xfrm>
          <a:off x="55563" y="2662238"/>
          <a:ext cx="8691562" cy="3243262"/>
        </p:xfrm>
        <a:graphic>
          <a:graphicData uri="http://schemas.openxmlformats.org/presentationml/2006/ole">
            <p:oleObj spid="_x0000_s1029" name="Worksheet" r:id="rId6" imgW="7513370" imgH="2804112" progId="Excel.Sheet.8">
              <p:embed/>
            </p:oleObj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854523" y="4365104"/>
            <a:ext cx="7681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16,1%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95574" y="4292600"/>
            <a:ext cx="7906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16,5%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52032" y="4437063"/>
            <a:ext cx="790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14,5%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10907" y="1700808"/>
            <a:ext cx="2290763" cy="800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100%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Налоговых и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неналоговых доходов</a:t>
            </a:r>
          </a:p>
        </p:txBody>
      </p:sp>
      <p:pic>
        <p:nvPicPr>
          <p:cNvPr id="11" name="Рисунок 10" descr="Mun_pro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73392" y="5715016"/>
            <a:ext cx="1464246" cy="974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371" y="476672"/>
            <a:ext cx="8132762" cy="864096"/>
          </a:xfrm>
        </p:spPr>
        <p:txBody>
          <a:bodyPr/>
          <a:lstStyle/>
          <a:p>
            <a:pPr algn="ctr"/>
            <a:r>
              <a:rPr lang="ru-RU" sz="2300" b="1" dirty="0" smtClean="0">
                <a:solidFill>
                  <a:srgbClr val="990033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Оценка долговой устойчивости </a:t>
            </a:r>
            <a:r>
              <a:rPr lang="ru-RU" sz="2300" b="1" dirty="0" err="1" smtClean="0">
                <a:solidFill>
                  <a:srgbClr val="990033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Аксайского</a:t>
            </a:r>
            <a:r>
              <a:rPr lang="ru-RU" sz="2300" b="1" dirty="0" smtClean="0">
                <a:solidFill>
                  <a:srgbClr val="990033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300" dirty="0">
              <a:solidFill>
                <a:srgbClr val="990033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28D64-F061-4D64-8F2B-E762683B25EC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430587" y="2348880"/>
            <a:ext cx="2016224" cy="18002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Прогноз на 2020-2022 годы (согласно параметрам местного бюджета)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30587" y="4149080"/>
            <a:ext cx="2016224" cy="185050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Высокий уровень долговой устойчивости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62835" y="2276872"/>
            <a:ext cx="3816424" cy="36724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endParaRPr lang="ru-RU" sz="1900" b="1" dirty="0" smtClean="0"/>
          </a:p>
          <a:p>
            <a:pPr algn="ctr"/>
            <a:endParaRPr lang="ru-RU" sz="1900" b="1" dirty="0" smtClean="0"/>
          </a:p>
          <a:p>
            <a:pPr algn="ctr"/>
            <a:r>
              <a:rPr lang="ru-RU" sz="2400" b="1" dirty="0" smtClean="0"/>
              <a:t>Классификация муниципального образования по уровням долговой устойчивости</a:t>
            </a:r>
            <a:endParaRPr lang="ru-RU" sz="2400" b="1" dirty="0"/>
          </a:p>
        </p:txBody>
      </p:sp>
      <p:sp>
        <p:nvSpPr>
          <p:cNvPr id="15" name="Овал 14"/>
          <p:cNvSpPr/>
          <p:nvPr/>
        </p:nvSpPr>
        <p:spPr>
          <a:xfrm>
            <a:off x="4662835" y="5373216"/>
            <a:ext cx="1224136" cy="1152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Группа А (высокая долговая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устойчи-вость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958979" y="5373216"/>
            <a:ext cx="1224136" cy="1152128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Группа В (средняя долговая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устойчи-вость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dirty="0"/>
          </a:p>
        </p:txBody>
      </p:sp>
      <p:sp>
        <p:nvSpPr>
          <p:cNvPr id="18" name="Овал 17"/>
          <p:cNvSpPr/>
          <p:nvPr/>
        </p:nvSpPr>
        <p:spPr>
          <a:xfrm>
            <a:off x="7255123" y="5373216"/>
            <a:ext cx="1224136" cy="1152128"/>
          </a:xfrm>
          <a:prstGeom prst="ellips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Группа С (низкая долговая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устойчи-вость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58379" y="1268760"/>
            <a:ext cx="7920880" cy="648072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Оценка долговой устойчивости будет проводиться Минфином Ростовской области  с 1 января 2020 года в соответствии с Бюджетным кодексом РФ</a:t>
            </a:r>
            <a:endParaRPr lang="ru-RU" sz="1600" dirty="0"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363" y="2348880"/>
            <a:ext cx="2016224" cy="18002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ноября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года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4363" y="4149080"/>
            <a:ext cx="2016224" cy="185050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Высокий уровень долговой устойчивости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59000" r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70347" y="1700808"/>
          <a:ext cx="3143272" cy="274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1643074"/>
              </a:tblGrid>
              <a:tr h="127994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 на обслуживание</a:t>
                      </a:r>
                      <a:r>
                        <a:rPr lang="ru-RU" baseline="0" dirty="0" smtClean="0"/>
                        <a:t> муниципального долга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38307">
                <a:tc>
                  <a:txBody>
                    <a:bodyPr/>
                    <a:lstStyle/>
                    <a:p>
                      <a:r>
                        <a:rPr lang="ru-RU" dirty="0" smtClean="0"/>
                        <a:t>2019 (факт)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14 366,3</a:t>
                      </a:r>
                      <a:endParaRPr lang="ru-RU" dirty="0"/>
                    </a:p>
                  </a:txBody>
                  <a:tcPr/>
                </a:tc>
              </a:tr>
              <a:tr h="338307">
                <a:tc>
                  <a:txBody>
                    <a:bodyPr/>
                    <a:lstStyle/>
                    <a:p>
                      <a:r>
                        <a:rPr lang="ru-RU" dirty="0" smtClean="0"/>
                        <a:t>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12 003,2</a:t>
                      </a:r>
                      <a:endParaRPr lang="ru-RU" dirty="0"/>
                    </a:p>
                  </a:txBody>
                  <a:tcPr/>
                </a:tc>
              </a:tr>
              <a:tr h="338307">
                <a:tc>
                  <a:txBody>
                    <a:bodyPr/>
                    <a:lstStyle/>
                    <a:p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13 833,9</a:t>
                      </a:r>
                      <a:endParaRPr lang="ru-RU" dirty="0"/>
                    </a:p>
                  </a:txBody>
                  <a:tcPr/>
                </a:tc>
              </a:tr>
              <a:tr h="338307"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14 588,6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375415" y="571480"/>
            <a:ext cx="8132763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ДИНАМИКА РАСХОДОВ НА ОБСЛУЖИВАНИЕ МУНИЦИПАЛЬНОГО ДОЛГА АКСАЙСКОГО РАЙОНА </a:t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358579" y="1412776"/>
            <a:ext cx="11372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3518687" y="2928934"/>
          <a:ext cx="5357850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7733529" y="2571744"/>
            <a:ext cx="11292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Documents and Settings\Феофанова\Рабочий стол\картинки\для МД\2019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101" y="4857760"/>
            <a:ext cx="359450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3045e3c7911bf46d697be50f1894e69c.jpg"/>
          <p:cNvPicPr>
            <a:picLocks noChangeAspect="1"/>
          </p:cNvPicPr>
          <p:nvPr/>
        </p:nvPicPr>
        <p:blipFill>
          <a:blip r:embed="rId6" cstate="print"/>
          <a:srcRect l="23750" t="9940" r="25000" b="7715"/>
          <a:stretch>
            <a:fillRect/>
          </a:stretch>
        </p:blipFill>
        <p:spPr>
          <a:xfrm>
            <a:off x="0" y="4653136"/>
            <a:ext cx="1029093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74_VT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14763" y="1268760"/>
            <a:ext cx="2483199" cy="182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ÐÐ¾ÑÐ¾Ð¶ÐµÐµ Ð¸Ð·Ð¾Ð±ÑÐ°Ð¶ÐµÐ½Ð¸Ðµ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039099" y="1484784"/>
            <a:ext cx="1473077" cy="8640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B9A2F56-52D0-46EB-82A0-A83FD762BB2D}" type="slidenum">
              <a:rPr lang="ru-RU" smtClean="0"/>
              <a:pPr>
                <a:defRPr/>
              </a:pPr>
              <a:t>34</a:t>
            </a:fld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589240"/>
            <a:ext cx="9037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83962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0" name="Рисунок 9" descr="1200x790_ZD_Psixology_22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46662"/>
            <a:ext cx="3947315" cy="2709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hastnyi-kredit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8753" y="3143248"/>
            <a:ext cx="4857784" cy="323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8ef116d8833b32adfc8f42c9be24ed0_1487484472_1000_666.jpg"/>
          <p:cNvPicPr>
            <a:picLocks noChangeAspect="1"/>
          </p:cNvPicPr>
          <p:nvPr/>
        </p:nvPicPr>
        <p:blipFill>
          <a:blip r:embed="rId5" cstate="print"/>
          <a:srcRect r="11061"/>
          <a:stretch>
            <a:fillRect/>
          </a:stretch>
        </p:blipFill>
        <p:spPr>
          <a:xfrm>
            <a:off x="161101" y="3446943"/>
            <a:ext cx="3929090" cy="294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01610211435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47249" y="642918"/>
            <a:ext cx="2000264" cy="133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detskaya-pediatriy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18687" y="1904454"/>
            <a:ext cx="1928826" cy="150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1384085249_mnogodetnaya-semya.jpg"/>
          <p:cNvPicPr>
            <a:picLocks noChangeAspect="1"/>
          </p:cNvPicPr>
          <p:nvPr/>
        </p:nvPicPr>
        <p:blipFill>
          <a:blip r:embed="rId8" cstate="print"/>
          <a:srcRect l="2991" r="12082"/>
          <a:stretch>
            <a:fillRect/>
          </a:stretch>
        </p:blipFill>
        <p:spPr>
          <a:xfrm>
            <a:off x="5233199" y="785794"/>
            <a:ext cx="3643338" cy="2677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1" name="Рисунок 10" descr="kovyl-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00768"/>
            <a:ext cx="9037638" cy="85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Капля 19"/>
          <p:cNvSpPr/>
          <p:nvPr/>
        </p:nvSpPr>
        <p:spPr>
          <a:xfrm rot="10800000" flipH="1">
            <a:off x="518291" y="428604"/>
            <a:ext cx="3857652" cy="2714644"/>
          </a:xfrm>
          <a:prstGeom prst="teardrop">
            <a:avLst/>
          </a:prstGeom>
          <a:blipFill dpi="0" rotWithShape="0">
            <a:blip r:embed="rId5" cstate="print"/>
            <a:srcRect/>
            <a:stretch>
              <a:fillRect r="-27000"/>
            </a:stretch>
          </a:blipFill>
          <a:ln>
            <a:gradFill>
              <a:gsLst>
                <a:gs pos="0">
                  <a:schemeClr val="bg1">
                    <a:alpha val="28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2" name="Капля 21"/>
          <p:cNvSpPr/>
          <p:nvPr/>
        </p:nvSpPr>
        <p:spPr>
          <a:xfrm rot="10800000">
            <a:off x="4733133" y="500042"/>
            <a:ext cx="4000528" cy="2643206"/>
          </a:xfrm>
          <a:prstGeom prst="teardrop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gradFill>
              <a:gsLst>
                <a:gs pos="0">
                  <a:schemeClr val="bg1">
                    <a:alpha val="58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4" name="Рисунок 23" descr="201122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565" y="3286123"/>
            <a:ext cx="4492692" cy="3369519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48460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4562455" y="3286124"/>
            <a:ext cx="4475183" cy="3357586"/>
          </a:xfrm>
          <a:prstGeom prst="teardrop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58e915beeb97430e819064f2 (1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32869" y="2143116"/>
            <a:ext cx="3810000" cy="3810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0DD22-A863-4A41-B9EF-63B3AB110FE9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6225" y="260350"/>
            <a:ext cx="21431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Номер слайда 1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0D443C7-C26D-45E1-9AB0-0D145B39D450}" type="slidenum">
              <a:rPr lang="ru-RU" smtClean="0"/>
              <a:pPr>
                <a:defRPr/>
              </a:pPr>
              <a:t>4</a:t>
            </a:fld>
            <a:endParaRPr lang="ru-RU" smtClean="0"/>
          </a:p>
        </p:txBody>
      </p:sp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5448300" y="928688"/>
            <a:ext cx="3071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2539" y="500042"/>
            <a:ext cx="8640762" cy="1022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Основные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параметры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бюджета </a:t>
            </a:r>
            <a:endParaRPr lang="ru-RU" sz="3100" b="1" dirty="0" smtClean="0">
              <a:ln w="3175">
                <a:noFill/>
                <a:prstDash val="solid"/>
                <a:round/>
              </a:ln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ru-RU" sz="3100" b="1" dirty="0" err="1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Аксайского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района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на 2020 год</a:t>
            </a:r>
            <a:endParaRPr lang="ru-RU" sz="3100" b="1" dirty="0">
              <a:ln w="3175">
                <a:noFill/>
                <a:prstDash val="solid"/>
                <a:round/>
              </a:ln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1" name="Рисунок 20" descr="4_polosa1200_bcg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5745" y="1714488"/>
            <a:ext cx="2928958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0d669d7a790b31998a85d91046796124.jpg"/>
          <p:cNvPicPr>
            <a:picLocks noChangeAspect="1"/>
          </p:cNvPicPr>
          <p:nvPr/>
        </p:nvPicPr>
        <p:blipFill>
          <a:blip r:embed="rId6" cstate="print"/>
          <a:srcRect b="38889"/>
          <a:stretch>
            <a:fillRect/>
          </a:stretch>
        </p:blipFill>
        <p:spPr>
          <a:xfrm>
            <a:off x="3947315" y="3143248"/>
            <a:ext cx="785818" cy="2182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61101" y="1928802"/>
            <a:ext cx="2773542" cy="708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Налог на доходы физических лиц – 444,4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26331" y="2708920"/>
            <a:ext cx="2786082" cy="6480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Акцизы на нефтепродукты – 22,4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1101" y="4143380"/>
            <a:ext cx="2701534" cy="5715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Транспортный налог– 74,4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61101" y="4857760"/>
            <a:ext cx="2773542" cy="5715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Государственная пошлина – 23,2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1101" y="5643578"/>
            <a:ext cx="2786082" cy="500066"/>
          </a:xfrm>
          <a:prstGeom prst="rect">
            <a:avLst/>
          </a:prstGeom>
          <a:solidFill>
            <a:srgbClr val="F9E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Неналоговые доходы – 128,7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1101" y="6215082"/>
            <a:ext cx="2786082" cy="500066"/>
          </a:xfrm>
          <a:prstGeom prst="rect">
            <a:avLst/>
          </a:prstGeom>
          <a:solidFill>
            <a:srgbClr val="F9E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Безвозмездные поступления – 3 166,3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804703" y="1857364"/>
            <a:ext cx="3071833" cy="9286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Социальная политика – 709,0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804703" y="2857496"/>
            <a:ext cx="3071833" cy="5000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Образование – 1 559,3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804703" y="3429000"/>
            <a:ext cx="3071833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Здравоохранение – 38,0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804703" y="3929066"/>
            <a:ext cx="3071833" cy="5715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Культура,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кинематография – 86,7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804703" y="4572008"/>
            <a:ext cx="3071833" cy="5000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Дорожный фонд – 184,0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804703" y="5929330"/>
            <a:ext cx="3071833" cy="785818"/>
          </a:xfrm>
          <a:prstGeom prst="rect">
            <a:avLst/>
          </a:prstGeom>
          <a:solidFill>
            <a:srgbClr val="B4D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Иные расходы – 1 404,7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804703" y="5214950"/>
            <a:ext cx="3071833" cy="500066"/>
          </a:xfrm>
          <a:prstGeom prst="rect">
            <a:avLst/>
          </a:prstGeom>
          <a:solidFill>
            <a:srgbClr val="B4D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Сельское хозяйство – 13,2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61101" y="1428736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Доходы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447777" y="1357298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Расходы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661563" y="1857364"/>
            <a:ext cx="1508748" cy="287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млн.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рублей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 rot="10800000" flipV="1">
            <a:off x="126331" y="3573016"/>
            <a:ext cx="2736304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Налоги на совокупный доход – 114,6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Номер слайда 1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0D443C7-C26D-45E1-9AB0-0D145B39D450}" type="slidenum">
              <a:rPr lang="ru-RU" smtClean="0"/>
              <a:pPr>
                <a:defRPr/>
              </a:pPr>
              <a:t>5</a:t>
            </a:fld>
            <a:endParaRPr lang="ru-RU" smtClean="0"/>
          </a:p>
        </p:txBody>
      </p:sp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5448300" y="928688"/>
            <a:ext cx="3071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32539" y="500042"/>
            <a:ext cx="8640762" cy="1022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Основные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параметры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бюджета </a:t>
            </a:r>
            <a:endParaRPr lang="ru-RU" sz="3100" b="1" dirty="0" smtClean="0">
              <a:ln w="3175">
                <a:noFill/>
                <a:prstDash val="solid"/>
                <a:round/>
              </a:ln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>
              <a:defRPr/>
            </a:pPr>
            <a:r>
              <a:rPr lang="ru-RU" sz="3100" b="1" dirty="0" err="1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Аксайского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100" b="1" dirty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района 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на 20</a:t>
            </a:r>
            <a:r>
              <a:rPr lang="en-US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2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1</a:t>
            </a:r>
            <a:r>
              <a:rPr lang="en-US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-202</a:t>
            </a:r>
            <a:r>
              <a:rPr lang="ru-RU" sz="3100" b="1" dirty="0" smtClean="0">
                <a:ln w="3175">
                  <a:noFill/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2 годы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661299" y="1500174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257B27"/>
                </a:solidFill>
              </a:rPr>
              <a:t>Доходы</a:t>
            </a:r>
            <a:endParaRPr lang="ru-RU" b="1" dirty="0">
              <a:solidFill>
                <a:srgbClr val="257B27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233331" y="1571612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Расходы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875877" y="1571612"/>
            <a:ext cx="1508748" cy="287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млн.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рублей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61101" y="2214554"/>
            <a:ext cx="4286280" cy="710390"/>
          </a:xfrm>
          <a:prstGeom prst="rect">
            <a:avLst/>
          </a:prstGeom>
          <a:blipFill dpi="0" rotWithShape="1">
            <a:blip r:embed="rId4" cstate="print">
              <a:alphaModFix amt="28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Налог на доходы физических лиц – 478,4</a:t>
            </a:r>
            <a:r>
              <a:rPr lang="ru-RU" dirty="0" smtClean="0"/>
              <a:t>                           </a:t>
            </a:r>
            <a:r>
              <a:rPr lang="ru-RU" dirty="0" smtClean="0">
                <a:solidFill>
                  <a:schemeClr val="tx1"/>
                </a:solidFill>
              </a:rPr>
              <a:t>536,5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46853" y="1785926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257B27"/>
                </a:solidFill>
                <a:effectLst>
                  <a:reflection blurRad="6350" stA="55000" endA="300" endPos="45500" dir="5400000" sy="-100000" algn="bl" rotWithShape="0"/>
                </a:effectLst>
              </a:rPr>
              <a:t>2021</a:t>
            </a:r>
            <a:endParaRPr lang="ru-RU" b="1" dirty="0">
              <a:solidFill>
                <a:srgbClr val="257B27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875745" y="1785926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257B27"/>
                </a:solidFill>
                <a:effectLst>
                  <a:reflection blurRad="6350" stA="55000" endA="300" endPos="45500" dir="5400000" sy="-100000" algn="bl" rotWithShape="0"/>
                </a:effectLst>
              </a:rPr>
              <a:t>2022</a:t>
            </a:r>
            <a:endParaRPr lang="ru-RU" b="1" dirty="0">
              <a:solidFill>
                <a:srgbClr val="257B27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61101" y="2996952"/>
            <a:ext cx="4286280" cy="576064"/>
          </a:xfrm>
          <a:prstGeom prst="rect">
            <a:avLst/>
          </a:prstGeom>
          <a:blipFill dpi="0" rotWithShape="1">
            <a:blip r:embed="rId5" cstate="print">
              <a:alphaModFix amt="41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Акцизы на нефтепродукты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24,8                                24,8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61101" y="3645024"/>
            <a:ext cx="4286280" cy="576064"/>
          </a:xfrm>
          <a:prstGeom prst="rect">
            <a:avLst/>
          </a:prstGeom>
          <a:blipFill dpi="0" rotWithShape="1">
            <a:blip r:embed="rId6" cstate="print">
              <a:alphaModFix amt="64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Налоги на совокупный доход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45,0                           22,2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26331" y="4941168"/>
            <a:ext cx="4321050" cy="488096"/>
          </a:xfrm>
          <a:prstGeom prst="rect">
            <a:avLst/>
          </a:prstGeom>
          <a:blipFill dpi="0" rotWithShape="1">
            <a:blip r:embed="rId7" cstate="print">
              <a:alphaModFix amt="39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Государственная пошлина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23,6                              24,1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61101" y="5500702"/>
            <a:ext cx="4286280" cy="642942"/>
          </a:xfrm>
          <a:prstGeom prst="rect">
            <a:avLst/>
          </a:prstGeom>
          <a:blipFill>
            <a:blip r:embed="rId8" cstate="print">
              <a:alphaModFix amt="39000"/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Неналоговые доходы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129,9                               134,9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61101" y="6215082"/>
            <a:ext cx="4286280" cy="500066"/>
          </a:xfrm>
          <a:prstGeom prst="rect">
            <a:avLst/>
          </a:prstGeom>
          <a:blipFill dpi="0" rotWithShape="1">
            <a:blip r:embed="rId9" cstate="print">
              <a:alphaModFix amt="31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Безвозмездные поступления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2 180,4                          1 705,8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733133" y="2214554"/>
            <a:ext cx="4143404" cy="785818"/>
          </a:xfrm>
          <a:prstGeom prst="rect">
            <a:avLst/>
          </a:prstGeom>
          <a:blipFill dpi="0" rotWithShape="1">
            <a:blip r:embed="rId10" cstate="print">
              <a:alphaModFix amt="44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Социальная политика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729,0                              618,8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018885" y="1785926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2021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590653" y="1785926"/>
            <a:ext cx="1214446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2022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733133" y="3071810"/>
            <a:ext cx="4143404" cy="571504"/>
          </a:xfrm>
          <a:prstGeom prst="rect">
            <a:avLst/>
          </a:prstGeom>
          <a:blipFill dpi="0" rotWithShape="1">
            <a:blip r:embed="rId11" cstate="print">
              <a:alphaModFix amt="28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Образование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1 624,3                              1 397,9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733133" y="3714752"/>
            <a:ext cx="4143404" cy="500066"/>
          </a:xfrm>
          <a:prstGeom prst="rect">
            <a:avLst/>
          </a:prstGeom>
          <a:blipFill dpi="0" rotWithShape="1">
            <a:blip r:embed="rId12" cstate="print">
              <a:alphaModFix amt="47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Здравоохранение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37,1                                           43,3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733133" y="4286256"/>
            <a:ext cx="4143404" cy="571504"/>
          </a:xfrm>
          <a:prstGeom prst="rect">
            <a:avLst/>
          </a:prstGeom>
          <a:blipFill dpi="0" rotWithShape="1">
            <a:blip r:embed="rId13" cstate="print">
              <a:alphaModFix amt="58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Культура, кинематография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55,6                                       54,9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733133" y="4929198"/>
            <a:ext cx="4143404" cy="500066"/>
          </a:xfrm>
          <a:prstGeom prst="rect">
            <a:avLst/>
          </a:prstGeom>
          <a:blipFill>
            <a:blip r:embed="rId14" cstate="print">
              <a:alphaModFix amt="47000"/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Дорожный фонд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189,4                                    135,8                                   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733133" y="5500702"/>
            <a:ext cx="4143404" cy="500066"/>
          </a:xfrm>
          <a:prstGeom prst="rect">
            <a:avLst/>
          </a:prstGeom>
          <a:blipFill dpi="0" rotWithShape="1">
            <a:blip r:embed="rId15" cstate="print">
              <a:alphaModFix amt="60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Сельское хозяйство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13,4                                        7,4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733133" y="6072182"/>
            <a:ext cx="4143404" cy="642966"/>
          </a:xfrm>
          <a:prstGeom prst="rect">
            <a:avLst/>
          </a:prstGeom>
          <a:blipFill>
            <a:blip r:embed="rId16" cstate="print">
              <a:alphaModFix amt="60000"/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Иные расходы 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309,0                                     261,5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6331" y="4365104"/>
            <a:ext cx="4320480" cy="432048"/>
          </a:xfrm>
          <a:prstGeom prst="rect">
            <a:avLst/>
          </a:prstGeom>
          <a:blipFill dpi="0" rotWithShape="1">
            <a:blip r:embed="rId17" cstate="print">
              <a:alphaModFix amt="39000"/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Транспортный налог–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77,4                             80,6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8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6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A9CC6E4-03D3-473C-B3F7-CF42EF23DB0C}" type="slidenum">
              <a:rPr lang="ru-RU" smtClean="0"/>
              <a:pPr>
                <a:defRPr/>
              </a:pPr>
              <a:t>6</a:t>
            </a:fld>
            <a:endParaRPr lang="ru-RU" smtClean="0"/>
          </a:p>
        </p:txBody>
      </p:sp>
      <p:sp>
        <p:nvSpPr>
          <p:cNvPr id="7170" name="Rectangle 2"/>
          <p:cNvSpPr>
            <a:spLocks noGrp="1"/>
          </p:cNvSpPr>
          <p:nvPr>
            <p:ph type="ctrTitle" idx="4294967295"/>
          </p:nvPr>
        </p:nvSpPr>
        <p:spPr>
          <a:xfrm>
            <a:off x="558800" y="548680"/>
            <a:ext cx="7681913" cy="93610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5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Динамика доходов консолидированного и районного бюджетов Аксайского района</a:t>
            </a:r>
          </a:p>
        </p:txBody>
      </p:sp>
      <p:sp>
        <p:nvSpPr>
          <p:cNvPr id="12292" name="Text Box 12"/>
          <p:cNvSpPr txBox="1">
            <a:spLocks noChangeArrowheads="1"/>
          </p:cNvSpPr>
          <p:nvPr/>
        </p:nvSpPr>
        <p:spPr bwMode="auto">
          <a:xfrm rot="1200000">
            <a:off x="6715125" y="4025900"/>
            <a:ext cx="84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Диаграмма 20"/>
          <p:cNvGraphicFramePr>
            <a:graphicFrameLocks/>
          </p:cNvGraphicFramePr>
          <p:nvPr/>
        </p:nvGraphicFramePr>
        <p:xfrm>
          <a:off x="198339" y="2060848"/>
          <a:ext cx="8568952" cy="4714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6319019" y="1556792"/>
            <a:ext cx="1234966" cy="287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млн. </a:t>
            </a:r>
            <a:r>
              <a:rPr lang="ru-RU" sz="1200" b="1" dirty="0" smtClean="0">
                <a:solidFill>
                  <a:srgbClr val="002060"/>
                </a:solidFill>
              </a:rPr>
              <a:t>рублей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Tm="7000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FC5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F7ACC5-61D6-4C0D-9B0A-AAE1380415AB}" type="slidenum">
              <a:rPr lang="ru-RU" smtClean="0"/>
              <a:pPr>
                <a:defRPr/>
              </a:pPr>
              <a:t>7</a:t>
            </a:fld>
            <a:endParaRPr lang="ru-RU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8" name="Рисунок 17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619" y="4000504"/>
            <a:ext cx="4537019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951c886e3cea7c2e169ca52279622fb7_thumb_450_300.jpg"/>
          <p:cNvPicPr>
            <a:picLocks noChangeAspect="1"/>
          </p:cNvPicPr>
          <p:nvPr/>
        </p:nvPicPr>
        <p:blipFill>
          <a:blip r:embed="rId4" cstate="print"/>
          <a:srcRect t="16000" b="12000"/>
          <a:stretch>
            <a:fillRect/>
          </a:stretch>
        </p:blipFill>
        <p:spPr>
          <a:xfrm>
            <a:off x="2804307" y="714356"/>
            <a:ext cx="2786082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2277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35440"/>
            <a:ext cx="3090059" cy="206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5745" y="2786058"/>
            <a:ext cx="2619375" cy="1028700"/>
          </a:xfrm>
          <a:prstGeom prst="rect">
            <a:avLst/>
          </a:prstGeom>
        </p:spPr>
      </p:pic>
      <p:pic>
        <p:nvPicPr>
          <p:cNvPr id="22" name="Рисунок 21" descr="kur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500306"/>
            <a:ext cx="2947183" cy="1993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/>
          <p:nvPr/>
        </p:nvPicPr>
        <p:blipFill>
          <a:blip r:embed="rId8" cstate="print"/>
          <a:srcRect l="21735" t="5583" r="35033" b="83980"/>
          <a:stretch>
            <a:fillRect/>
          </a:stretch>
        </p:blipFill>
        <p:spPr bwMode="auto">
          <a:xfrm>
            <a:off x="5376075" y="3286124"/>
            <a:ext cx="3661563" cy="78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aksay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61695" y="1928802"/>
            <a:ext cx="1023938" cy="1023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87c49119f3e60258fac3e087fea6269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18621" y="5996808"/>
            <a:ext cx="3714776" cy="86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L.jpg"/>
          <p:cNvPicPr>
            <a:picLocks noChangeAspect="1"/>
          </p:cNvPicPr>
          <p:nvPr/>
        </p:nvPicPr>
        <p:blipFill>
          <a:blip r:embed="rId11" cstate="print"/>
          <a:srcRect l="11750" r="18500" b="33500"/>
          <a:stretch>
            <a:fillRect/>
          </a:stretch>
        </p:blipFill>
        <p:spPr>
          <a:xfrm>
            <a:off x="5518951" y="785794"/>
            <a:ext cx="343757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018-prpdexpo-ugrussi-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1101" y="4500570"/>
            <a:ext cx="3304373" cy="2147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237B758-92EB-4041-A7F2-C68A92F0892B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558800" y="692150"/>
            <a:ext cx="76819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balanced" dir="t"/>
            </a:scene3d>
            <a:sp3d prstMaterial="plastic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9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j-ea"/>
                <a:cs typeface="+mj-cs"/>
              </a:rPr>
              <a:t>Налоговые и неналоговые доходы бюджета Аксайского района</a:t>
            </a:r>
          </a:p>
        </p:txBody>
      </p:sp>
      <p:sp>
        <p:nvSpPr>
          <p:cNvPr id="15366" name="Прямоугольник 8"/>
          <p:cNvSpPr>
            <a:spLocks noChangeArrowheads="1"/>
          </p:cNvSpPr>
          <p:nvPr/>
        </p:nvSpPr>
        <p:spPr bwMode="auto">
          <a:xfrm>
            <a:off x="7111107" y="2996952"/>
            <a:ext cx="1586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(млн. </a:t>
            </a:r>
            <a:r>
              <a:rPr lang="ru-RU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рублей)</a:t>
            </a:r>
            <a:endParaRPr lang="ru-RU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468686" y="3356992"/>
          <a:ext cx="856895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0_87c88_df843dc5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804703" y="5039543"/>
            <a:ext cx="3232935" cy="1818457"/>
          </a:xfrm>
          <a:prstGeom prst="rect">
            <a:avLst/>
          </a:prstGeom>
        </p:spPr>
      </p:pic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518291" y="428604"/>
            <a:ext cx="8132763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  <a:t>Структура собственных доходов бюджета </a:t>
            </a:r>
            <a:r>
              <a:rPr lang="en-US" sz="2500" b="1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  <a:t/>
            </a:r>
            <a:br>
              <a:rPr lang="en-US" sz="2500" b="1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0099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cs typeface="Times New Roman" pitchFamily="18" charset="0"/>
              </a:rPr>
              <a:t>Аксайского района в 2020 году</a:t>
            </a:r>
          </a:p>
        </p:txBody>
      </p:sp>
      <p:sp>
        <p:nvSpPr>
          <p:cNvPr id="16387" name="Номер слайда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CC16AAC-0D98-4B50-AE46-01B8216C6800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4788" y="188913"/>
            <a:ext cx="269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159250" y="333375"/>
            <a:ext cx="4751388" cy="142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6" name="Рисунок 15" descr="img-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18489" y="1428736"/>
            <a:ext cx="3264536" cy="1357298"/>
          </a:xfrm>
          <a:prstGeom prst="rect">
            <a:avLst/>
          </a:prstGeom>
        </p:spPr>
      </p:pic>
      <p:pic>
        <p:nvPicPr>
          <p:cNvPr id="17" name="Рисунок 16" descr="ФНС Росси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101" y="1000108"/>
            <a:ext cx="1506128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198339" y="2276872"/>
          <a:ext cx="856895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Другая 6">
      <a:dk1>
        <a:sysClr val="windowText" lastClr="000000"/>
      </a:dk1>
      <a:lt1>
        <a:sysClr val="window" lastClr="FFFFFF"/>
      </a:lt1>
      <a:dk2>
        <a:srgbClr val="265A9A"/>
      </a:dk2>
      <a:lt2>
        <a:srgbClr val="EEECE1"/>
      </a:lt2>
      <a:accent1>
        <a:srgbClr val="4F81BD"/>
      </a:accent1>
      <a:accent2>
        <a:srgbClr val="9F3B38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Lucida Sans Unicode"/>
        <a:ea typeface=""/>
        <a:cs typeface=""/>
      </a:majorFont>
      <a:minorFont>
        <a:latin typeface="Georgia"/>
        <a:ea typeface=""/>
        <a:cs typeface="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8754</TotalTime>
  <Words>1457</Words>
  <Application>Microsoft Office PowerPoint</Application>
  <PresentationFormat>Произвольный</PresentationFormat>
  <Paragraphs>466</Paragraphs>
  <Slides>37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Городская</vt:lpstr>
      <vt:lpstr>Worksheet</vt:lpstr>
      <vt:lpstr>Слайд 1</vt:lpstr>
      <vt:lpstr>  Основа формирования бюджета Аксайского района на 2020 год и на плановый период 2021 и 2022 годов   </vt:lpstr>
      <vt:lpstr>Слайд 3</vt:lpstr>
      <vt:lpstr>Слайд 4</vt:lpstr>
      <vt:lpstr>Слайд 5</vt:lpstr>
      <vt:lpstr>Динамика доходов консолидированного и районного бюджетов Аксайского района</vt:lpstr>
      <vt:lpstr>Слайд 7</vt:lpstr>
      <vt:lpstr>Слайд 8</vt:lpstr>
      <vt:lpstr>Структура собственных доходов бюджета  Аксайского района в 2020 году</vt:lpstr>
      <vt:lpstr>ДИНАМИКА ПОСТУПЛЕНИЙ НАЛОГА НА ДОХОДЫ ФИЗИЧЕСКИХ ЛИЦ</vt:lpstr>
      <vt:lpstr>ДИНАМИКА ПОСТУПЛЕНИЙ АКЦИЗОВ  НА НЕФТЕПРОДУКТЫ</vt:lpstr>
      <vt:lpstr>Слайд 12</vt:lpstr>
      <vt:lpstr>ДИНАМИКА ПОСТУПЛЕНИЙ ЕДИНОГО НАЛОГА НА ВМЕНЕННЫЙ ДОХОД ДЛЯ ОТДЕЛЬНЫХ ВИДОВ ДЕЯТЕЛЬНОСТИ</vt:lpstr>
      <vt:lpstr>ДИНАМИКА ПОСТУПЛЕНИЙ НАЛОГА, ВЗИМАЕМОГО В СВЯЗИ С ПРИМЕНЕНИЕМ ПАТЕНТНОЙ СИСТЕМЫ НАЛОГООБЛОЖЕНИЯ</vt:lpstr>
      <vt:lpstr>ДИНАМИКА ПОСТУПЛЕНИЙ ГОСУДАРСТВЕННОЙ ПОШЛИНЫ</vt:lpstr>
      <vt:lpstr>БЕЗВОЗМЕЗДНЫЕ ПОСТУПЛЕНИЯ ИЗ ОБЛАСТНОГО БЮДЖЕТА</vt:lpstr>
      <vt:lpstr>Структура расходов по разделам бюджетной классификации (%)</vt:lpstr>
      <vt:lpstr>Расходы бюджета Аксайского района в 2020 году</vt:lpstr>
      <vt:lpstr>Слайд 19</vt:lpstr>
      <vt:lpstr>Структура расходов бюджета  Аксайского района в 2020 году по разделам</vt:lpstr>
      <vt:lpstr>Слайд 21</vt:lpstr>
      <vt:lpstr>Слайд 22</vt:lpstr>
      <vt:lpstr>Дорожное хозяйство</vt:lpstr>
      <vt:lpstr>Динамика и структура расходов Аксайского района на образование</vt:lpstr>
      <vt:lpstr>Динамика и структура расходов Аксайского района по разделу культура, кинематография</vt:lpstr>
      <vt:lpstr>Динамика и структура расходов Аксайского района на развитие здравоохранения</vt:lpstr>
      <vt:lpstr>Динамика и структура расходов Аксайского района на социальную политику</vt:lpstr>
      <vt:lpstr> Обеспечение жильем жителей  Аксайского района на 2020 год </vt:lpstr>
      <vt:lpstr>Слайд 29</vt:lpstr>
      <vt:lpstr>СТРУКТУРА МУНИЦИПАЛЬНОГО ДОЛГА АКСАЙСКОГО РАЙОНА на 2020-2022 ГОДЫ</vt:lpstr>
      <vt:lpstr>Соблюдение Аксайским районом нормативов Бюджетного кодекса РФ по уровню долговой нагрузки в 2020-2022 годах</vt:lpstr>
      <vt:lpstr>Оценка долговой устойчивости Аксайского района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на 2014 год и на плановый период 2015 и 2016 годов направлен на решение следующих ключевых задач:</dc:title>
  <dc:creator>Luda</dc:creator>
  <cp:lastModifiedBy>Мирошниченко</cp:lastModifiedBy>
  <cp:revision>1064</cp:revision>
  <cp:lastPrinted>2013-12-02T17:09:54Z</cp:lastPrinted>
  <dcterms:created xsi:type="dcterms:W3CDTF">2013-12-01T13:39:32Z</dcterms:created>
  <dcterms:modified xsi:type="dcterms:W3CDTF">2025-03-12T05:54:36Z</dcterms:modified>
</cp:coreProperties>
</file>