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4" r:id="rId38"/>
    <p:sldId id="292" r:id="rId39"/>
  </p:sldIdLst>
  <p:sldSz cx="9037638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6699FF"/>
    <a:srgbClr val="99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2358" autoAdjust="0"/>
  </p:normalViewPr>
  <p:slideViewPr>
    <p:cSldViewPr>
      <p:cViewPr varScale="1">
        <p:scale>
          <a:sx n="102" d="100"/>
          <a:sy n="102" d="100"/>
        </p:scale>
        <p:origin x="-1926" y="-90"/>
      </p:cViewPr>
      <p:guideLst>
        <p:guide orient="horz" pos="2160"/>
        <p:guide pos="2846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2\&#1055;&#1056;&#1045;&#1047;&#1045;&#1053;&#1058;&#1040;&#1062;&#1048;&#1071;\&#1044;&#1080;&#1072;&#1075;&#1088;&#1072;&#1084;&#1084;&#1099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2\&#1055;&#1056;&#1045;&#1047;&#1045;&#1053;&#1058;&#1040;&#1062;&#1048;&#1071;\&#1044;&#1080;&#1072;&#1075;&#1088;&#1072;&#1084;&#1084;&#1099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2\&#1055;&#1056;&#1045;&#1047;&#1045;&#1053;&#1058;&#1040;&#1062;&#1048;&#1071;\&#1044;&#1080;&#1072;&#1075;&#1088;&#1072;&#1084;&#1084;&#1099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2\&#1055;&#1056;&#1045;&#1047;&#1045;&#1053;&#1058;&#1040;&#1062;&#1048;&#1071;\&#1044;&#1080;&#1072;&#1075;&#1088;&#1072;&#1084;&#1084;&#1099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2\&#1055;&#1056;&#1045;&#1047;&#1045;&#1053;&#1058;&#1040;&#1062;&#1048;&#1071;\&#1044;&#1080;&#1072;&#1075;&#1088;&#1072;&#1084;&#1084;&#1099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2\&#1055;&#1056;&#1045;&#1047;&#1045;&#1053;&#1058;&#1040;&#1062;&#1048;&#1071;\&#1044;&#1080;&#1072;&#1075;&#1088;&#1072;&#1084;&#1084;&#1099;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s3\docs\obmen\&#1041;&#1054;&#1053;&#1044;&#1040;&#1056;&#1045;&#1042;&#1040;%20&#1058;.&#1057;\&#1041;&#1070;&#1044;&#1046;&#1045;&#1058;%202022\&#1055;&#1056;&#1045;&#1047;&#1045;&#1053;&#1058;&#1040;&#1062;&#1048;&#1071;\&#1044;&#1080;&#1072;&#1075;&#1088;&#1072;&#1084;&#1084;&#1099;.xlsx" TargetMode="External"/><Relationship Id="rId1" Type="http://schemas.openxmlformats.org/officeDocument/2006/relationships/themeOverride" Target="../theme/themeOverride1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2\&#1055;&#1056;&#1045;&#1047;&#1045;&#1053;&#1058;&#1040;&#1062;&#1048;&#1071;\&#1044;&#1080;&#1072;&#1075;&#1088;&#1072;&#1084;&#1084;&#1099;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openxmlformats.org/officeDocument/2006/relationships/image" Target="media/image1.jpeg" TargetMode="External"/><Relationship Id="rId1" Type="http://schemas.openxmlformats.org/officeDocument/2006/relationships/image" Target="../media/image3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openxmlformats.org/officeDocument/2006/relationships/image" Target="media/image1.png" TargetMode="External"/><Relationship Id="rId1" Type="http://schemas.openxmlformats.org/officeDocument/2006/relationships/image" Target="../media/image29.pn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openxmlformats.org/officeDocument/2006/relationships/image" Target="media/image1.jpeg" TargetMode="External"/><Relationship Id="rId1" Type="http://schemas.openxmlformats.org/officeDocument/2006/relationships/image" Target="../media/image57.jpeg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8"/>
      <c:rotY val="29"/>
      <c:perspective val="46"/>
    </c:view3D>
    <c:floor>
      <c:spPr>
        <a:noFill/>
        <a:ln w="9528">
          <a:solidFill>
            <a:srgbClr val="898989"/>
          </a:solidFill>
          <a:prstDash val="solid"/>
          <a:round/>
        </a:ln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xMode val="edge"/>
          <c:yMode val="edge"/>
          <c:x val="1.7636929230085727E-2"/>
          <c:y val="1.3590047548045103E-2"/>
          <c:w val="0.74665024593227014"/>
          <c:h val="0.97281990490390957"/>
        </c:manualLayout>
      </c:layout>
      <c:bar3DChart>
        <c:barDir val="col"/>
        <c:grouping val="percentStacked"/>
        <c:ser>
          <c:idx val="0"/>
          <c:order val="0"/>
          <c:tx>
            <c:v>Бюджет района</c:v>
          </c:tx>
          <c:spPr>
            <a:solidFill>
              <a:srgbClr val="009900"/>
            </a:solidFill>
            <a:ln>
              <a:noFill/>
            </a:ln>
          </c:spPr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smtClean="0"/>
                      <a:t>4145,0</a:t>
                    </a:r>
                    <a:endParaRPr/>
                  </a:p>
                </c:rich>
              </c:tx>
              <c:showVal val="1"/>
            </c:dLbl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Lit>
              <c:ptCount val="4"/>
              <c:pt idx="0">
                <c:v>2021 год</c:v>
              </c:pt>
              <c:pt idx="1">
                <c:v>2022 год</c:v>
              </c:pt>
              <c:pt idx="2">
                <c:v> 2023 год </c:v>
              </c:pt>
              <c:pt idx="3">
                <c:v>2024 год </c:v>
              </c:pt>
            </c:strLit>
          </c:cat>
          <c:val>
            <c:numLit>
              <c:formatCode>General</c:formatCode>
              <c:ptCount val="4"/>
              <c:pt idx="0">
                <c:v>5327.2</c:v>
              </c:pt>
              <c:pt idx="1">
                <c:v>4145</c:v>
              </c:pt>
              <c:pt idx="2">
                <c:v>4341.3</c:v>
              </c:pt>
              <c:pt idx="3">
                <c:v>3052.6</c:v>
              </c:pt>
            </c:numLit>
          </c:val>
        </c:ser>
        <c:ser>
          <c:idx val="1"/>
          <c:order val="1"/>
          <c:tx>
            <c:v>КБ (район+поселения)</c:v>
          </c:tx>
          <c:spPr>
            <a:solidFill>
              <a:srgbClr val="0070C0"/>
            </a:solidFill>
            <a:ln>
              <a:noFill/>
            </a:ln>
          </c:spPr>
          <c:dLbls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Lit>
              <c:ptCount val="4"/>
              <c:pt idx="0">
                <c:v>2021 год</c:v>
              </c:pt>
              <c:pt idx="1">
                <c:v>2022 год</c:v>
              </c:pt>
              <c:pt idx="2">
                <c:v> 2023 год </c:v>
              </c:pt>
              <c:pt idx="3">
                <c:v>2024 год </c:v>
              </c:pt>
            </c:strLit>
          </c:cat>
          <c:val>
            <c:numLit>
              <c:formatCode>General</c:formatCode>
              <c:ptCount val="4"/>
              <c:pt idx="0">
                <c:v>6017.3</c:v>
              </c:pt>
              <c:pt idx="1">
                <c:v>4925.37</c:v>
              </c:pt>
              <c:pt idx="2">
                <c:v>5126.6000000000004</c:v>
              </c:pt>
              <c:pt idx="3">
                <c:v>3851.6000000000004</c:v>
              </c:pt>
            </c:numLit>
          </c:val>
        </c:ser>
        <c:shape val="box"/>
        <c:axId val="118081792"/>
        <c:axId val="118080256"/>
        <c:axId val="0"/>
      </c:bar3DChart>
      <c:valAx>
        <c:axId val="118080256"/>
        <c:scaling>
          <c:orientation val="minMax"/>
        </c:scaling>
        <c:axPos val="l"/>
        <c:numFmt formatCode="0%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4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8081792"/>
        <c:crosses val="autoZero"/>
        <c:crossBetween val="between"/>
      </c:valAx>
      <c:catAx>
        <c:axId val="118081792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6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8080256"/>
        <c:crosses val="autoZero"/>
        <c:auto val="1"/>
        <c:lblAlgn val="ctr"/>
        <c:lblOffset val="100"/>
      </c:cat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0846749351082261"/>
          <c:y val="0.41456728967582451"/>
        </c:manualLayout>
      </c:layout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ru-RU" sz="160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sideWall>
      <c:spPr>
        <a:solidFill>
          <a:schemeClr val="bg1"/>
        </a:solidFill>
        <a:ln>
          <a:solidFill>
            <a:sysClr val="windowText" lastClr="000000">
              <a:tint val="50000"/>
              <a:shade val="95000"/>
              <a:satMod val="105000"/>
            </a:sysClr>
          </a:solidFill>
        </a:ln>
      </c:spPr>
    </c:sideWall>
    <c:backWall>
      <c:spPr>
        <a:solidFill>
          <a:schemeClr val="bg1"/>
        </a:solidFill>
        <a:ln>
          <a:solidFill>
            <a:sysClr val="windowText" lastClr="000000">
              <a:tint val="50000"/>
              <a:shade val="95000"/>
              <a:satMod val="105000"/>
            </a:sysClr>
          </a:solidFill>
        </a:ln>
      </c:spPr>
    </c:backWall>
    <c:plotArea>
      <c:layout>
        <c:manualLayout>
          <c:layoutTarget val="inner"/>
          <c:xMode val="edge"/>
          <c:yMode val="edge"/>
          <c:x val="5.6340963687293031E-3"/>
          <c:y val="4.4077127337432749E-2"/>
          <c:w val="0.71516035002883771"/>
          <c:h val="0.88829554442714143"/>
        </c:manualLayout>
      </c:layout>
      <c:bar3DChart>
        <c:barDir val="col"/>
        <c:grouping val="clustered"/>
        <c:ser>
          <c:idx val="1"/>
          <c:order val="0"/>
          <c:tx>
            <c:strRef>
              <c:f>Лист1!$D$108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 i="0" baseline="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Лист1!$I$108:$K$108</c:f>
              <c:numCache>
                <c:formatCode>0.0</c:formatCode>
                <c:ptCount val="3"/>
                <c:pt idx="0">
                  <c:v>0.48910839119127786</c:v>
                </c:pt>
                <c:pt idx="1">
                  <c:v>0.5553498704183647</c:v>
                </c:pt>
                <c:pt idx="2">
                  <c:v>0.73558648111331959</c:v>
                </c:pt>
              </c:numCache>
            </c:numRef>
          </c:val>
        </c:ser>
        <c:ser>
          <c:idx val="2"/>
          <c:order val="1"/>
          <c:tx>
            <c:strRef>
              <c:f>Лист1!$D$109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sz="1200" b="1" i="0" baseline="0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Лист1!$I$109:$K$109</c:f>
              <c:numCache>
                <c:formatCode>0.0</c:formatCode>
                <c:ptCount val="3"/>
                <c:pt idx="0">
                  <c:v>4.0560208050008414E-2</c:v>
                </c:pt>
                <c:pt idx="1">
                  <c:v>4.6279155868196836E-2</c:v>
                </c:pt>
                <c:pt idx="2">
                  <c:v>6.6269052352551358E-2</c:v>
                </c:pt>
              </c:numCache>
            </c:numRef>
          </c:val>
        </c:ser>
        <c:ser>
          <c:idx val="3"/>
          <c:order val="2"/>
          <c:tx>
            <c:strRef>
              <c:f>Лист1!$D$110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rgbClr val="CC00FF"/>
            </a:solidFill>
          </c:spPr>
          <c:dLbls>
            <c:txPr>
              <a:bodyPr/>
              <a:lstStyle/>
              <a:p>
                <a:pPr>
                  <a:defRPr sz="1200" b="1" i="0" baseline="0">
                    <a:solidFill>
                      <a:srgbClr val="CC00FF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Лист1!$I$110:$K$110</c:f>
              <c:numCache>
                <c:formatCode>0.0</c:formatCode>
                <c:ptCount val="3"/>
                <c:pt idx="0">
                  <c:v>9.543578364707847E-2</c:v>
                </c:pt>
                <c:pt idx="1">
                  <c:v>9.7186227323213623E-2</c:v>
                </c:pt>
                <c:pt idx="2">
                  <c:v>0.13916500994035785</c:v>
                </c:pt>
              </c:numCache>
            </c:numRef>
          </c:val>
        </c:ser>
        <c:ser>
          <c:idx val="4"/>
          <c:order val="3"/>
          <c:tx>
            <c:strRef>
              <c:f>Лист1!$D$111</c:f>
              <c:strCache>
                <c:ptCount val="1"/>
                <c:pt idx="0">
                  <c:v>Социальная политика 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 i="0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Лист1!$I$111:$K$111</c:f>
              <c:numCache>
                <c:formatCode>0.0</c:formatCode>
                <c:ptCount val="3"/>
                <c:pt idx="0">
                  <c:v>24.457805454155061</c:v>
                </c:pt>
                <c:pt idx="1">
                  <c:v>24.169289152165824</c:v>
                </c:pt>
                <c:pt idx="2">
                  <c:v>21.72630881378392</c:v>
                </c:pt>
              </c:numCache>
            </c:numRef>
          </c:val>
        </c:ser>
        <c:ser>
          <c:idx val="5"/>
          <c:order val="4"/>
          <c:tx>
            <c:strRef>
              <c:f>Лист1!$D$112</c:f>
              <c:strCache>
                <c:ptCount val="1"/>
                <c:pt idx="0">
                  <c:v>Здравохранение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 i="0" baseline="0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Лист1!$I$112:$K$112</c:f>
              <c:numCache>
                <c:formatCode>0.0</c:formatCode>
                <c:ptCount val="3"/>
                <c:pt idx="0">
                  <c:v>6.6805048552954762</c:v>
                </c:pt>
                <c:pt idx="1">
                  <c:v>2.2005738615327699</c:v>
                </c:pt>
                <c:pt idx="2">
                  <c:v>1.6401590457256461</c:v>
                </c:pt>
              </c:numCache>
            </c:numRef>
          </c:val>
        </c:ser>
        <c:ser>
          <c:idx val="6"/>
          <c:order val="5"/>
          <c:tx>
            <c:strRef>
              <c:f>Лист1!$D$113</c:f>
              <c:strCache>
                <c:ptCount val="1"/>
                <c:pt idx="0">
                  <c:v>Культура, кинематография </c:v>
                </c:pt>
              </c:strCache>
            </c:strRef>
          </c:tx>
          <c:spPr>
            <a:solidFill>
              <a:srgbClr val="FF0066"/>
            </a:solidFill>
            <a:ln>
              <a:solidFill>
                <a:sysClr val="windowText" lastClr="000000">
                  <a:tint val="75000"/>
                  <a:shade val="95000"/>
                  <a:satMod val="105000"/>
                </a:sysClr>
              </a:solidFill>
            </a:ln>
          </c:spPr>
          <c:dLbls>
            <c:txPr>
              <a:bodyPr/>
              <a:lstStyle/>
              <a:p>
                <a:pPr>
                  <a:defRPr b="1" i="0" baseline="0">
                    <a:solidFill>
                      <a:srgbClr val="FF0066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Лист1!$I$113:$K$113</c:f>
              <c:numCache>
                <c:formatCode>0.0</c:formatCode>
                <c:ptCount val="3"/>
                <c:pt idx="0">
                  <c:v>2.4431560613652086</c:v>
                </c:pt>
                <c:pt idx="1">
                  <c:v>2.4851906701221802</c:v>
                </c:pt>
                <c:pt idx="2">
                  <c:v>3.7276341948310185</c:v>
                </c:pt>
              </c:numCache>
            </c:numRef>
          </c:val>
        </c:ser>
        <c:ser>
          <c:idx val="7"/>
          <c:order val="6"/>
          <c:tx>
            <c:strRef>
              <c:f>Лист1!$D$114</c:f>
              <c:strCache>
                <c:ptCount val="1"/>
                <c:pt idx="0">
                  <c:v>Образование 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 i="0" baseline="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Лист1!$I$114:$K$114</c:f>
              <c:numCache>
                <c:formatCode>0.0</c:formatCode>
                <c:ptCount val="3"/>
                <c:pt idx="0">
                  <c:v>46.252952544556635</c:v>
                </c:pt>
                <c:pt idx="1">
                  <c:v>41.399018881895593</c:v>
                </c:pt>
                <c:pt idx="2">
                  <c:v>56.812458581842165</c:v>
                </c:pt>
              </c:numCache>
            </c:numRef>
          </c:val>
        </c:ser>
        <c:ser>
          <c:idx val="8"/>
          <c:order val="7"/>
          <c:tx>
            <c:strRef>
              <c:f>Лист1!$D$115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dLbls>
            <c:dLbl>
              <c:idx val="1"/>
              <c:layout>
                <c:manualLayout>
                  <c:x val="4.5637186760904115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 i="0" baseline="0">
                    <a:solidFill>
                      <a:srgbClr val="008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Лист1!$I$115:$K$115</c:f>
              <c:numCache>
                <c:formatCode>0.0</c:formatCode>
                <c:ptCount val="3"/>
                <c:pt idx="0">
                  <c:v>7.8376637320163303</c:v>
                </c:pt>
                <c:pt idx="1">
                  <c:v>19.659385412810128</c:v>
                </c:pt>
                <c:pt idx="2">
                  <c:v>1.3220675944334013</c:v>
                </c:pt>
              </c:numCache>
            </c:numRef>
          </c:val>
        </c:ser>
        <c:ser>
          <c:idx val="9"/>
          <c:order val="8"/>
          <c:tx>
            <c:strRef>
              <c:f>Лист1!$D$116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sz="1200" b="1" i="0" baseline="0">
                      <a:solidFill>
                        <a:schemeClr val="accent4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200" b="1" i="0" baseline="0">
                    <a:solidFill>
                      <a:schemeClr val="accent4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Лист1!$I$116:$K$116</c:f>
              <c:numCache>
                <c:formatCode>0.0</c:formatCode>
                <c:ptCount val="3"/>
                <c:pt idx="0">
                  <c:v>6.9858993629661494</c:v>
                </c:pt>
                <c:pt idx="1">
                  <c:v>4.3872639763050705</c:v>
                </c:pt>
                <c:pt idx="2">
                  <c:v>5.8449304174950196</c:v>
                </c:pt>
              </c:numCache>
            </c:numRef>
          </c:val>
        </c:ser>
        <c:ser>
          <c:idx val="10"/>
          <c:order val="9"/>
          <c:tx>
            <c:strRef>
              <c:f>Лист1!$D$117</c:f>
              <c:strCache>
                <c:ptCount val="1"/>
                <c:pt idx="0">
                  <c:v>Национальная безопасность и правохранительная деятельность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 i="0" baseline="0">
                    <a:solidFill>
                      <a:srgbClr val="00B0F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Лист1!$I$117:$K$117</c:f>
              <c:numCache>
                <c:formatCode>0.0</c:formatCode>
                <c:ptCount val="3"/>
                <c:pt idx="0">
                  <c:v>0.72769785030897527</c:v>
                </c:pt>
                <c:pt idx="1">
                  <c:v>0.70344316919659378</c:v>
                </c:pt>
                <c:pt idx="2">
                  <c:v>1.0271703114645458</c:v>
                </c:pt>
              </c:numCache>
            </c:numRef>
          </c:val>
        </c:ser>
        <c:ser>
          <c:idx val="11"/>
          <c:order val="10"/>
          <c:tx>
            <c:strRef>
              <c:f>Лист1!$D$118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sz="1200" b="1" i="0" baseline="0">
                    <a:solidFill>
                      <a:srgbClr val="CC99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Лист1!$I$107:$K$107</c:f>
              <c:strCache>
                <c:ptCount val="3"/>
                <c:pt idx="0">
                  <c:v>2022 год 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Лист1!$I$118:$K$118</c:f>
              <c:numCache>
                <c:formatCode>0.0</c:formatCode>
                <c:ptCount val="3"/>
                <c:pt idx="0">
                  <c:v>3.9725144943096367</c:v>
                </c:pt>
                <c:pt idx="1">
                  <c:v>4.2970196223620878</c:v>
                </c:pt>
                <c:pt idx="2">
                  <c:v>6.9582504970178922</c:v>
                </c:pt>
              </c:numCache>
            </c:numRef>
          </c:val>
        </c:ser>
        <c:gapWidth val="75"/>
        <c:shape val="box"/>
        <c:axId val="119880704"/>
        <c:axId val="119911168"/>
        <c:axId val="0"/>
      </c:bar3DChart>
      <c:catAx>
        <c:axId val="1198807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 i="1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119911168"/>
        <c:crosses val="autoZero"/>
        <c:auto val="1"/>
        <c:lblAlgn val="ctr"/>
        <c:lblOffset val="100"/>
      </c:catAx>
      <c:valAx>
        <c:axId val="119911168"/>
        <c:scaling>
          <c:orientation val="minMax"/>
        </c:scaling>
        <c:delete val="1"/>
        <c:axPos val="l"/>
        <c:majorGridlines>
          <c:spPr>
            <a:ln w="0">
              <a:prstDash val="sysDot"/>
            </a:ln>
          </c:spPr>
        </c:majorGridlines>
        <c:minorGridlines>
          <c:spPr>
            <a:ln w="0">
              <a:prstDash val="sysDot"/>
            </a:ln>
          </c:spPr>
        </c:minorGridlines>
        <c:numFmt formatCode="0.0" sourceLinked="1"/>
        <c:tickLblPos val="none"/>
        <c:crossAx val="119880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12586520499963"/>
          <c:y val="2.1956972217510383E-2"/>
          <c:w val="0.31587413479500193"/>
          <c:h val="0.85404155823343986"/>
        </c:manualLayout>
      </c:layout>
      <c:spPr>
        <a:ln w="6350"/>
      </c:spPr>
      <c:txPr>
        <a:bodyPr/>
        <a:lstStyle/>
        <a:p>
          <a:pPr>
            <a:defRPr sz="1300" b="1" i="1" baseline="0">
              <a:latin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3.9938564175102644E-2"/>
          <c:y val="0.11956426501692836"/>
          <c:w val="0.54748276506189653"/>
          <c:h val="0.82671491499196459"/>
        </c:manualLayout>
      </c:layout>
      <c:pie3DChart>
        <c:varyColors val="1"/>
        <c:ser>
          <c:idx val="0"/>
          <c:order val="0"/>
          <c:explosion val="25"/>
          <c:dLbls>
            <c:showVal val="1"/>
            <c:showLeaderLines val="1"/>
          </c:dLbls>
          <c:cat>
            <c:strRef>
              <c:f>Лист1!$D$52:$D$62</c:f>
              <c:strCache>
                <c:ptCount val="11"/>
                <c:pt idx="0">
                  <c:v>Общегосударственные вопросы 166,5</c:v>
                </c:pt>
                <c:pt idx="1">
                  <c:v>Национальная безопасность и правоохранительная деятельность -30,5</c:v>
                </c:pt>
                <c:pt idx="2">
                  <c:v>Национальная экономика -292,8</c:v>
                </c:pt>
                <c:pt idx="3">
                  <c:v>Жилищно-коммунальное хозяйство -328,5</c:v>
                </c:pt>
                <c:pt idx="4">
                  <c:v>Образование -1938,6</c:v>
                </c:pt>
                <c:pt idx="5">
                  <c:v>Культура, кинематография -102,4</c:v>
                </c:pt>
                <c:pt idx="6">
                  <c:v>Здравоохранение -280,7</c:v>
                </c:pt>
                <c:pt idx="7">
                  <c:v>Социальная политика -1025,1</c:v>
                </c:pt>
                <c:pt idx="8">
                  <c:v>Физическая культура и спорт -4,0</c:v>
                </c:pt>
                <c:pt idx="9">
                  <c:v>Средства массовой информации -1,7</c:v>
                </c:pt>
                <c:pt idx="10">
                  <c:v>Обслуживание муниципального долга -20,5</c:v>
                </c:pt>
              </c:strCache>
            </c:strRef>
          </c:cat>
          <c:val>
            <c:numRef>
              <c:f>Лист1!$E$52:$E$62</c:f>
              <c:numCache>
                <c:formatCode>0.0</c:formatCode>
                <c:ptCount val="11"/>
                <c:pt idx="0">
                  <c:v>166.5</c:v>
                </c:pt>
                <c:pt idx="1">
                  <c:v>30.5</c:v>
                </c:pt>
                <c:pt idx="2">
                  <c:v>292.8</c:v>
                </c:pt>
                <c:pt idx="3">
                  <c:v>328.5</c:v>
                </c:pt>
                <c:pt idx="4">
                  <c:v>1938.6</c:v>
                </c:pt>
                <c:pt idx="5">
                  <c:v>102.4</c:v>
                </c:pt>
                <c:pt idx="6">
                  <c:v>280.7</c:v>
                </c:pt>
                <c:pt idx="7">
                  <c:v>1025.0999999999999</c:v>
                </c:pt>
                <c:pt idx="8">
                  <c:v>4</c:v>
                </c:pt>
                <c:pt idx="9">
                  <c:v>1.7</c:v>
                </c:pt>
                <c:pt idx="10">
                  <c:v>20.5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3008746779851377"/>
          <c:y val="1.4547080914681241E-2"/>
          <c:w val="0.35540884013146384"/>
          <c:h val="0.98535313624009169"/>
        </c:manualLayout>
      </c:layout>
      <c:txPr>
        <a:bodyPr/>
        <a:lstStyle/>
        <a:p>
          <a:pPr>
            <a:defRPr sz="1200" b="1" i="1" baseline="0">
              <a:latin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2700000" scaled="1"/>
              <a:tileRect/>
            </a:gradFill>
          </c:spPr>
          <c:dLbls>
            <c:dLbl>
              <c:idx val="0"/>
              <c:layout>
                <c:manualLayout>
                  <c:x val="2.2222222222222251E-2"/>
                  <c:y val="-3.2426994579330001E-2"/>
                </c:manualLayout>
              </c:layout>
              <c:showVal val="1"/>
            </c:dLbl>
            <c:dLbl>
              <c:idx val="1"/>
              <c:layout>
                <c:manualLayout>
                  <c:x val="1.9444444444444445E-2"/>
                  <c:y val="-1.8529711188188563E-2"/>
                </c:manualLayout>
              </c:layout>
              <c:showVal val="1"/>
            </c:dLbl>
            <c:dLbl>
              <c:idx val="2"/>
              <c:layout>
                <c:manualLayout>
                  <c:x val="1.3888670166229225E-2"/>
                  <c:y val="-3.2426994579330001E-2"/>
                </c:manualLayout>
              </c:layout>
              <c:showVal val="1"/>
            </c:dLbl>
            <c:txPr>
              <a:bodyPr/>
              <a:lstStyle/>
              <a:p>
                <a:pPr>
                  <a:defRPr sz="1500" b="1" i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Лист1!$D$157:$D$159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 </c:v>
                </c:pt>
              </c:strCache>
            </c:strRef>
          </c:cat>
          <c:val>
            <c:numRef>
              <c:f>Лист1!$E$157:$E$159</c:f>
              <c:numCache>
                <c:formatCode>0.0</c:formatCode>
                <c:ptCount val="3"/>
                <c:pt idx="0">
                  <c:v>166.5</c:v>
                </c:pt>
                <c:pt idx="1">
                  <c:v>185.7</c:v>
                </c:pt>
                <c:pt idx="2">
                  <c:v>210</c:v>
                </c:pt>
              </c:numCache>
            </c:numRef>
          </c:val>
        </c:ser>
        <c:shape val="cylinder"/>
        <c:axId val="127057920"/>
        <c:axId val="127059456"/>
        <c:axId val="0"/>
      </c:bar3DChart>
      <c:catAx>
        <c:axId val="127057920"/>
        <c:scaling>
          <c:orientation val="minMax"/>
        </c:scaling>
        <c:axPos val="b"/>
        <c:tickLblPos val="nextTo"/>
        <c:txPr>
          <a:bodyPr/>
          <a:lstStyle/>
          <a:p>
            <a:pPr>
              <a:defRPr sz="1300" b="1" i="0" baseline="0">
                <a:latin typeface="Times New Roman" pitchFamily="18" charset="0"/>
              </a:defRPr>
            </a:pPr>
            <a:endParaRPr lang="ru-RU"/>
          </a:p>
        </c:txPr>
        <c:crossAx val="127059456"/>
        <c:crosses val="autoZero"/>
        <c:auto val="1"/>
        <c:lblAlgn val="ctr"/>
        <c:lblOffset val="100"/>
      </c:catAx>
      <c:valAx>
        <c:axId val="127059456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27057920"/>
        <c:crosses val="autoZero"/>
        <c:crossBetween val="between"/>
      </c:valAx>
    </c:plotArea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2.3162138985235687E-2"/>
          <c:w val="1"/>
          <c:h val="0.88680446419878722"/>
        </c:manualLayout>
      </c:layout>
      <c:bar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1F497D">
                  <a:lumMod val="75000"/>
                </a:srgb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Lbls>
            <c:dLbl>
              <c:idx val="0"/>
              <c:layout>
                <c:manualLayout>
                  <c:x val="0"/>
                  <c:y val="0.291842951213970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260,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2.7777777777778004E-3"/>
                  <c:y val="0.20382682307007405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0.21309167866416831"/>
                </c:manualLayout>
              </c:layout>
              <c:showVal val="1"/>
            </c:dLbl>
            <c:txPr>
              <a:bodyPr/>
              <a:lstStyle/>
              <a:p>
                <a:pPr>
                  <a:defRPr sz="1500" b="1" i="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Лист1!$D$183:$D$185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 </c:v>
                </c:pt>
              </c:strCache>
            </c:strRef>
          </c:cat>
          <c:val>
            <c:numRef>
              <c:f>Лист1!$E$183:$E$185</c:f>
              <c:numCache>
                <c:formatCode>0.0</c:formatCode>
                <c:ptCount val="3"/>
                <c:pt idx="0">
                  <c:v>260.3</c:v>
                </c:pt>
                <c:pt idx="1">
                  <c:v>156.80000000000001</c:v>
                </c:pt>
                <c:pt idx="2">
                  <c:v>144.1</c:v>
                </c:pt>
              </c:numCache>
            </c:numRef>
          </c:val>
        </c:ser>
        <c:axId val="127250816"/>
        <c:axId val="127252352"/>
      </c:barChart>
      <c:catAx>
        <c:axId val="12725081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500" b="1" i="0" baseline="0"/>
            </a:pPr>
            <a:endParaRPr lang="ru-RU"/>
          </a:p>
        </c:txPr>
        <c:crossAx val="127252352"/>
        <c:crosses val="autoZero"/>
        <c:auto val="1"/>
        <c:lblAlgn val="ctr"/>
        <c:lblOffset val="100"/>
      </c:catAx>
      <c:valAx>
        <c:axId val="127252352"/>
        <c:scaling>
          <c:orientation val="minMax"/>
        </c:scaling>
        <c:delete val="1"/>
        <c:axPos val="l"/>
        <c:majorGridlines/>
        <c:numFmt formatCode="0.0" sourceLinked="1"/>
        <c:majorTickMark val="none"/>
        <c:tickLblPos val="none"/>
        <c:crossAx val="127250816"/>
        <c:crosses val="autoZero"/>
        <c:crossBetween val="between"/>
      </c:valAx>
      <c:spPr>
        <a:noFill/>
        <a:ln w="0">
          <a:noFill/>
        </a:ln>
        <a:scene3d>
          <a:camera prst="orthographicFront"/>
          <a:lightRig rig="threePt" dir="t"/>
        </a:scene3d>
        <a:sp3d/>
      </c:spPr>
    </c:plotArea>
    <c:plotVisOnly val="1"/>
  </c:chart>
  <c:spPr>
    <a:scene3d>
      <a:camera prst="orthographicFront"/>
      <a:lightRig rig="threePt" dir="t"/>
    </a:scene3d>
    <a:sp3d/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1.9069613958498465E-4"/>
          <c:y val="0"/>
          <c:w val="0.68881224071865099"/>
          <c:h val="0.876928820738128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Лист1!$D$95:$H$95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4103BD"/>
            </a:solidFill>
            <a:scene3d>
              <a:camera prst="orthographicFront"/>
              <a:lightRig rig="threePt" dir="t"/>
            </a:scene3d>
            <a:sp3d prstMaterial="metal"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-1.1925927247551043E-2"/>
                  <c:y val="-3.0605455434480591E-3"/>
                </c:manualLayout>
              </c:layout>
              <c:showVal val="1"/>
            </c:dLbl>
            <c:dLbl>
              <c:idx val="1"/>
              <c:layout>
                <c:manualLayout>
                  <c:x val="-1.1925927247551043E-2"/>
                  <c:y val="-9.1816366303442091E-3"/>
                </c:manualLayout>
              </c:layout>
              <c:showVal val="1"/>
            </c:dLbl>
            <c:dLbl>
              <c:idx val="2"/>
              <c:layout>
                <c:manualLayout>
                  <c:x val="-1.1925927247550981E-2"/>
                  <c:y val="-3.0605455434480032E-3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100" b="1" i="0" baseline="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Лист1!$I$94:$K$94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Лист1!$I$95:$K$95</c:f>
              <c:numCache>
                <c:formatCode>General</c:formatCode>
                <c:ptCount val="3"/>
                <c:pt idx="0">
                  <c:v>612.9</c:v>
                </c:pt>
                <c:pt idx="1">
                  <c:v>513.4</c:v>
                </c:pt>
                <c:pt idx="2">
                  <c:v>533</c:v>
                </c:pt>
              </c:numCache>
            </c:numRef>
          </c:val>
        </c:ser>
        <c:ser>
          <c:idx val="1"/>
          <c:order val="1"/>
          <c:tx>
            <c:strRef>
              <c:f>Лист1!$D$96:$H$96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txPr>
              <a:bodyPr/>
              <a:lstStyle/>
              <a:p>
                <a:pPr>
                  <a:defRPr sz="1100" b="1" i="0" baseline="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Лист1!$I$94:$K$94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Лист1!$I$96:$K$96</c:f>
              <c:numCache>
                <c:formatCode>General</c:formatCode>
                <c:ptCount val="3"/>
                <c:pt idx="0">
                  <c:v>1098.3</c:v>
                </c:pt>
                <c:pt idx="1">
                  <c:v>1049.3</c:v>
                </c:pt>
                <c:pt idx="2">
                  <c:v>953.2</c:v>
                </c:pt>
              </c:numCache>
            </c:numRef>
          </c:val>
        </c:ser>
        <c:ser>
          <c:idx val="2"/>
          <c:order val="2"/>
          <c:tx>
            <c:strRef>
              <c:f>Лист1!$D$97:$H$97</c:f>
              <c:strCache>
                <c:ptCount val="1"/>
                <c:pt idx="0">
                  <c:v>Дополнительное образование  детей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1.1925927247551043E-2"/>
                  <c:y val="-3.0605455434480591E-3"/>
                </c:manualLayout>
              </c:layout>
              <c:showVal val="1"/>
            </c:dLbl>
            <c:dLbl>
              <c:idx val="1"/>
              <c:layout>
                <c:manualLayout>
                  <c:x val="1.533333503256556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1925927247551043E-2"/>
                  <c:y val="-6.1210910868961174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0" baseline="0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Лист1!$I$94:$K$94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Лист1!$I$97:$K$97</c:f>
              <c:numCache>
                <c:formatCode>General</c:formatCode>
                <c:ptCount val="3"/>
                <c:pt idx="0">
                  <c:v>167.3</c:v>
                </c:pt>
                <c:pt idx="1">
                  <c:v>165.5</c:v>
                </c:pt>
                <c:pt idx="2">
                  <c:v>166.1</c:v>
                </c:pt>
              </c:numCache>
            </c:numRef>
          </c:val>
        </c:ser>
        <c:ser>
          <c:idx val="3"/>
          <c:order val="3"/>
          <c:tx>
            <c:strRef>
              <c:f>Лист1!$D$98:$H$98</c:f>
              <c:strCache>
                <c:ptCount val="1"/>
                <c:pt idx="0">
                  <c:v>Профессиональная подготовка, переподготовка и повышение квалификации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txPr>
              <a:bodyPr/>
              <a:lstStyle/>
              <a:p>
                <a:pPr>
                  <a:defRPr sz="1100" b="1" i="0" baseline="0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Лист1!$I$94:$K$94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Лист1!$I$98:$K$98</c:f>
              <c:numCache>
                <c:formatCode>General</c:formatCode>
                <c:ptCount val="3"/>
                <c:pt idx="0">
                  <c:v>0.30000000000000032</c:v>
                </c:pt>
                <c:pt idx="1">
                  <c:v>0.30000000000000032</c:v>
                </c:pt>
                <c:pt idx="2">
                  <c:v>0.30000000000000032</c:v>
                </c:pt>
              </c:numCache>
            </c:numRef>
          </c:val>
        </c:ser>
        <c:ser>
          <c:idx val="4"/>
          <c:order val="4"/>
          <c:tx>
            <c:strRef>
              <c:f>Лист1!$D$99:$H$99</c:f>
              <c:strCache>
                <c:ptCount val="1"/>
                <c:pt idx="0">
                  <c:v>Молодежная политика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1.8167461075857066E-3"/>
                  <c:y val="1.1221870689968576E-16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0" baseline="0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Лист1!$I$94:$K$94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Лист1!$I$99:$K$99</c:f>
              <c:numCache>
                <c:formatCode>General</c:formatCode>
                <c:ptCount val="3"/>
                <c:pt idx="0">
                  <c:v>26.2</c:v>
                </c:pt>
                <c:pt idx="1">
                  <c:v>27.2</c:v>
                </c:pt>
                <c:pt idx="2">
                  <c:v>28.3</c:v>
                </c:pt>
              </c:numCache>
            </c:numRef>
          </c:val>
        </c:ser>
        <c:ser>
          <c:idx val="5"/>
          <c:order val="5"/>
          <c:tx>
            <c:strRef>
              <c:f>Лист1!$D$100:$H$100</c:f>
              <c:strCache>
                <c:ptCount val="1"/>
                <c:pt idx="0">
                  <c:v>Другие вопроы в области образования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1.0900476645514268E-2"/>
                  <c:y val="3.0603045556100057E-3"/>
                </c:manualLayout>
              </c:layout>
              <c:showVal val="1"/>
            </c:dLbl>
            <c:dLbl>
              <c:idx val="1"/>
              <c:layout>
                <c:manualLayout>
                  <c:x val="9.0837305379285593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9.0837305379285593E-3"/>
                  <c:y val="3.0605455434480591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0" baseline="0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Лист1!$I$94:$K$94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Лист1!$I$100:$K$100</c:f>
              <c:numCache>
                <c:formatCode>General</c:formatCode>
                <c:ptCount val="3"/>
                <c:pt idx="0">
                  <c:v>33.6</c:v>
                </c:pt>
                <c:pt idx="1">
                  <c:v>33.4</c:v>
                </c:pt>
                <c:pt idx="2">
                  <c:v>33.700000000000003</c:v>
                </c:pt>
              </c:numCache>
            </c:numRef>
          </c:val>
        </c:ser>
        <c:shape val="box"/>
        <c:axId val="127322752"/>
        <c:axId val="127353216"/>
        <c:axId val="0"/>
      </c:bar3DChart>
      <c:catAx>
        <c:axId val="127322752"/>
        <c:scaling>
          <c:orientation val="minMax"/>
        </c:scaling>
        <c:axPos val="b"/>
        <c:tickLblPos val="nextTo"/>
        <c:txPr>
          <a:bodyPr/>
          <a:lstStyle/>
          <a:p>
            <a:pPr>
              <a:defRPr sz="1300" b="1" i="1" baseline="0"/>
            </a:pPr>
            <a:endParaRPr lang="ru-RU"/>
          </a:p>
        </c:txPr>
        <c:crossAx val="127353216"/>
        <c:crosses val="autoZero"/>
        <c:auto val="1"/>
        <c:lblAlgn val="ctr"/>
        <c:lblOffset val="100"/>
      </c:catAx>
      <c:valAx>
        <c:axId val="127353216"/>
        <c:scaling>
          <c:orientation val="minMax"/>
        </c:scaling>
        <c:delete val="1"/>
        <c:axPos val="l"/>
        <c:numFmt formatCode="General" sourceLinked="1"/>
        <c:tickLblPos val="none"/>
        <c:crossAx val="12732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94613235643109"/>
          <c:y val="1.2926534661280168E-2"/>
          <c:w val="0.31380529901200604"/>
          <c:h val="0.75240204893194007"/>
        </c:manualLayout>
      </c:layout>
      <c:txPr>
        <a:bodyPr/>
        <a:lstStyle/>
        <a:p>
          <a:pPr>
            <a:defRPr sz="1200" b="1" i="1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8669760108814801E-4"/>
          <c:y val="2.143288336960445E-4"/>
          <c:w val="0.98820220177333351"/>
          <c:h val="0.83820455848260245"/>
        </c:manualLayout>
      </c:layout>
      <c:bar3D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rgbClr val="FF0066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  <a:tileRect/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dPt>
            <c:idx val="2"/>
            <c:spPr>
              <a:gradFill flip="none" rotWithShape="1">
                <a:gsLst>
                  <a:gs pos="0">
                    <a:srgbClr val="FF0066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  <a:tileRect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  <a:bevelB prst="angle"/>
              </a:sp3d>
            </c:spPr>
          </c:dPt>
          <c:dLbls>
            <c:dLbl>
              <c:idx val="0"/>
              <c:layout>
                <c:manualLayout>
                  <c:x val="1.6666447944007054E-2"/>
                  <c:y val="0.13897283391141421"/>
                </c:manualLayout>
              </c:layout>
              <c:showVal val="1"/>
            </c:dLbl>
            <c:dLbl>
              <c:idx val="1"/>
              <c:layout>
                <c:manualLayout>
                  <c:x val="1.6666666666666701E-2"/>
                  <c:y val="0.20845925086712247"/>
                </c:manualLayout>
              </c:layout>
              <c:showVal val="1"/>
            </c:dLbl>
            <c:dLbl>
              <c:idx val="2"/>
              <c:layout>
                <c:manualLayout>
                  <c:x val="1.9444444444444445E-2"/>
                  <c:y val="0.21772410646121604"/>
                </c:manualLayout>
              </c:layout>
              <c:showVal val="1"/>
            </c:dLbl>
            <c:txPr>
              <a:bodyPr/>
              <a:lstStyle/>
              <a:p>
                <a:pPr>
                  <a:defRPr sz="1500" b="1" i="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Лист1!$D$206:$D$208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 </c:v>
                </c:pt>
              </c:strCache>
            </c:strRef>
          </c:cat>
          <c:val>
            <c:numRef>
              <c:f>Лист1!$E$206:$E$208</c:f>
              <c:numCache>
                <c:formatCode>0.0</c:formatCode>
                <c:ptCount val="3"/>
                <c:pt idx="0">
                  <c:v>102.4</c:v>
                </c:pt>
                <c:pt idx="1">
                  <c:v>107.4</c:v>
                </c:pt>
                <c:pt idx="2">
                  <c:v>112.5</c:v>
                </c:pt>
              </c:numCache>
            </c:numRef>
          </c:val>
        </c:ser>
        <c:shape val="cylinder"/>
        <c:axId val="126740736"/>
        <c:axId val="126742528"/>
        <c:axId val="0"/>
      </c:bar3DChart>
      <c:catAx>
        <c:axId val="126740736"/>
        <c:scaling>
          <c:orientation val="minMax"/>
        </c:scaling>
        <c:axPos val="b"/>
        <c:numFmt formatCode="General" sourceLinked="0"/>
        <c:tickLblPos val="nextTo"/>
        <c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c:spPr>
        <c:txPr>
          <a:bodyPr/>
          <a:lstStyle/>
          <a:p>
            <a:pPr>
              <a:defRPr sz="2000" b="1" i="1" baseline="0">
                <a:solidFill>
                  <a:sysClr val="windowText" lastClr="000000"/>
                </a:solidFill>
              </a:defRPr>
            </a:pPr>
            <a:endParaRPr lang="ru-RU"/>
          </a:p>
        </c:txPr>
        <c:crossAx val="126742528"/>
        <c:crosses val="autoZero"/>
        <c:auto val="1"/>
        <c:lblAlgn val="ctr"/>
        <c:lblOffset val="100"/>
      </c:catAx>
      <c:valAx>
        <c:axId val="126742528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26740736"/>
        <c:crosses val="autoZero"/>
        <c:crossBetween val="between"/>
      </c:valAx>
    </c:plotArea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Лист1!$D$85:$E$85</c:f>
              <c:strCache>
                <c:ptCount val="1"/>
                <c:pt idx="0">
                  <c:v>Стационарная медицинская помощь</c:v>
                </c:pt>
              </c:strCache>
            </c:strRef>
          </c:tx>
          <c:spPr>
            <a:solidFill>
              <a:srgbClr val="33CCFF"/>
            </a:solidFill>
            <a:ln w="28575">
              <a:noFill/>
            </a:ln>
          </c:spPr>
          <c:dLbls>
            <c:dLbl>
              <c:idx val="0"/>
              <c:layout>
                <c:manualLayout>
                  <c:x val="1.1111111111111125E-2"/>
                  <c:y val="0.21309167866416831"/>
                </c:manualLayout>
              </c:layout>
              <c:showVal val="1"/>
            </c:dLbl>
            <c:dLbl>
              <c:idx val="1"/>
              <c:layout>
                <c:manualLayout>
                  <c:x val="1.3888888888888951E-2"/>
                  <c:y val="1.3897283391141413E-2"/>
                </c:manualLayout>
              </c:layout>
              <c:showVal val="1"/>
            </c:dLbl>
            <c:dLbl>
              <c:idx val="2"/>
              <c:layout>
                <c:manualLayout>
                  <c:x val="1.1111111111111125E-2"/>
                  <c:y val="2.3162138985235687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Лист1!$F$84:$H$84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Лист1!$F$85:$H$85</c:f>
              <c:numCache>
                <c:formatCode>General</c:formatCode>
                <c:ptCount val="3"/>
                <c:pt idx="0">
                  <c:v>221</c:v>
                </c:pt>
                <c:pt idx="1">
                  <c:v>52.3</c:v>
                </c:pt>
                <c:pt idx="2">
                  <c:v>45.4</c:v>
                </c:pt>
              </c:numCache>
            </c:numRef>
          </c:val>
          <c:bubble3D val="1"/>
        </c:ser>
        <c:ser>
          <c:idx val="1"/>
          <c:order val="1"/>
          <c:tx>
            <c:strRef>
              <c:f>Лист1!$D$86:$E$86</c:f>
              <c:strCache>
                <c:ptCount val="1"/>
                <c:pt idx="0">
                  <c:v>Амбулаторная помощь</c:v>
                </c:pt>
              </c:strCache>
            </c:strRef>
          </c:tx>
          <c:spPr>
            <a:solidFill>
              <a:srgbClr val="FF3300"/>
            </a:solidFill>
            <a:ln w="28575">
              <a:noFill/>
            </a:ln>
          </c:spPr>
          <c:dLbls>
            <c:dLbl>
              <c:idx val="0"/>
              <c:layout>
                <c:manualLayout>
                  <c:x val="1.1111111111111125E-2"/>
                  <c:y val="-3.2426994579330001E-2"/>
                </c:manualLayout>
              </c:layout>
              <c:showVal val="1"/>
            </c:dLbl>
            <c:dLbl>
              <c:idx val="1"/>
              <c:layout>
                <c:manualLayout>
                  <c:x val="1.6666666666666701E-2"/>
                  <c:y val="-4.1691850173424042E-2"/>
                </c:manualLayout>
              </c:layout>
              <c:showVal val="1"/>
            </c:dLbl>
            <c:dLbl>
              <c:idx val="2"/>
              <c:layout>
                <c:manualLayout>
                  <c:x val="1.1111111111111125E-2"/>
                  <c:y val="1.3896918633047161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Лист1!$F$84:$H$84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Лист1!$F$86:$H$86</c:f>
              <c:numCache>
                <c:formatCode>General</c:formatCode>
                <c:ptCount val="3"/>
                <c:pt idx="0">
                  <c:v>3.9</c:v>
                </c:pt>
                <c:pt idx="1">
                  <c:v>5.0999999999999996</c:v>
                </c:pt>
                <c:pt idx="2">
                  <c:v>3.1</c:v>
                </c:pt>
              </c:numCache>
            </c:numRef>
          </c:val>
          <c:bubble3D val="1"/>
        </c:ser>
        <c:ser>
          <c:idx val="2"/>
          <c:order val="2"/>
          <c:tx>
            <c:strRef>
              <c:f>Лист1!$D$87:$E$87</c:f>
              <c:strCache>
                <c:ptCount val="1"/>
                <c:pt idx="0">
                  <c:v>Другие вопросы в области здравоохранения</c:v>
                </c:pt>
              </c:strCache>
            </c:strRef>
          </c:tx>
          <c:spPr>
            <a:solidFill>
              <a:srgbClr val="FFFF00"/>
            </a:solidFill>
            <a:ln w="28575">
              <a:noFill/>
            </a:ln>
          </c:spPr>
          <c:dLbls>
            <c:dLbl>
              <c:idx val="0"/>
              <c:layout>
                <c:manualLayout>
                  <c:x val="1.3888888888888951E-2"/>
                  <c:y val="-0.12507591527836687"/>
                </c:manualLayout>
              </c:layout>
              <c:showVal val="1"/>
            </c:dLbl>
            <c:dLbl>
              <c:idx val="1"/>
              <c:layout>
                <c:manualLayout>
                  <c:x val="1.3888888888888951E-2"/>
                  <c:y val="-0.10654583933208416"/>
                </c:manualLayout>
              </c:layout>
              <c:showVal val="1"/>
            </c:dLbl>
            <c:dLbl>
              <c:idx val="2"/>
              <c:layout>
                <c:manualLayout>
                  <c:x val="1.3888888888888951E-2"/>
                  <c:y val="-4.1691850173424042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Лист1!$F$84:$H$84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Лист1!$F$87:$H$87</c:f>
              <c:numCache>
                <c:formatCode>General</c:formatCode>
                <c:ptCount val="3"/>
                <c:pt idx="0">
                  <c:v>55.8</c:v>
                </c:pt>
                <c:pt idx="1">
                  <c:v>39.700000000000003</c:v>
                </c:pt>
                <c:pt idx="2">
                  <c:v>1</c:v>
                </c:pt>
              </c:numCache>
            </c:numRef>
          </c:val>
          <c:bubble3D val="1"/>
        </c:ser>
        <c:shape val="cylinder"/>
        <c:axId val="126987264"/>
        <c:axId val="127623936"/>
        <c:axId val="0"/>
      </c:bar3DChart>
      <c:catAx>
        <c:axId val="126987264"/>
        <c:scaling>
          <c:orientation val="minMax"/>
        </c:scaling>
        <c:axPos val="b"/>
        <c:tickLblPos val="nextTo"/>
        <c:txPr>
          <a:bodyPr/>
          <a:lstStyle/>
          <a:p>
            <a:pPr>
              <a:defRPr sz="1500" b="1" i="1" baseline="0">
                <a:solidFill>
                  <a:srgbClr val="0000FF"/>
                </a:solidFill>
              </a:defRPr>
            </a:pPr>
            <a:endParaRPr lang="ru-RU"/>
          </a:p>
        </c:txPr>
        <c:crossAx val="127623936"/>
        <c:crosses val="autoZero"/>
        <c:auto val="1"/>
        <c:lblAlgn val="ctr"/>
        <c:lblOffset val="100"/>
      </c:catAx>
      <c:valAx>
        <c:axId val="1276239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6987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43424314445423"/>
          <c:y val="9.6978009075675803E-2"/>
          <c:w val="0.32445962192381761"/>
          <c:h val="0.71320040300892062"/>
        </c:manualLayout>
      </c:layout>
      <c:txPr>
        <a:bodyPr/>
        <a:lstStyle/>
        <a:p>
          <a:pPr rtl="0">
            <a:defRPr sz="1500" b="1" i="1" baseline="0">
              <a:solidFill>
                <a:srgbClr val="0000FF"/>
              </a:solidFill>
            </a:defRPr>
          </a:pPr>
          <a:endParaRPr lang="ru-RU"/>
        </a:p>
      </c:txPr>
    </c:legend>
    <c:plotVisOnly val="1"/>
  </c:chart>
  <c:externalData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1.7436568427563381E-3"/>
          <c:y val="0"/>
          <c:w val="0.68729803623157493"/>
          <c:h val="0.89213490485922342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Лист1!$D$73:$E$73</c:f>
              <c:strCache>
                <c:ptCount val="1"/>
                <c:pt idx="0">
                  <c:v>Пенсионное обеспечение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dLbls>
            <c:dLbl>
              <c:idx val="0"/>
              <c:layout>
                <c:manualLayout>
                  <c:x val="0"/>
                  <c:y val="-1.5302727717240342E-2"/>
                </c:manualLayout>
              </c:layout>
              <c:showVal val="1"/>
            </c:dLbl>
            <c:dLbl>
              <c:idx val="1"/>
              <c:layout>
                <c:manualLayout>
                  <c:x val="1.6849818890982157E-3"/>
                  <c:y val="-1.5302727717240342E-2"/>
                </c:manualLayout>
              </c:layout>
              <c:showVal val="1"/>
            </c:dLbl>
            <c:dLbl>
              <c:idx val="2"/>
              <c:layout>
                <c:manualLayout>
                  <c:x val="3.3699637781963716E-3"/>
                  <c:y val="-1.5302727717240228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Лист1!$F$73:$H$73</c:f>
              <c:numCache>
                <c:formatCode>General</c:formatCode>
                <c:ptCount val="3"/>
                <c:pt idx="0">
                  <c:v>6.1</c:v>
                </c:pt>
                <c:pt idx="1">
                  <c:v>6.7</c:v>
                </c:pt>
                <c:pt idx="2">
                  <c:v>7.7</c:v>
                </c:pt>
              </c:numCache>
            </c:numRef>
          </c:val>
        </c:ser>
        <c:ser>
          <c:idx val="1"/>
          <c:order val="1"/>
          <c:tx>
            <c:strRef>
              <c:f>Лист1!$D$74:$E$74</c:f>
              <c:strCache>
                <c:ptCount val="1"/>
                <c:pt idx="0">
                  <c:v>Социальное обслуживание населения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3.3699637781964315E-3"/>
                  <c:y val="-2.4484364347584359E-2"/>
                </c:manualLayout>
              </c:layout>
              <c:showVal val="1"/>
            </c:dLbl>
            <c:dLbl>
              <c:idx val="1"/>
              <c:layout>
                <c:manualLayout>
                  <c:x val="1.6849818890982157E-3"/>
                  <c:y val="-3.0605455434480591E-2"/>
                </c:manualLayout>
              </c:layout>
              <c:showVal val="1"/>
            </c:dLbl>
            <c:dLbl>
              <c:idx val="2"/>
              <c:layout>
                <c:manualLayout>
                  <c:x val="3.3699637781964315E-3"/>
                  <c:y val="-5.5089819782064842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Лист1!$F$74:$H$74</c:f>
              <c:numCache>
                <c:formatCode>General</c:formatCode>
                <c:ptCount val="3"/>
                <c:pt idx="0">
                  <c:v>111.3</c:v>
                </c:pt>
                <c:pt idx="1">
                  <c:v>118.1</c:v>
                </c:pt>
                <c:pt idx="2">
                  <c:v>125.4</c:v>
                </c:pt>
              </c:numCache>
            </c:numRef>
          </c:val>
        </c:ser>
        <c:ser>
          <c:idx val="2"/>
          <c:order val="2"/>
          <c:tx>
            <c:strRef>
              <c:f>Лист1!$D$75:$E$75</c:f>
              <c:strCache>
                <c:ptCount val="1"/>
                <c:pt idx="0">
                  <c:v>Социальное обеспечение населения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0"/>
                  <c:y val="-6.7332001955857715E-2"/>
                </c:manualLayout>
              </c:layout>
              <c:showVal val="1"/>
            </c:dLbl>
            <c:dLbl>
              <c:idx val="1"/>
              <c:layout>
                <c:manualLayout>
                  <c:x val="1.6849818890982157E-3"/>
                  <c:y val="-7.0392547499305513E-2"/>
                </c:manualLayout>
              </c:layout>
              <c:showVal val="1"/>
            </c:dLbl>
            <c:dLbl>
              <c:idx val="2"/>
              <c:layout>
                <c:manualLayout>
                  <c:x val="-6.1781955556512509E-17"/>
                  <c:y val="5.2029274238617113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Лист1!$F$75:$H$75</c:f>
              <c:numCache>
                <c:formatCode>General</c:formatCode>
                <c:ptCount val="3"/>
                <c:pt idx="0">
                  <c:v>291.89999999999969</c:v>
                </c:pt>
                <c:pt idx="1">
                  <c:v>301.39999999999969</c:v>
                </c:pt>
                <c:pt idx="2">
                  <c:v>266.7</c:v>
                </c:pt>
              </c:numCache>
            </c:numRef>
          </c:val>
        </c:ser>
        <c:ser>
          <c:idx val="3"/>
          <c:order val="3"/>
          <c:tx>
            <c:strRef>
              <c:f>Лист1!$D$76:$E$76</c:f>
              <c:strCache>
                <c:ptCount val="1"/>
                <c:pt idx="0">
                  <c:v>Охрана семьи и детства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0"/>
                  <c:y val="-5.5089819782064842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5.2029274238617113E-2"/>
                </c:manualLayout>
              </c:layout>
              <c:showVal val="1"/>
            </c:dLbl>
            <c:dLbl>
              <c:idx val="2"/>
              <c:layout>
                <c:manualLayout>
                  <c:x val="-6.1781955556512509E-17"/>
                  <c:y val="3.3666000977928649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Лист1!$F$76:$H$76</c:f>
              <c:numCache>
                <c:formatCode>General</c:formatCode>
                <c:ptCount val="3"/>
                <c:pt idx="0">
                  <c:v>592.5</c:v>
                </c:pt>
                <c:pt idx="1">
                  <c:v>594.29999999999995</c:v>
                </c:pt>
                <c:pt idx="2">
                  <c:v>231.1</c:v>
                </c:pt>
              </c:numCache>
            </c:numRef>
          </c:val>
        </c:ser>
        <c:ser>
          <c:idx val="4"/>
          <c:order val="4"/>
          <c:tx>
            <c:strRef>
              <c:f>Лист1!$D$77:$E$77</c:f>
              <c:strCache>
                <c:ptCount val="1"/>
                <c:pt idx="0">
                  <c:v>Другие вопросы в области социальной политики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-1.6849818890982157E-3"/>
                  <c:y val="6.1210910868961174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3.0605455434480591E-3"/>
                </c:manualLayout>
              </c:layout>
              <c:showVal val="1"/>
            </c:dLbl>
            <c:dLbl>
              <c:idx val="2"/>
              <c:layout>
                <c:manualLayout>
                  <c:x val="-6.1781955556512509E-17"/>
                  <c:y val="3.0605455434480591E-3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0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Лист1!$F$77:$H$77</c:f>
              <c:numCache>
                <c:formatCode>General</c:formatCode>
                <c:ptCount val="3"/>
                <c:pt idx="0">
                  <c:v>23.3</c:v>
                </c:pt>
                <c:pt idx="1">
                  <c:v>24</c:v>
                </c:pt>
                <c:pt idx="2">
                  <c:v>24.8</c:v>
                </c:pt>
              </c:numCache>
            </c:numRef>
          </c:val>
        </c:ser>
        <c:shape val="box"/>
        <c:axId val="127664896"/>
        <c:axId val="127666432"/>
        <c:axId val="0"/>
      </c:bar3DChart>
      <c:catAx>
        <c:axId val="127664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500" b="1" i="1" baseline="0">
                <a:solidFill>
                  <a:srgbClr val="7030A0"/>
                </a:solidFill>
              </a:defRPr>
            </a:pPr>
            <a:endParaRPr lang="ru-RU"/>
          </a:p>
        </c:txPr>
        <c:crossAx val="127666432"/>
        <c:crosses val="autoZero"/>
        <c:auto val="1"/>
        <c:lblAlgn val="ctr"/>
        <c:lblOffset val="100"/>
      </c:catAx>
      <c:valAx>
        <c:axId val="127666432"/>
        <c:scaling>
          <c:orientation val="minMax"/>
        </c:scaling>
        <c:delete val="1"/>
        <c:axPos val="l"/>
        <c:majorGridlines/>
        <c:numFmt formatCode="0%" sourceLinked="1"/>
        <c:tickLblPos val="none"/>
        <c:crossAx val="127664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15042625060183"/>
          <c:y val="0.17259988348204774"/>
          <c:w val="0.31131645777535072"/>
          <c:h val="0.75543180562306744"/>
        </c:manualLayout>
      </c:layout>
      <c:txPr>
        <a:bodyPr/>
        <a:lstStyle/>
        <a:p>
          <a:pPr>
            <a:defRPr sz="1300" b="1" i="1" baseline="0">
              <a:solidFill>
                <a:srgbClr val="7030A0"/>
              </a:solidFill>
            </a:defRPr>
          </a:pPr>
          <a:endParaRPr lang="ru-RU"/>
        </a:p>
      </c:txPr>
    </c:legend>
    <c:plotVisOnly val="1"/>
  </c:chart>
  <c:spPr>
    <a:noFill/>
  </c:sp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1"/>
      <c:rotY val="0"/>
      <c:perspective val="30"/>
    </c:view3D>
    <c:floor>
      <c:spPr>
        <a:blipFill>
          <a:blip xmlns:r="http://schemas.openxmlformats.org/officeDocument/2006/relationships" r:embed="rId1" r:link="rId2">
            <a:alphaModFix amt="21000"/>
          </a:blip>
          <a:stretch>
            <a:fillRect/>
          </a:stretch>
        </a:blipFill>
        <a:ln w="9528">
          <a:solidFill>
            <a:srgbClr val="868686"/>
          </a:solidFill>
          <a:prstDash val="solid"/>
          <a:round/>
        </a:ln>
      </c:spPr>
    </c:floor>
    <c:sideWall>
      <c:spPr>
        <a:noFill/>
        <a:ln w="9528">
          <a:solidFill>
            <a:srgbClr val="FFFFFF"/>
          </a:solidFill>
          <a:prstDash val="solid"/>
          <a:round/>
        </a:ln>
      </c:spPr>
    </c:sideWall>
    <c:backWall>
      <c:spPr>
        <a:noFill/>
        <a:ln w="9528">
          <a:solidFill>
            <a:srgbClr val="FFFFFF"/>
          </a:solidFill>
          <a:prstDash val="solid"/>
          <a:round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v>Объем расходов на обслуживание муниципального долга</c:v>
          </c:tx>
          <c:spPr>
            <a:solidFill>
              <a:srgbClr val="4F81BD"/>
            </a:solidFill>
            <a:ln>
              <a:noFill/>
            </a:ln>
          </c:spPr>
          <c:dPt>
            <c:idx val="1"/>
            <c:spPr>
              <a:solidFill>
                <a:srgbClr val="93CDDD"/>
              </a:solidFill>
              <a:ln>
                <a:noFill/>
              </a:ln>
            </c:spPr>
          </c:dPt>
          <c:dPt>
            <c:idx val="2"/>
            <c:spPr>
              <a:solidFill>
                <a:srgbClr val="C3D69B"/>
              </a:solidFill>
              <a:ln>
                <a:noFill/>
              </a:ln>
            </c:spPr>
          </c:dPt>
          <c:dPt>
            <c:idx val="3"/>
            <c:spPr>
              <a:solidFill>
                <a:srgbClr val="8EB4E3"/>
              </a:solidFill>
              <a:ln>
                <a:noFill/>
              </a:ln>
            </c:spPr>
          </c:dPt>
          <c:dLbls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800" b="1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ru-RU"/>
              </a:p>
            </c:txPr>
            <c:showVal val="1"/>
          </c:dLbls>
          <c:cat>
            <c:numLit>
              <c:formatCode>General</c:formatCode>
              <c:ptCount val="4"/>
              <c:pt idx="0">
                <c:v>2021</c:v>
              </c:pt>
              <c:pt idx="1">
                <c:v>2022</c:v>
              </c:pt>
              <c:pt idx="2">
                <c:v>2023</c:v>
              </c:pt>
              <c:pt idx="3">
                <c:v>2024</c:v>
              </c:pt>
            </c:numLit>
          </c:cat>
          <c:val>
            <c:numLit>
              <c:formatCode>General</c:formatCode>
              <c:ptCount val="4"/>
              <c:pt idx="0">
                <c:v>8.4</c:v>
              </c:pt>
              <c:pt idx="1">
                <c:v>20.5</c:v>
              </c:pt>
              <c:pt idx="2">
                <c:v>24</c:v>
              </c:pt>
              <c:pt idx="3">
                <c:v>22.2</c:v>
              </c:pt>
            </c:numLit>
          </c:val>
          <c:shape val="cylinder"/>
        </c:ser>
        <c:shape val="box"/>
        <c:axId val="127410176"/>
        <c:axId val="127793408"/>
        <c:axId val="0"/>
      </c:bar3DChart>
      <c:valAx>
        <c:axId val="127793408"/>
        <c:scaling>
          <c:orientation val="minMax"/>
        </c:scaling>
        <c:delete val="1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#,##0.0" sourceLinked="0"/>
        <c:tickLblPos val="none"/>
        <c:crossAx val="127410176"/>
        <c:crosses val="autoZero"/>
        <c:crossBetween val="between"/>
      </c:valAx>
      <c:catAx>
        <c:axId val="127410176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127793408"/>
        <c:crosses val="autoZero"/>
        <c:auto val="1"/>
        <c:lblAlgn val="ctr"/>
        <c:lblOffset val="100"/>
      </c:catAx>
      <c:spPr>
        <a:noFill/>
        <a:ln>
          <a:noFill/>
        </a:ln>
      </c:spPr>
    </c:plotArea>
    <c:plotVisOnly val="1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800" b="0" i="0" u="none" strike="noStrike" kern="1200" baseline="0">
          <a:solidFill>
            <a:srgbClr val="000000"/>
          </a:solidFill>
          <a:latin typeface="Calibri"/>
        </a:defRPr>
      </a:pPr>
      <a:endParaRPr lang="ru-RU"/>
    </a:p>
  </c:txPr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2"/>
      <c:perspective val="30"/>
    </c:view3D>
    <c:floor>
      <c:spPr>
        <a:solidFill>
          <a:srgbClr val="E7E7E7"/>
        </a:solidFill>
        <a:ln w="9528">
          <a:solidFill>
            <a:srgbClr val="898989"/>
          </a:solidFill>
          <a:prstDash val="solid"/>
          <a:round/>
        </a:ln>
      </c:spPr>
    </c:floor>
    <c:sideWall>
      <c:spPr>
        <a:solidFill>
          <a:srgbClr val="E7E7E7"/>
        </a:solidFill>
        <a:ln>
          <a:noFill/>
        </a:ln>
      </c:spPr>
    </c:sideWall>
    <c:backWall>
      <c:spPr>
        <a:solidFill>
          <a:srgbClr val="E7E7E7"/>
        </a:solidFill>
        <a:ln>
          <a:noFill/>
        </a:ln>
      </c:spPr>
    </c:backWall>
    <c:plotArea>
      <c:layout>
        <c:manualLayout>
          <c:xMode val="edge"/>
          <c:yMode val="edge"/>
          <c:x val="4.7027057053721066E-2"/>
          <c:y val="1.0331669383435481E-3"/>
          <c:w val="0.63052528698012822"/>
          <c:h val="0.96915277428774227"/>
        </c:manualLayout>
      </c:layout>
      <c:pie3DChart>
        <c:varyColors val="1"/>
        <c:ser>
          <c:idx val="0"/>
          <c:order val="0"/>
          <c:tx>
            <c:v>Ряд1</c:v>
          </c:tx>
          <c:explosion val="32"/>
          <c:dPt>
            <c:idx val="0"/>
            <c:spPr>
              <a:solidFill>
                <a:srgbClr val="65E0F1"/>
              </a:solidFill>
              <a:ln w="9528">
                <a:solidFill>
                  <a:srgbClr val="30527A"/>
                </a:solidFill>
                <a:prstDash val="solid"/>
                <a:round/>
              </a:ln>
            </c:spPr>
          </c:dPt>
          <c:dPt>
            <c:idx val="1"/>
            <c:spPr>
              <a:solidFill>
                <a:srgbClr val="FF0000"/>
              </a:solidFill>
              <a:ln w="9528">
                <a:solidFill>
                  <a:srgbClr val="662321"/>
                </a:solidFill>
                <a:prstDash val="solid"/>
                <a:round/>
              </a:ln>
            </c:spPr>
          </c:dPt>
          <c:dPt>
            <c:idx val="2"/>
            <c:spPr>
              <a:solidFill>
                <a:srgbClr val="1FDB3E"/>
              </a:solidFill>
              <a:ln w="9528">
                <a:solidFill>
                  <a:srgbClr val="637837"/>
                </a:solidFill>
                <a:prstDash val="solid"/>
                <a:round/>
              </a:ln>
            </c:spPr>
          </c:dPt>
          <c:dPt>
            <c:idx val="3"/>
            <c:spPr>
              <a:solidFill>
                <a:srgbClr val="71588F"/>
              </a:solidFill>
              <a:ln w="9528">
                <a:solidFill>
                  <a:srgbClr val="513E68"/>
                </a:solidFill>
                <a:prstDash val="solid"/>
                <a:round/>
              </a:ln>
            </c:spPr>
          </c:dPt>
          <c:dPt>
            <c:idx val="4"/>
            <c:spPr>
              <a:solidFill>
                <a:srgbClr val="FFFF09"/>
              </a:solidFill>
              <a:ln w="9528">
                <a:solidFill>
                  <a:srgbClr val="2D6E80"/>
                </a:solidFill>
                <a:prstDash val="solid"/>
                <a:round/>
              </a:ln>
            </c:spPr>
          </c:dPt>
          <c:dPt>
            <c:idx val="5"/>
            <c:spPr>
              <a:solidFill>
                <a:srgbClr val="DB843D"/>
              </a:solidFill>
              <a:ln w="9528">
                <a:solidFill>
                  <a:srgbClr val="A0602A"/>
                </a:solidFill>
                <a:prstDash val="solid"/>
                <a:round/>
              </a:ln>
            </c:spPr>
          </c:dPt>
          <c:dPt>
            <c:idx val="6"/>
            <c:spPr>
              <a:solidFill>
                <a:srgbClr val="93A9CF"/>
              </a:solidFill>
              <a:ln w="9528">
                <a:solidFill>
                  <a:srgbClr val="8B98AE"/>
                </a:solidFill>
                <a:prstDash val="solid"/>
                <a:round/>
              </a:ln>
            </c:spPr>
          </c:dPt>
          <c:dPt>
            <c:idx val="7"/>
            <c:spPr>
              <a:solidFill>
                <a:srgbClr val="BB8C8C"/>
              </a:solidFill>
              <a:ln w="9528">
                <a:solidFill>
                  <a:srgbClr val="A28888"/>
                </a:solidFill>
                <a:prstDash val="solid"/>
                <a:round/>
              </a:ln>
            </c:spPr>
          </c:dPt>
          <c:dLbls>
            <c:dLbl>
              <c:idx val="2"/>
              <c:layout>
                <c:manualLayout>
                  <c:x val="-5.0162087825816742E-3"/>
                  <c:y val="-7.4820604220392994E-2"/>
                </c:manualLayout>
              </c:layout>
              <c:showPercent val="1"/>
            </c:dLbl>
            <c:dLbl>
              <c:idx val="3"/>
              <c:layout>
                <c:manualLayout>
                  <c:x val="5.7842039342721136E-3"/>
                  <c:y val="-3.3501798281217382E-2"/>
                </c:manualLayout>
              </c:layout>
              <c:showPercent val="1"/>
            </c:dLbl>
            <c:dLbl>
              <c:idx val="5"/>
              <c:layout>
                <c:manualLayout>
                  <c:x val="1.7417419408676887E-2"/>
                  <c:y val="-4.6648405234012355E-3"/>
                </c:manualLayout>
              </c:layout>
              <c:showPercent val="1"/>
            </c:dLbl>
            <c:dLbl>
              <c:idx val="7"/>
              <c:numFmt formatCode="#,##0.000" sourceLinked="0"/>
              <c:spPr/>
              <c:txPr>
                <a:bodyPr lIns="0" tIns="0" rIns="0" bIns="0"/>
                <a:lstStyle/>
                <a:p>
                  <a:pPr marL="0" marR="0" indent="0" algn="ctr" defTabSz="91440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tabLst/>
                    <a:defRPr lang="ru-RU" sz="1200" b="1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</c:dLbl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2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Lit>
              <c:ptCount val="8"/>
              <c:pt idx="0">
                <c:v>Налог на доходы физических лиц</c:v>
              </c:pt>
              <c:pt idx="1">
                <c:v>Акцизы на нефтепродукты</c:v>
              </c:pt>
              <c:pt idx="2">
                <c:v>Налоги на совокупный доход</c:v>
              </c:pt>
              <c:pt idx="3">
                <c:v>Транспортный налог</c:v>
              </c:pt>
              <c:pt idx="4">
                <c:v>Государственная пошлина</c:v>
              </c:pt>
              <c:pt idx="5">
                <c:v>Доходы от использования имущества, находящегося в гос. и муниципальной собственности</c:v>
              </c:pt>
              <c:pt idx="6">
                <c:v>Платежи при пользовании природными ресурсами</c:v>
              </c:pt>
              <c:pt idx="7">
                <c:v>Штрафы, санкции, возмещение ущерба</c:v>
              </c:pt>
            </c:strLit>
          </c:cat>
          <c:val>
            <c:numLit>
              <c:formatCode>General</c:formatCode>
              <c:ptCount val="8"/>
              <c:pt idx="0">
                <c:v>553.79999999999995</c:v>
              </c:pt>
              <c:pt idx="1">
                <c:v>27</c:v>
              </c:pt>
              <c:pt idx="2">
                <c:v>136.4</c:v>
              </c:pt>
              <c:pt idx="3">
                <c:v>92.2</c:v>
              </c:pt>
              <c:pt idx="4">
                <c:v>30.6</c:v>
              </c:pt>
              <c:pt idx="5">
                <c:v>106.8</c:v>
              </c:pt>
              <c:pt idx="6">
                <c:v>9.5</c:v>
              </c:pt>
              <c:pt idx="7">
                <c:v>0.8</c:v>
              </c:pt>
            </c:numLit>
          </c:val>
        </c:ser>
      </c:pie3DChart>
      <c:spPr>
        <a:noFill/>
        <a:ln>
          <a:noFill/>
        </a:ln>
        <a:effectLst>
          <a:outerShdw dist="50804" dir="5400000" algn="tl">
            <a:srgbClr val="000000">
              <a:alpha val="28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7249534836470004"/>
          <c:y val="0.20929108443396224"/>
          <c:w val="0.29958867188071919"/>
          <c:h val="0.74242932291334185"/>
        </c:manualLayout>
      </c:layout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ru-RU" sz="100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</c:chart>
  <c:spPr>
    <a:blipFill>
      <a:blip xmlns:r="http://schemas.openxmlformats.org/officeDocument/2006/relationships" r:embed="rId1" r:link="rId2">
        <a:alphaModFix amt="41000"/>
      </a:blip>
      <a:stretch>
        <a:fillRect/>
      </a:stretch>
    </a:blipFill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"/>
      <c:rotY val="27"/>
      <c:perspective val="46"/>
    </c:view3D>
    <c:floor>
      <c:spPr>
        <a:solidFill>
          <a:srgbClr val="B9CDE5">
            <a:alpha val="67000"/>
          </a:srgbClr>
        </a:solidFill>
        <a:ln w="9528">
          <a:solidFill>
            <a:srgbClr val="898989"/>
          </a:solidFill>
          <a:prstDash val="solid"/>
          <a:round/>
        </a:ln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xMode val="edge"/>
          <c:yMode val="edge"/>
          <c:x val="2.497263395046791E-2"/>
          <c:y val="7.8952287572478588E-2"/>
          <c:w val="0.92196051890478781"/>
          <c:h val="0.8993951740896976"/>
        </c:manualLayout>
      </c:layout>
      <c:bar3DChart>
        <c:barDir val="col"/>
        <c:grouping val="clustered"/>
        <c:ser>
          <c:idx val="0"/>
          <c:order val="0"/>
          <c:tx>
            <c:v>Ряд1</c:v>
          </c:tx>
          <c:spPr>
            <a:solidFill>
              <a:srgbClr val="0070C0"/>
            </a:solidFill>
            <a:ln w="9528">
              <a:solidFill>
                <a:srgbClr val="FFFFFF"/>
              </a:solidFill>
              <a:prstDash val="solid"/>
              <a:round/>
            </a:ln>
          </c:spPr>
          <c:dLbls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Lit>
              <c:ptCount val="5"/>
              <c:pt idx="0">
                <c:v>Факт 2020 </c:v>
              </c:pt>
              <c:pt idx="1">
                <c:v>Прогноз  2021 </c:v>
              </c:pt>
              <c:pt idx="2">
                <c:v>План на 2022</c:v>
              </c:pt>
              <c:pt idx="3">
                <c:v>План на 2023</c:v>
              </c:pt>
              <c:pt idx="4">
                <c:v>План на 2024</c:v>
              </c:pt>
            </c:strLit>
          </c:cat>
          <c:val>
            <c:numLit>
              <c:formatCode>General</c:formatCode>
              <c:ptCount val="5"/>
              <c:pt idx="0">
                <c:v>948.1</c:v>
              </c:pt>
              <c:pt idx="1">
                <c:v>1011.6</c:v>
              </c:pt>
              <c:pt idx="2">
                <c:v>957.1</c:v>
              </c:pt>
              <c:pt idx="3">
                <c:v>1011.8</c:v>
              </c:pt>
              <c:pt idx="4">
                <c:v>1073.2</c:v>
              </c:pt>
            </c:numLit>
          </c:val>
        </c:ser>
        <c:shape val="box"/>
        <c:axId val="121903744"/>
        <c:axId val="121902208"/>
        <c:axId val="0"/>
      </c:bar3DChart>
      <c:valAx>
        <c:axId val="121902208"/>
        <c:scaling>
          <c:orientation val="minMax"/>
        </c:scaling>
        <c:axPos val="l"/>
        <c:majorGridlines>
          <c:spPr>
            <a:ln w="9528">
              <a:solidFill>
                <a:srgbClr val="FFFFFF"/>
              </a:solidFill>
              <a:prstDash val="solid"/>
              <a:round/>
            </a:ln>
          </c:spPr>
        </c:majorGridlines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4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1903744"/>
        <c:crosses val="autoZero"/>
        <c:crossBetween val="between"/>
      </c:valAx>
      <c:catAx>
        <c:axId val="121903744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5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1902208"/>
        <c:crosses val="autoZero"/>
        <c:auto val="1"/>
        <c:lblAlgn val="ctr"/>
        <c:lblOffset val="100"/>
      </c:catAx>
      <c:spPr>
        <a:noFill/>
        <a:ln>
          <a:noFill/>
        </a:ln>
      </c:spPr>
    </c:plotArea>
    <c:plotVisOnly val="1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8"/>
      <c:rotY val="27"/>
      <c:perspective val="46"/>
    </c:view3D>
    <c:floor>
      <c:spPr>
        <a:noFill/>
        <a:ln w="9528">
          <a:solidFill>
            <a:srgbClr val="898989"/>
          </a:solidFill>
          <a:prstDash val="solid"/>
          <a:round/>
        </a:ln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xMode val="edge"/>
          <c:yMode val="edge"/>
          <c:x val="2.8430114736875296E-2"/>
          <c:y val="5.2075647080280819E-2"/>
          <c:w val="0.94904872790281969"/>
          <c:h val="0.86866077967190714"/>
        </c:manualLayout>
      </c:layout>
      <c:bar3DChart>
        <c:barDir val="col"/>
        <c:grouping val="clustered"/>
        <c:ser>
          <c:idx val="0"/>
          <c:order val="0"/>
          <c:tx>
            <c:v>млн. рублей</c:v>
          </c:tx>
          <c:spPr>
            <a:solidFill>
              <a:srgbClr val="003300"/>
            </a:solidFill>
            <a:ln>
              <a:noFill/>
            </a:ln>
          </c:spPr>
          <c:dLbls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Lit>
              <c:ptCount val="5"/>
              <c:pt idx="0">
                <c:v>Факт 2020 года</c:v>
              </c:pt>
              <c:pt idx="1">
                <c:v>Прогноз 2021 года</c:v>
              </c:pt>
              <c:pt idx="2">
                <c:v>План на 2022 год</c:v>
              </c:pt>
              <c:pt idx="3">
                <c:v>План на 2023 год</c:v>
              </c:pt>
              <c:pt idx="4">
                <c:v>План на 2024 год</c:v>
              </c:pt>
            </c:strLit>
          </c:cat>
          <c:val>
            <c:numLit>
              <c:formatCode>General</c:formatCode>
              <c:ptCount val="5"/>
              <c:pt idx="0">
                <c:v>498.8</c:v>
              </c:pt>
              <c:pt idx="1">
                <c:v>567.79999999999995</c:v>
              </c:pt>
              <c:pt idx="2">
                <c:v>553.79999999999995</c:v>
              </c:pt>
              <c:pt idx="3">
                <c:v>593.4</c:v>
              </c:pt>
              <c:pt idx="4">
                <c:v>638</c:v>
              </c:pt>
            </c:numLit>
          </c:val>
        </c:ser>
        <c:shape val="box"/>
        <c:axId val="121948800"/>
        <c:axId val="121947264"/>
        <c:axId val="0"/>
      </c:bar3DChart>
      <c:valAx>
        <c:axId val="121947264"/>
        <c:scaling>
          <c:orientation val="minMax"/>
        </c:scaling>
        <c:axPos val="l"/>
        <c:majorGridlines>
          <c:spPr>
            <a:ln w="9528">
              <a:solidFill>
                <a:srgbClr val="FFFFFF"/>
              </a:solidFill>
              <a:prstDash val="solid"/>
              <a:round/>
            </a:ln>
          </c:spPr>
        </c:majorGridlines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6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1948800"/>
        <c:crosses val="autoZero"/>
        <c:crossBetween val="between"/>
      </c:valAx>
      <c:catAx>
        <c:axId val="121948800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6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1947264"/>
        <c:crosses val="autoZero"/>
        <c:auto val="1"/>
        <c:lblAlgn val="ctr"/>
        <c:lblOffset val="100"/>
      </c:catAx>
      <c:spPr>
        <a:noFill/>
        <a:ln>
          <a:noFill/>
        </a:ln>
      </c:spPr>
    </c:plotArea>
    <c:plotVisOnly val="1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"/>
      <c:rotY val="19"/>
      <c:perspective val="46"/>
    </c:view3D>
    <c:floor>
      <c:spPr>
        <a:solidFill>
          <a:srgbClr val="886EE8"/>
        </a:solidFill>
        <a:ln w="9528">
          <a:solidFill>
            <a:srgbClr val="898989"/>
          </a:solidFill>
          <a:prstDash val="solid"/>
          <a:round/>
        </a:ln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5.5612900934504834E-2"/>
          <c:y val="6.0560151120208593E-2"/>
          <c:w val="0.94438709906549545"/>
          <c:h val="0.56521806531123742"/>
        </c:manualLayout>
      </c:layout>
      <c:bar3DChart>
        <c:barDir val="col"/>
        <c:grouping val="stacked"/>
        <c:ser>
          <c:idx val="0"/>
          <c:order val="0"/>
          <c:tx>
            <c:v>млн. рублей</c:v>
          </c:tx>
          <c:spPr>
            <a:solidFill>
              <a:srgbClr val="FFFF00"/>
            </a:solidFill>
            <a:ln w="9528">
              <a:solidFill>
                <a:srgbClr val="FFFFFF"/>
              </a:solidFill>
              <a:prstDash val="solid"/>
              <a:round/>
            </a:ln>
            <a:effectLst>
              <a:outerShdw dist="25402" dir="5400000" algn="tl">
                <a:srgbClr val="000000">
                  <a:alpha val="40000"/>
                </a:srgbClr>
              </a:outerShdw>
            </a:effectLst>
          </c:spPr>
          <c:dLbls>
            <c:dLbl>
              <c:idx val="2"/>
              <c:tx>
                <c:rich>
                  <a:bodyPr/>
                  <a:lstStyle/>
                  <a:p>
                    <a:r>
                      <a:rPr smtClean="0"/>
                      <a:t>27,0</a:t>
                    </a:r>
                    <a:endParaRPr/>
                  </a:p>
                </c:rich>
              </c:tx>
              <c:showVal val="1"/>
            </c:dLbl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Lit>
              <c:ptCount val="5"/>
              <c:pt idx="0">
                <c:v>Факт 2020 года</c:v>
              </c:pt>
              <c:pt idx="1">
                <c:v>Прогноз 2021 года</c:v>
              </c:pt>
              <c:pt idx="2">
                <c:v>План на 2022 год</c:v>
              </c:pt>
              <c:pt idx="3">
                <c:v>План на 2023 год</c:v>
              </c:pt>
              <c:pt idx="4">
                <c:v>План на 2024 год</c:v>
              </c:pt>
            </c:strLit>
          </c:cat>
          <c:val>
            <c:numLit>
              <c:formatCode>General</c:formatCode>
              <c:ptCount val="5"/>
              <c:pt idx="0">
                <c:v>22.4</c:v>
              </c:pt>
              <c:pt idx="1">
                <c:v>25.2</c:v>
              </c:pt>
              <c:pt idx="2">
                <c:v>27</c:v>
              </c:pt>
              <c:pt idx="3">
                <c:v>27.4</c:v>
              </c:pt>
              <c:pt idx="4">
                <c:v>27.6</c:v>
              </c:pt>
            </c:numLit>
          </c:val>
        </c:ser>
        <c:shape val="box"/>
        <c:axId val="126307328"/>
        <c:axId val="126305792"/>
        <c:axId val="0"/>
      </c:bar3DChart>
      <c:valAx>
        <c:axId val="126305792"/>
        <c:scaling>
          <c:orientation val="minMax"/>
        </c:scaling>
        <c:axPos val="l"/>
        <c:majorGridlines>
          <c:spPr>
            <a:ln w="9528">
              <a:solidFill>
                <a:srgbClr val="FFFFFF"/>
              </a:solidFill>
              <a:prstDash val="solid"/>
              <a:round/>
            </a:ln>
          </c:spPr>
        </c:majorGridlines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6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6307328"/>
        <c:crosses val="autoZero"/>
        <c:crossBetween val="between"/>
      </c:valAx>
      <c:catAx>
        <c:axId val="126307328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6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6305792"/>
        <c:crosses val="autoZero"/>
        <c:auto val="1"/>
        <c:lblAlgn val="ctr"/>
        <c:lblOffset val="100"/>
      </c:catAx>
      <c:spPr>
        <a:noFill/>
        <a:ln>
          <a:noFill/>
        </a:ln>
      </c:spPr>
    </c:plotArea>
    <c:plotVisOnly val="1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8"/>
      <c:rotY val="19"/>
      <c:perspective val="46"/>
    </c:view3D>
    <c:floor>
      <c:spPr>
        <a:solidFill>
          <a:srgbClr val="E9F1F5"/>
        </a:solidFill>
        <a:ln w="9528">
          <a:solidFill>
            <a:srgbClr val="898989"/>
          </a:solidFill>
          <a:prstDash val="solid"/>
          <a:round/>
        </a:ln>
      </c:spPr>
    </c:floor>
    <c:sideWall>
      <c:spPr>
        <a:solidFill>
          <a:srgbClr val="E9F1F5"/>
        </a:solidFill>
        <a:ln>
          <a:noFill/>
        </a:ln>
      </c:spPr>
    </c:sideWall>
    <c:backWall>
      <c:spPr>
        <a:solidFill>
          <a:srgbClr val="E9F1F5"/>
        </a:solidFill>
        <a:ln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v>Ряд1</c:v>
          </c:tx>
          <c:spPr>
            <a:solidFill>
              <a:srgbClr val="984807"/>
            </a:solidFill>
            <a:ln w="9528">
              <a:solidFill>
                <a:srgbClr val="357D91"/>
              </a:solidFill>
              <a:prstDash val="solid"/>
              <a:round/>
            </a:ln>
          </c:spPr>
          <c:dLbls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600" b="1" i="0" u="none" strike="noStrike" kern="1200" baseline="0">
                    <a:solidFill>
                      <a:srgbClr val="000000"/>
                    </a:solidFill>
                    <a:latin typeface="Georgia"/>
                  </a:defRPr>
                </a:pPr>
                <a:endParaRPr lang="ru-RU"/>
              </a:p>
            </c:txPr>
            <c:showVal val="1"/>
          </c:dLbls>
          <c:cat>
            <c:strLit>
              <c:ptCount val="4"/>
              <c:pt idx="0">
                <c:v>Прогноз 2021 года</c:v>
              </c:pt>
              <c:pt idx="1">
                <c:v>План на 2022 год</c:v>
              </c:pt>
              <c:pt idx="2">
                <c:v>План на 2023 год</c:v>
              </c:pt>
              <c:pt idx="3">
                <c:v>План на 2024 год</c:v>
              </c:pt>
            </c:strLit>
          </c:cat>
          <c:val>
            <c:numLit>
              <c:formatCode>General</c:formatCode>
              <c:ptCount val="4"/>
              <c:pt idx="0">
                <c:v>105.6</c:v>
              </c:pt>
              <c:pt idx="1">
                <c:v>109.4</c:v>
              </c:pt>
              <c:pt idx="2">
                <c:v>113.8</c:v>
              </c:pt>
              <c:pt idx="3">
                <c:v>118.4</c:v>
              </c:pt>
            </c:numLit>
          </c:val>
          <c:shape val="cylinder"/>
        </c:ser>
        <c:shape val="box"/>
        <c:axId val="121965184"/>
        <c:axId val="121963648"/>
        <c:axId val="0"/>
      </c:bar3DChart>
      <c:valAx>
        <c:axId val="121963648"/>
        <c:scaling>
          <c:orientation val="minMax"/>
        </c:scaling>
        <c:axPos val="l"/>
        <c:majorGridlines>
          <c:spPr>
            <a:ln w="9528">
              <a:solidFill>
                <a:srgbClr val="898989"/>
              </a:solidFill>
              <a:prstDash val="solid"/>
              <a:round/>
            </a:ln>
          </c:spPr>
        </c:majorGridlines>
        <c:numFmt formatCode="#,##0.0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200" b="0" i="0" u="none" strike="noStrike" kern="1200" baseline="0">
                <a:solidFill>
                  <a:srgbClr val="000000"/>
                </a:solidFill>
                <a:latin typeface="Georgia"/>
              </a:defRPr>
            </a:pPr>
            <a:endParaRPr lang="ru-RU"/>
          </a:p>
        </c:txPr>
        <c:crossAx val="121965184"/>
        <c:crosses val="autoZero"/>
        <c:crossBetween val="between"/>
      </c:valAx>
      <c:catAx>
        <c:axId val="121965184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200" b="1" i="0" u="none" strike="noStrike" kern="1200" baseline="0">
                <a:solidFill>
                  <a:srgbClr val="000000"/>
                </a:solidFill>
                <a:latin typeface="Georgia"/>
              </a:defRPr>
            </a:pPr>
            <a:endParaRPr lang="ru-RU"/>
          </a:p>
        </c:txPr>
        <c:crossAx val="121963648"/>
        <c:crosses val="autoZero"/>
        <c:auto val="1"/>
        <c:lblAlgn val="ctr"/>
        <c:lblOffset val="100"/>
      </c:catAx>
      <c:spPr>
        <a:noFill/>
        <a:ln>
          <a:noFill/>
        </a:ln>
      </c:spPr>
    </c:plotArea>
    <c:plotVisOnly val="1"/>
  </c:chart>
  <c:spPr>
    <a:solidFill>
      <a:srgbClr val="FFFFFF"/>
    </a:solidFill>
    <a:ln w="9528">
      <a:noFill/>
      <a:prstDash val="solid"/>
      <a:round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Georgia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"/>
      <c:rotY val="12"/>
      <c:perspective val="46"/>
    </c:view3D>
    <c:floor>
      <c:spPr>
        <a:noFill/>
        <a:ln w="9528">
          <a:solidFill>
            <a:srgbClr val="898989"/>
          </a:solidFill>
          <a:prstDash val="solid"/>
          <a:round/>
        </a:ln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xMode val="edge"/>
          <c:yMode val="edge"/>
          <c:x val="1.7019434095756701E-3"/>
          <c:y val="3.8340494117731987E-2"/>
          <c:w val="0.97240882649724769"/>
          <c:h val="0.96165950588226756"/>
        </c:manualLayout>
      </c:layout>
      <c:bar3DChart>
        <c:barDir val="col"/>
        <c:grouping val="clustered"/>
        <c:ser>
          <c:idx val="0"/>
          <c:order val="0"/>
          <c:tx>
            <c:v>Ряд1</c:v>
          </c:tx>
          <c:spPr>
            <a:solidFill>
              <a:srgbClr val="33CC33"/>
            </a:solidFill>
            <a:ln>
              <a:noFill/>
            </a:ln>
          </c:spPr>
          <c:dLbls>
            <c:dLbl>
              <c:idx val="0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sz="1400" dirty="0" smtClean="0"/>
                      <a:t>9</a:t>
                    </a:r>
                    <a:r>
                      <a:rPr dirty="0" smtClean="0"/>
                      <a:t>,0</a:t>
                    </a:r>
                    <a:endParaRPr dirty="0"/>
                  </a:p>
                </c:rich>
              </c:tx>
              <c:showVal val="1"/>
            </c:dLbl>
            <c:dLbl>
              <c:idx val="2"/>
              <c:showVal val="1"/>
            </c:dLbl>
            <c:dLbl>
              <c:idx val="3"/>
              <c:showVal val="1"/>
            </c:dLbl>
            <c:delete val="1"/>
          </c:dLbls>
          <c:cat>
            <c:strLit>
              <c:ptCount val="4"/>
              <c:pt idx="0">
                <c:v>Прогноз 2021 года</c:v>
              </c:pt>
              <c:pt idx="1">
                <c:v>План на 2022 год</c:v>
              </c:pt>
              <c:pt idx="2">
                <c:v>План на 2023 год</c:v>
              </c:pt>
              <c:pt idx="3">
                <c:v>План на 2024 год</c:v>
              </c:pt>
            </c:strLit>
          </c:cat>
          <c:val>
            <c:numLit>
              <c:formatCode>General</c:formatCode>
              <c:ptCount val="4"/>
              <c:pt idx="0">
                <c:v>13.1</c:v>
              </c:pt>
              <c:pt idx="1">
                <c:v>9</c:v>
              </c:pt>
              <c:pt idx="2">
                <c:v>9.4</c:v>
              </c:pt>
              <c:pt idx="3">
                <c:v>9.7000000000000011</c:v>
              </c:pt>
            </c:numLit>
          </c:val>
          <c:shape val="cylinder"/>
        </c:ser>
        <c:shape val="box"/>
        <c:axId val="126455808"/>
        <c:axId val="122026240"/>
        <c:axId val="0"/>
      </c:bar3DChart>
      <c:valAx>
        <c:axId val="122026240"/>
        <c:scaling>
          <c:orientation val="minMax"/>
        </c:scaling>
        <c:axPos val="l"/>
        <c:majorGridlines>
          <c:spPr>
            <a:ln w="9528">
              <a:solidFill>
                <a:srgbClr val="898989"/>
              </a:solidFill>
              <a:prstDash val="solid"/>
              <a:round/>
            </a:ln>
          </c:spPr>
        </c:majorGridlines>
        <c:numFmt formatCode="#,##0.0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4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6455808"/>
        <c:crosses val="autoZero"/>
        <c:crossBetween val="between"/>
      </c:valAx>
      <c:catAx>
        <c:axId val="126455808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4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2026240"/>
        <c:crosses val="autoZero"/>
        <c:auto val="1"/>
        <c:lblAlgn val="ctr"/>
        <c:lblOffset val="100"/>
      </c:catAx>
      <c:spPr>
        <a:noFill/>
        <a:ln>
          <a:noFill/>
        </a:ln>
      </c:spPr>
    </c:plotArea>
    <c:plotVisOnly val="1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8"/>
      <c:rotY val="23"/>
      <c:perspective val="46"/>
    </c:view3D>
    <c:floor>
      <c:spPr>
        <a:solidFill>
          <a:srgbClr val="E9F1F5"/>
        </a:solidFill>
        <a:ln w="9528">
          <a:solidFill>
            <a:srgbClr val="898989"/>
          </a:solidFill>
          <a:prstDash val="solid"/>
          <a:round/>
        </a:ln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v>Ряд1</c:v>
          </c:tx>
          <c:spPr>
            <a:solidFill>
              <a:srgbClr val="92D050"/>
            </a:solidFill>
            <a:ln w="9528">
              <a:solidFill>
                <a:srgbClr val="357D91"/>
              </a:solidFill>
              <a:prstDash val="solid"/>
              <a:round/>
            </a:ln>
          </c:spPr>
          <c:dLbls>
            <c:txPr>
              <a:bodyPr/>
              <a:lstStyle/>
              <a:p>
                <a:pPr algn="ctr">
                  <a:defRPr sz="1200" b="1"/>
                </a:pPr>
                <a:endParaRPr lang="ru-RU"/>
              </a:p>
            </c:txPr>
            <c:showVal val="1"/>
          </c:dLbls>
          <c:cat>
            <c:strLit>
              <c:ptCount val="4"/>
              <c:pt idx="0">
                <c:v>Прогноз 2021 года</c:v>
              </c:pt>
              <c:pt idx="1">
                <c:v>План на 2022 год</c:v>
              </c:pt>
              <c:pt idx="2">
                <c:v>План на 2023 год</c:v>
              </c:pt>
              <c:pt idx="3">
                <c:v>План на 2024 год</c:v>
              </c:pt>
            </c:strLit>
          </c:cat>
          <c:val>
            <c:numLit>
              <c:formatCode>General</c:formatCode>
              <c:ptCount val="4"/>
              <c:pt idx="0">
                <c:v>105.6</c:v>
              </c:pt>
              <c:pt idx="1">
                <c:v>109.4</c:v>
              </c:pt>
              <c:pt idx="2">
                <c:v>113.8</c:v>
              </c:pt>
              <c:pt idx="3">
                <c:v>118.4</c:v>
              </c:pt>
            </c:numLit>
          </c:val>
          <c:shape val="cylinder"/>
        </c:ser>
        <c:shape val="box"/>
        <c:axId val="126354944"/>
        <c:axId val="126353408"/>
        <c:axId val="0"/>
      </c:bar3DChart>
      <c:valAx>
        <c:axId val="126353408"/>
        <c:scaling>
          <c:orientation val="minMax"/>
        </c:scaling>
        <c:axPos val="l"/>
        <c:majorGridlines>
          <c:spPr>
            <a:ln w="9528">
              <a:solidFill>
                <a:srgbClr val="898989"/>
              </a:solidFill>
              <a:prstDash val="solid"/>
              <a:round/>
            </a:ln>
          </c:spPr>
        </c:majorGridlines>
        <c:numFmt formatCode="#,##0.0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ru-RU"/>
          </a:p>
        </c:txPr>
        <c:crossAx val="126354944"/>
        <c:crosses val="autoZero"/>
        <c:crossBetween val="between"/>
      </c:valAx>
      <c:catAx>
        <c:axId val="126354944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/>
          <a:lstStyle/>
          <a:p>
            <a:pPr algn="ctr">
              <a:defRPr sz="1200" b="1"/>
            </a:pPr>
            <a:endParaRPr lang="ru-RU"/>
          </a:p>
        </c:txPr>
        <c:crossAx val="126353408"/>
        <c:crosses val="autoZero"/>
        <c:auto val="1"/>
        <c:lblAlgn val="ctr"/>
        <c:lblOffset val="100"/>
      </c:catAx>
      <c:spPr>
        <a:blipFill>
          <a:blip xmlns:r="http://schemas.openxmlformats.org/officeDocument/2006/relationships" r:embed="rId1" r:link="rId2">
            <a:alphaModFix amt="37000"/>
          </a:blip>
          <a:stretch>
            <a:fillRect/>
          </a:stretch>
        </a:blipFill>
        <a:ln>
          <a:noFill/>
        </a:ln>
      </c:spPr>
    </c:plotArea>
    <c:plotVisOnly val="1"/>
  </c:chart>
  <c:spPr>
    <a:solidFill>
      <a:srgbClr val="FFFFFF"/>
    </a:solidFill>
    <a:ln w="9528">
      <a:noFill/>
      <a:prstDash val="solid"/>
      <a:round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Georgia"/>
        </a:defRPr>
      </a:pPr>
      <a:endParaRPr lang="ru-RU"/>
    </a:p>
  </c:txPr>
  <c:externalData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8"/>
      <c:rotY val="17"/>
      <c:perspective val="46"/>
    </c:view3D>
    <c:floor>
      <c:spPr>
        <a:solidFill>
          <a:srgbClr val="4B76FF"/>
        </a:solidFill>
        <a:ln w="9528">
          <a:solidFill>
            <a:srgbClr val="898989"/>
          </a:solidFill>
          <a:prstDash val="solid"/>
          <a:round/>
        </a:ln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xMode val="edge"/>
          <c:yMode val="edge"/>
          <c:x val="1.620031885335654E-2"/>
          <c:y val="9.137247120449328E-2"/>
          <c:w val="0.95739004248219806"/>
          <c:h val="0.8431063173719"/>
        </c:manualLayout>
      </c:layout>
      <c:bar3DChart>
        <c:barDir val="col"/>
        <c:grouping val="clustered"/>
        <c:ser>
          <c:idx val="0"/>
          <c:order val="0"/>
          <c:tx>
            <c:v>млн. рублей</c:v>
          </c:tx>
          <c:spPr>
            <a:solidFill>
              <a:srgbClr val="09D2E7"/>
            </a:solidFill>
            <a:ln>
              <a:noFill/>
            </a:ln>
          </c:spPr>
          <c:dLbls>
            <c:dLbl>
              <c:idx val="2"/>
              <c:tx>
                <c:rich>
                  <a:bodyPr/>
                  <a:lstStyle/>
                  <a:p>
                    <a:r>
                      <a:rPr smtClean="0"/>
                      <a:t>30,7</a:t>
                    </a:r>
                    <a:endParaRPr/>
                  </a:p>
                </c:rich>
              </c:tx>
              <c:showVal val="1"/>
            </c:dLbl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ru-RU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Lit>
              <c:ptCount val="5"/>
              <c:pt idx="0">
                <c:v>Факт 2020 года</c:v>
              </c:pt>
              <c:pt idx="1">
                <c:v>Прогноз 2021 года</c:v>
              </c:pt>
              <c:pt idx="2">
                <c:v>План на 2022 год</c:v>
              </c:pt>
              <c:pt idx="3">
                <c:v>План на 2023 год</c:v>
              </c:pt>
              <c:pt idx="4">
                <c:v>План на 2024 год</c:v>
              </c:pt>
            </c:strLit>
          </c:cat>
          <c:val>
            <c:numLit>
              <c:formatCode>General</c:formatCode>
              <c:ptCount val="5"/>
              <c:pt idx="0">
                <c:v>31.9</c:v>
              </c:pt>
              <c:pt idx="1">
                <c:v>28.4</c:v>
              </c:pt>
              <c:pt idx="2">
                <c:v>30.6</c:v>
              </c:pt>
              <c:pt idx="3">
                <c:v>31.2</c:v>
              </c:pt>
              <c:pt idx="4">
                <c:v>31.8</c:v>
              </c:pt>
            </c:numLit>
          </c:val>
        </c:ser>
        <c:shape val="box"/>
        <c:axId val="118702848"/>
        <c:axId val="118696960"/>
        <c:axId val="0"/>
      </c:bar3DChart>
      <c:valAx>
        <c:axId val="118696960"/>
        <c:scaling>
          <c:orientation val="minMax"/>
        </c:scaling>
        <c:axPos val="l"/>
        <c:majorGridlines>
          <c:spPr>
            <a:ln w="9528">
              <a:solidFill>
                <a:srgbClr val="FFFFFF"/>
              </a:solidFill>
              <a:prstDash val="solid"/>
              <a:round/>
            </a:ln>
          </c:spPr>
        </c:majorGridlines>
        <c:numFmt formatCode="#,##0.0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6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8702848"/>
        <c:crosses val="autoZero"/>
        <c:crossBetween val="between"/>
      </c:valAx>
      <c:catAx>
        <c:axId val="118702848"/>
        <c:scaling>
          <c:orientation val="minMax"/>
        </c:scaling>
        <c:axPos val="b"/>
        <c:numFmt formatCode="General" sourceLinked="0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ru-RU" sz="16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8696960"/>
        <c:crosses val="autoZero"/>
        <c:auto val="1"/>
        <c:lblAlgn val="ctr"/>
        <c:lblOffset val="100"/>
      </c:catAx>
      <c:spPr>
        <a:noFill/>
        <a:ln>
          <a:noFill/>
        </a:ln>
      </c:spPr>
    </c:plotArea>
    <c:plotVisOnly val="1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75389-CF2A-4E03-B4AA-AC2BC926A08B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99ADCDA0-972B-4959-B4E2-0EBD99ED9A0F}">
      <dgm:prSet phldrT="[Текст]" custT="1"/>
      <dgm:spPr/>
      <dgm:t>
        <a:bodyPr/>
        <a:lstStyle/>
        <a:p>
          <a:r>
            <a:rPr lang="ru-RU" sz="1200" b="1" dirty="0" smtClean="0">
              <a:latin typeface="Georgia" pitchFamily="18" charset="0"/>
            </a:rPr>
            <a:t>Группа А</a:t>
          </a:r>
        </a:p>
        <a:p>
          <a:r>
            <a:rPr lang="ru-RU" sz="1200" b="1" dirty="0" smtClean="0">
              <a:latin typeface="Georgia" pitchFamily="18" charset="0"/>
            </a:rPr>
            <a:t> высокая</a:t>
          </a:r>
        </a:p>
        <a:p>
          <a:r>
            <a:rPr lang="ru-RU" sz="1200" b="1" dirty="0" smtClean="0">
              <a:latin typeface="Georgia" pitchFamily="18" charset="0"/>
            </a:rPr>
            <a:t> долговая </a:t>
          </a:r>
        </a:p>
        <a:p>
          <a:r>
            <a:rPr lang="ru-RU" sz="1200" b="1" dirty="0" smtClean="0">
              <a:latin typeface="Georgia" pitchFamily="18" charset="0"/>
            </a:rPr>
            <a:t>устойчивость</a:t>
          </a:r>
          <a:endParaRPr lang="ru-RU" sz="1200" b="1" dirty="0">
            <a:latin typeface="Georgia" pitchFamily="18" charset="0"/>
          </a:endParaRPr>
        </a:p>
      </dgm:t>
    </dgm:pt>
    <dgm:pt modelId="{F45A6443-22AA-4B83-9B98-EC960F55EAD0}" type="parTrans" cxnId="{3D1B08B6-7434-401C-B6C8-5A6AD619F8EA}">
      <dgm:prSet/>
      <dgm:spPr/>
      <dgm:t>
        <a:bodyPr/>
        <a:lstStyle/>
        <a:p>
          <a:endParaRPr lang="ru-RU"/>
        </a:p>
      </dgm:t>
    </dgm:pt>
    <dgm:pt modelId="{0DB6D442-6A41-4B64-8248-8A2255CAE2F0}" type="sibTrans" cxnId="{3D1B08B6-7434-401C-B6C8-5A6AD619F8EA}">
      <dgm:prSet/>
      <dgm:spPr/>
      <dgm:t>
        <a:bodyPr/>
        <a:lstStyle/>
        <a:p>
          <a:endParaRPr lang="ru-RU"/>
        </a:p>
      </dgm:t>
    </dgm:pt>
    <dgm:pt modelId="{5FC5F79F-CA4C-44E3-A08D-5031372C6E44}">
      <dgm:prSet phldrT="[Текст]" custT="1"/>
      <dgm:spPr/>
      <dgm:t>
        <a:bodyPr/>
        <a:lstStyle/>
        <a:p>
          <a:r>
            <a:rPr lang="ru-RU" sz="1200" b="1" dirty="0" smtClean="0">
              <a:latin typeface="Georgia" pitchFamily="18" charset="0"/>
            </a:rPr>
            <a:t>Группа </a:t>
          </a:r>
          <a:r>
            <a:rPr lang="en-US" sz="1200" b="1" dirty="0" smtClean="0">
              <a:latin typeface="Georgia" pitchFamily="18" charset="0"/>
            </a:rPr>
            <a:t>C </a:t>
          </a:r>
          <a:r>
            <a:rPr lang="ru-RU" sz="1200" b="1" dirty="0" smtClean="0">
              <a:latin typeface="Georgia" pitchFamily="18" charset="0"/>
            </a:rPr>
            <a:t>низкая долговая устойчивость</a:t>
          </a:r>
          <a:endParaRPr lang="ru-RU" sz="1200" b="1" dirty="0">
            <a:latin typeface="Georgia" pitchFamily="18" charset="0"/>
          </a:endParaRPr>
        </a:p>
      </dgm:t>
    </dgm:pt>
    <dgm:pt modelId="{499C238F-68BD-4C47-BDD6-EFE2FCFC709A}" type="parTrans" cxnId="{3A0E4AFF-8E37-4B86-98C3-03FB5BBBA046}">
      <dgm:prSet/>
      <dgm:spPr/>
      <dgm:t>
        <a:bodyPr/>
        <a:lstStyle/>
        <a:p>
          <a:endParaRPr lang="ru-RU"/>
        </a:p>
      </dgm:t>
    </dgm:pt>
    <dgm:pt modelId="{63E51295-6F02-4702-BB65-03D5226138E8}" type="sibTrans" cxnId="{3A0E4AFF-8E37-4B86-98C3-03FB5BBBA046}">
      <dgm:prSet/>
      <dgm:spPr/>
      <dgm:t>
        <a:bodyPr/>
        <a:lstStyle/>
        <a:p>
          <a:endParaRPr lang="ru-RU"/>
        </a:p>
      </dgm:t>
    </dgm:pt>
    <dgm:pt modelId="{E0736D94-BCBE-4455-96C2-377B009069C3}">
      <dgm:prSet phldrT="[Текст]" custT="1"/>
      <dgm:spPr/>
      <dgm:t>
        <a:bodyPr/>
        <a:lstStyle/>
        <a:p>
          <a:r>
            <a:rPr lang="ru-RU" sz="1200" b="1" dirty="0" smtClean="0">
              <a:latin typeface="Georgia" pitchFamily="18" charset="0"/>
            </a:rPr>
            <a:t>Группа </a:t>
          </a:r>
          <a:r>
            <a:rPr lang="en-US" sz="1200" b="1" dirty="0" smtClean="0">
              <a:latin typeface="Georgia" pitchFamily="18" charset="0"/>
            </a:rPr>
            <a:t>B</a:t>
          </a:r>
          <a:r>
            <a:rPr lang="ru-RU" sz="1200" b="1" dirty="0" smtClean="0">
              <a:latin typeface="Georgia" pitchFamily="18" charset="0"/>
            </a:rPr>
            <a:t> средняя долговая устойчивость</a:t>
          </a:r>
          <a:endParaRPr lang="ru-RU" sz="1200" b="1" dirty="0">
            <a:latin typeface="Georgia" pitchFamily="18" charset="0"/>
          </a:endParaRPr>
        </a:p>
      </dgm:t>
    </dgm:pt>
    <dgm:pt modelId="{07490236-0605-4262-98E4-75E885BFD043}" type="parTrans" cxnId="{29BE835B-CE28-47CC-95FD-6C2E9D3C4660}">
      <dgm:prSet/>
      <dgm:spPr/>
      <dgm:t>
        <a:bodyPr/>
        <a:lstStyle/>
        <a:p>
          <a:endParaRPr lang="ru-RU"/>
        </a:p>
      </dgm:t>
    </dgm:pt>
    <dgm:pt modelId="{73BAD317-170D-4259-8CD2-8AF9E996319C}" type="sibTrans" cxnId="{29BE835B-CE28-47CC-95FD-6C2E9D3C4660}">
      <dgm:prSet/>
      <dgm:spPr/>
      <dgm:t>
        <a:bodyPr/>
        <a:lstStyle/>
        <a:p>
          <a:endParaRPr lang="ru-RU"/>
        </a:p>
      </dgm:t>
    </dgm:pt>
    <dgm:pt modelId="{439B7164-8149-4C63-88D7-8B7AFB9F5C20}" type="pres">
      <dgm:prSet presAssocID="{33C75389-CF2A-4E03-B4AA-AC2BC926A08B}" presName="Name0" presStyleCnt="0">
        <dgm:presLayoutVars>
          <dgm:dir/>
          <dgm:animLvl val="lvl"/>
          <dgm:resizeHandles val="exact"/>
        </dgm:presLayoutVars>
      </dgm:prSet>
      <dgm:spPr/>
    </dgm:pt>
    <dgm:pt modelId="{D28BE6AA-0A6E-40E6-8359-2D32A6509C89}" type="pres">
      <dgm:prSet presAssocID="{99ADCDA0-972B-4959-B4E2-0EBD99ED9A0F}" presName="Name8" presStyleCnt="0"/>
      <dgm:spPr/>
    </dgm:pt>
    <dgm:pt modelId="{FF461682-9352-4B4E-A82F-F9AD987D6C79}" type="pres">
      <dgm:prSet presAssocID="{99ADCDA0-972B-4959-B4E2-0EBD99ED9A0F}" presName="level" presStyleLbl="node1" presStyleIdx="0" presStyleCnt="3" custScaleY="558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65A33-949A-43F0-B1E0-C14561D0F784}" type="pres">
      <dgm:prSet presAssocID="{99ADCDA0-972B-4959-B4E2-0EBD99ED9A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66058-32F8-4FAC-87FE-08661C5EF9AC}" type="pres">
      <dgm:prSet presAssocID="{E0736D94-BCBE-4455-96C2-377B009069C3}" presName="Name8" presStyleCnt="0"/>
      <dgm:spPr/>
    </dgm:pt>
    <dgm:pt modelId="{E4EB8F3B-0601-480F-8327-A114D7FEC553}" type="pres">
      <dgm:prSet presAssocID="{E0736D94-BCBE-4455-96C2-377B009069C3}" presName="level" presStyleLbl="node1" presStyleIdx="1" presStyleCnt="3" custScaleY="444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1F0B7-BD94-4321-9832-AD4FD88EB1A6}" type="pres">
      <dgm:prSet presAssocID="{E0736D94-BCBE-4455-96C2-377B009069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251F5-F442-498B-8B91-C91B7B04C837}" type="pres">
      <dgm:prSet presAssocID="{5FC5F79F-CA4C-44E3-A08D-5031372C6E44}" presName="Name8" presStyleCnt="0"/>
      <dgm:spPr/>
    </dgm:pt>
    <dgm:pt modelId="{865C5901-8C22-4A45-8FC6-8AE10D76FA66}" type="pres">
      <dgm:prSet presAssocID="{5FC5F79F-CA4C-44E3-A08D-5031372C6E44}" presName="level" presStyleLbl="node1" presStyleIdx="2" presStyleCnt="3" custScaleY="36899" custLinFactNeighborX="0" custLinFactNeighborY="2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36111-D25F-4F2B-9D67-42762DC25F81}" type="pres">
      <dgm:prSet presAssocID="{5FC5F79F-CA4C-44E3-A08D-5031372C6E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3E103B-4416-491D-A050-39AA577BE101}" type="presOf" srcId="{99ADCDA0-972B-4959-B4E2-0EBD99ED9A0F}" destId="{A2D65A33-949A-43F0-B1E0-C14561D0F784}" srcOrd="1" destOrd="0" presId="urn:microsoft.com/office/officeart/2005/8/layout/pyramid1"/>
    <dgm:cxn modelId="{DA64A98A-7D6A-4663-8AB1-836A0587C6AA}" type="presOf" srcId="{E0736D94-BCBE-4455-96C2-377B009069C3}" destId="{D921F0B7-BD94-4321-9832-AD4FD88EB1A6}" srcOrd="1" destOrd="0" presId="urn:microsoft.com/office/officeart/2005/8/layout/pyramid1"/>
    <dgm:cxn modelId="{3D1B08B6-7434-401C-B6C8-5A6AD619F8EA}" srcId="{33C75389-CF2A-4E03-B4AA-AC2BC926A08B}" destId="{99ADCDA0-972B-4959-B4E2-0EBD99ED9A0F}" srcOrd="0" destOrd="0" parTransId="{F45A6443-22AA-4B83-9B98-EC960F55EAD0}" sibTransId="{0DB6D442-6A41-4B64-8248-8A2255CAE2F0}"/>
    <dgm:cxn modelId="{3A0E4AFF-8E37-4B86-98C3-03FB5BBBA046}" srcId="{33C75389-CF2A-4E03-B4AA-AC2BC926A08B}" destId="{5FC5F79F-CA4C-44E3-A08D-5031372C6E44}" srcOrd="2" destOrd="0" parTransId="{499C238F-68BD-4C47-BDD6-EFE2FCFC709A}" sibTransId="{63E51295-6F02-4702-BB65-03D5226138E8}"/>
    <dgm:cxn modelId="{D5EC1465-8C52-4902-B295-7DB62E24786B}" type="presOf" srcId="{33C75389-CF2A-4E03-B4AA-AC2BC926A08B}" destId="{439B7164-8149-4C63-88D7-8B7AFB9F5C20}" srcOrd="0" destOrd="0" presId="urn:microsoft.com/office/officeart/2005/8/layout/pyramid1"/>
    <dgm:cxn modelId="{29BE835B-CE28-47CC-95FD-6C2E9D3C4660}" srcId="{33C75389-CF2A-4E03-B4AA-AC2BC926A08B}" destId="{E0736D94-BCBE-4455-96C2-377B009069C3}" srcOrd="1" destOrd="0" parTransId="{07490236-0605-4262-98E4-75E885BFD043}" sibTransId="{73BAD317-170D-4259-8CD2-8AF9E996319C}"/>
    <dgm:cxn modelId="{70C8B775-EB00-4853-9BCF-911F217CB2DA}" type="presOf" srcId="{E0736D94-BCBE-4455-96C2-377B009069C3}" destId="{E4EB8F3B-0601-480F-8327-A114D7FEC553}" srcOrd="0" destOrd="0" presId="urn:microsoft.com/office/officeart/2005/8/layout/pyramid1"/>
    <dgm:cxn modelId="{51FB1D3F-92DE-407C-8A8A-1B9AF7ACE29E}" type="presOf" srcId="{5FC5F79F-CA4C-44E3-A08D-5031372C6E44}" destId="{865C5901-8C22-4A45-8FC6-8AE10D76FA66}" srcOrd="0" destOrd="0" presId="urn:microsoft.com/office/officeart/2005/8/layout/pyramid1"/>
    <dgm:cxn modelId="{D27AAB36-498C-4BD8-9FF0-88FB753867C7}" type="presOf" srcId="{99ADCDA0-972B-4959-B4E2-0EBD99ED9A0F}" destId="{FF461682-9352-4B4E-A82F-F9AD987D6C79}" srcOrd="0" destOrd="0" presId="urn:microsoft.com/office/officeart/2005/8/layout/pyramid1"/>
    <dgm:cxn modelId="{37B2E03A-9467-42DE-BC49-F2BFDBBAC56B}" type="presOf" srcId="{5FC5F79F-CA4C-44E3-A08D-5031372C6E44}" destId="{CF736111-D25F-4F2B-9D67-42762DC25F81}" srcOrd="1" destOrd="0" presId="urn:microsoft.com/office/officeart/2005/8/layout/pyramid1"/>
    <dgm:cxn modelId="{7FB00D46-8384-410D-9EAB-112B9BE7FAD3}" type="presParOf" srcId="{439B7164-8149-4C63-88D7-8B7AFB9F5C20}" destId="{D28BE6AA-0A6E-40E6-8359-2D32A6509C89}" srcOrd="0" destOrd="0" presId="urn:microsoft.com/office/officeart/2005/8/layout/pyramid1"/>
    <dgm:cxn modelId="{15B3E08B-6584-46C5-ABFA-CDF55748F73E}" type="presParOf" srcId="{D28BE6AA-0A6E-40E6-8359-2D32A6509C89}" destId="{FF461682-9352-4B4E-A82F-F9AD987D6C79}" srcOrd="0" destOrd="0" presId="urn:microsoft.com/office/officeart/2005/8/layout/pyramid1"/>
    <dgm:cxn modelId="{6F45281A-AEE3-4AE4-996A-A1029AFA738F}" type="presParOf" srcId="{D28BE6AA-0A6E-40E6-8359-2D32A6509C89}" destId="{A2D65A33-949A-43F0-B1E0-C14561D0F784}" srcOrd="1" destOrd="0" presId="urn:microsoft.com/office/officeart/2005/8/layout/pyramid1"/>
    <dgm:cxn modelId="{42F4A957-A88D-4E34-983E-82ADE602BECB}" type="presParOf" srcId="{439B7164-8149-4C63-88D7-8B7AFB9F5C20}" destId="{55966058-32F8-4FAC-87FE-08661C5EF9AC}" srcOrd="1" destOrd="0" presId="urn:microsoft.com/office/officeart/2005/8/layout/pyramid1"/>
    <dgm:cxn modelId="{44DEF13F-201E-4000-93F7-B4068CA772A0}" type="presParOf" srcId="{55966058-32F8-4FAC-87FE-08661C5EF9AC}" destId="{E4EB8F3B-0601-480F-8327-A114D7FEC553}" srcOrd="0" destOrd="0" presId="urn:microsoft.com/office/officeart/2005/8/layout/pyramid1"/>
    <dgm:cxn modelId="{2F18CD48-B092-4884-BC57-C1836AE1A526}" type="presParOf" srcId="{55966058-32F8-4FAC-87FE-08661C5EF9AC}" destId="{D921F0B7-BD94-4321-9832-AD4FD88EB1A6}" srcOrd="1" destOrd="0" presId="urn:microsoft.com/office/officeart/2005/8/layout/pyramid1"/>
    <dgm:cxn modelId="{4A233238-6BAD-4A4E-B91E-E06502DC5CD5}" type="presParOf" srcId="{439B7164-8149-4C63-88D7-8B7AFB9F5C20}" destId="{82E251F5-F442-498B-8B91-C91B7B04C837}" srcOrd="2" destOrd="0" presId="urn:microsoft.com/office/officeart/2005/8/layout/pyramid1"/>
    <dgm:cxn modelId="{374ECC50-7A80-4818-92A4-2BA841AF4C12}" type="presParOf" srcId="{82E251F5-F442-498B-8B91-C91B7B04C837}" destId="{865C5901-8C22-4A45-8FC6-8AE10D76FA66}" srcOrd="0" destOrd="0" presId="urn:microsoft.com/office/officeart/2005/8/layout/pyramid1"/>
    <dgm:cxn modelId="{8C14836E-C79F-4A46-B6B0-CE1D9328523D}" type="presParOf" srcId="{82E251F5-F442-498B-8B91-C91B7B04C837}" destId="{CF736111-D25F-4F2B-9D67-42762DC25F81}" srcOrd="1" destOrd="0" presId="urn:microsoft.com/office/officeart/2005/8/layout/pyramid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461682-9352-4B4E-A82F-F9AD987D6C79}">
      <dsp:nvSpPr>
        <dsp:cNvPr id="0" name=""/>
        <dsp:cNvSpPr/>
      </dsp:nvSpPr>
      <dsp:spPr>
        <a:xfrm>
          <a:off x="1641012" y="0"/>
          <a:ext cx="2250801" cy="1201032"/>
        </a:xfrm>
        <a:prstGeom prst="trapezoid">
          <a:avLst>
            <a:gd name="adj" fmla="val 9370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Группа 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 высокая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 долговая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устойчивость</a:t>
          </a:r>
          <a:endParaRPr lang="ru-RU" sz="1200" b="1" kern="1200" dirty="0">
            <a:latin typeface="Georgia" pitchFamily="18" charset="0"/>
          </a:endParaRPr>
        </a:p>
      </dsp:txBody>
      <dsp:txXfrm>
        <a:off x="1641012" y="0"/>
        <a:ext cx="2250801" cy="1201032"/>
      </dsp:txXfrm>
    </dsp:sp>
    <dsp:sp modelId="{E4EB8F3B-0601-480F-8327-A114D7FEC553}">
      <dsp:nvSpPr>
        <dsp:cNvPr id="0" name=""/>
        <dsp:cNvSpPr/>
      </dsp:nvSpPr>
      <dsp:spPr>
        <a:xfrm>
          <a:off x="744116" y="1201032"/>
          <a:ext cx="4044593" cy="957171"/>
        </a:xfrm>
        <a:prstGeom prst="trapezoid">
          <a:avLst>
            <a:gd name="adj" fmla="val 93703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Группа </a:t>
          </a:r>
          <a:r>
            <a:rPr lang="en-US" sz="1200" b="1" kern="1200" dirty="0" smtClean="0">
              <a:latin typeface="Georgia" pitchFamily="18" charset="0"/>
            </a:rPr>
            <a:t>B</a:t>
          </a:r>
          <a:r>
            <a:rPr lang="ru-RU" sz="1200" b="1" kern="1200" dirty="0" smtClean="0">
              <a:latin typeface="Georgia" pitchFamily="18" charset="0"/>
            </a:rPr>
            <a:t> средняя долговая устойчивость</a:t>
          </a:r>
          <a:endParaRPr lang="ru-RU" sz="1200" b="1" kern="1200" dirty="0">
            <a:latin typeface="Georgia" pitchFamily="18" charset="0"/>
          </a:endParaRPr>
        </a:p>
      </dsp:txBody>
      <dsp:txXfrm>
        <a:off x="1451920" y="1201032"/>
        <a:ext cx="2628985" cy="957171"/>
      </dsp:txXfrm>
    </dsp:sp>
    <dsp:sp modelId="{865C5901-8C22-4A45-8FC6-8AE10D76FA66}">
      <dsp:nvSpPr>
        <dsp:cNvPr id="0" name=""/>
        <dsp:cNvSpPr/>
      </dsp:nvSpPr>
      <dsp:spPr>
        <a:xfrm>
          <a:off x="0" y="2158203"/>
          <a:ext cx="5532825" cy="794124"/>
        </a:xfrm>
        <a:prstGeom prst="trapezoid">
          <a:avLst>
            <a:gd name="adj" fmla="val 93703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Группа </a:t>
          </a:r>
          <a:r>
            <a:rPr lang="en-US" sz="1200" b="1" kern="1200" dirty="0" smtClean="0">
              <a:latin typeface="Georgia" pitchFamily="18" charset="0"/>
            </a:rPr>
            <a:t>C </a:t>
          </a:r>
          <a:r>
            <a:rPr lang="ru-RU" sz="1200" b="1" kern="1200" dirty="0" smtClean="0">
              <a:latin typeface="Georgia" pitchFamily="18" charset="0"/>
            </a:rPr>
            <a:t>низкая долговая устойчивость</a:t>
          </a:r>
          <a:endParaRPr lang="ru-RU" sz="1200" b="1" kern="1200" dirty="0">
            <a:latin typeface="Georgia" pitchFamily="18" charset="0"/>
          </a:endParaRPr>
        </a:p>
      </dsp:txBody>
      <dsp:txXfrm>
        <a:off x="968244" y="2158203"/>
        <a:ext cx="3596336" cy="794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851094" y="0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1E5826F7-2062-4F79-85F7-369CA6C2BD72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744538"/>
            <a:ext cx="4905375" cy="3722687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679609" y="4714122"/>
            <a:ext cx="5438464" cy="4468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0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851094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CF57A1E0-08E2-48B6-899C-0D5D8AFB6B67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51094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748337-C8F8-4E10-AC4E-76915B895CD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51094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B487D4-0AC0-4BF2-8C72-F641087B45C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51094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C79266-9721-4C93-ACF4-AAC1442314E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 flipV="1">
            <a:off x="5346697" y="3810003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4"/>
          <p:cNvSpPr/>
          <p:nvPr/>
        </p:nvSpPr>
        <p:spPr>
          <a:xfrm flipV="1">
            <a:off x="5346697" y="3897309"/>
            <a:ext cx="3690939" cy="19208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5"/>
          <p:cNvSpPr/>
          <p:nvPr/>
        </p:nvSpPr>
        <p:spPr>
          <a:xfrm flipV="1">
            <a:off x="5346697" y="4114800"/>
            <a:ext cx="3690939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6"/>
          <p:cNvSpPr/>
          <p:nvPr/>
        </p:nvSpPr>
        <p:spPr>
          <a:xfrm flipV="1">
            <a:off x="5346697" y="4164013"/>
            <a:ext cx="1943100" cy="19046"/>
          </a:xfrm>
          <a:prstGeom prst="rect">
            <a:avLst/>
          </a:prstGeom>
          <a:solidFill>
            <a:srgbClr val="9F3B38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9"/>
          <p:cNvSpPr/>
          <p:nvPr/>
        </p:nvSpPr>
        <p:spPr>
          <a:xfrm flipV="1">
            <a:off x="5346697" y="4198933"/>
            <a:ext cx="1943100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10"/>
          <p:cNvSpPr/>
          <p:nvPr/>
        </p:nvSpPr>
        <p:spPr>
          <a:xfrm>
            <a:off x="5346697" y="3962396"/>
            <a:ext cx="3028949" cy="269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11"/>
          <p:cNvSpPr/>
          <p:nvPr/>
        </p:nvSpPr>
        <p:spPr>
          <a:xfrm>
            <a:off x="7291389" y="4060822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12"/>
          <p:cNvSpPr/>
          <p:nvPr/>
        </p:nvSpPr>
        <p:spPr>
          <a:xfrm>
            <a:off x="0" y="3649663"/>
            <a:ext cx="9037636" cy="24447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0" y="3675065"/>
            <a:ext cx="9037636" cy="141283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14"/>
          <p:cNvSpPr/>
          <p:nvPr/>
        </p:nvSpPr>
        <p:spPr>
          <a:xfrm flipV="1">
            <a:off x="6338885" y="3643317"/>
            <a:ext cx="2698751" cy="247646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15"/>
          <p:cNvSpPr/>
          <p:nvPr/>
        </p:nvSpPr>
        <p:spPr>
          <a:xfrm>
            <a:off x="0" y="0"/>
            <a:ext cx="9037636" cy="3702048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Заголовок 7"/>
          <p:cNvSpPr txBox="1">
            <a:spLocks noGrp="1"/>
          </p:cNvSpPr>
          <p:nvPr>
            <p:ph type="ctrTitle"/>
          </p:nvPr>
        </p:nvSpPr>
        <p:spPr>
          <a:xfrm>
            <a:off x="451878" y="2401891"/>
            <a:ext cx="8359810" cy="1470026"/>
          </a:xfr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451878" y="3899934"/>
            <a:ext cx="4895386" cy="1752603"/>
          </a:xfrm>
        </p:spPr>
        <p:txBody>
          <a:bodyPr/>
          <a:lstStyle>
            <a:lvl1pPr marL="64008" indent="0">
              <a:buNone/>
              <a:defRPr sz="24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 txBox="1">
            <a:spLocks noGrp="1"/>
          </p:cNvSpPr>
          <p:nvPr>
            <p:ph type="dt" sz="half" idx="7"/>
          </p:nvPr>
        </p:nvSpPr>
        <p:spPr>
          <a:xfrm>
            <a:off x="6627808" y="4206870"/>
            <a:ext cx="949320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696BD6EA-7E5F-45C4-95E5-988158ABC1C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16" name="Нижний колонтитул 16"/>
          <p:cNvSpPr txBox="1">
            <a:spLocks noGrp="1"/>
          </p:cNvSpPr>
          <p:nvPr>
            <p:ph type="ftr" sz="quarter" idx="9"/>
          </p:nvPr>
        </p:nvSpPr>
        <p:spPr>
          <a:xfrm>
            <a:off x="5346697" y="4205289"/>
            <a:ext cx="1281110" cy="4572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17" name="Номер слайда 28"/>
          <p:cNvSpPr txBox="1">
            <a:spLocks noGrp="1"/>
          </p:cNvSpPr>
          <p:nvPr>
            <p:ph type="sldNum" sz="quarter" idx="8"/>
          </p:nvPr>
        </p:nvSpPr>
        <p:spPr>
          <a:xfrm>
            <a:off x="8223254" y="1591"/>
            <a:ext cx="739777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0C92AE3-55E2-4AF3-A30F-AB66657A1A1A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E46E7-650D-43CD-BA47-C8E385944521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1D5B50-810B-4996-B380-8BC5C571574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702917" y="1143000"/>
            <a:ext cx="1882841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1878" y="1143000"/>
            <a:ext cx="6175720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88123-A21E-4E29-B981-02F0A6044DF3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5571-EC0E-4762-B651-C076967BCB5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2435" y="274640"/>
            <a:ext cx="8132765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 txBox="1">
            <a:spLocks noGrp="1"/>
          </p:cNvSpPr>
          <p:nvPr>
            <p:ph type="chart" idx="1"/>
          </p:nvPr>
        </p:nvSpPr>
        <p:spPr>
          <a:xfrm>
            <a:off x="452435" y="1600200"/>
            <a:ext cx="8132765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111B4A-104E-4E12-9429-DBB387487AF9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3CAEF0-D7AE-4BD3-800E-1BEF61BBC5D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2B035C-DAB3-4B0C-9541-127FC0E2038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30607F-1F69-4246-BEC2-FBE2B06E99D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13908" y="1981203"/>
            <a:ext cx="7681993" cy="1362071"/>
          </a:xfrm>
        </p:spPr>
        <p:txBody>
          <a:bodyPr anchor="b"/>
          <a:lstStyle>
            <a:lvl1pPr>
              <a:defRPr sz="4300" b="1">
                <a:solidFill>
                  <a:srgbClr val="FFFFFF"/>
                </a:solidFill>
                <a:effectLst>
                  <a:outerShdw dist="38103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13908" y="3367085"/>
            <a:ext cx="7681993" cy="1509710"/>
          </a:xfrm>
        </p:spPr>
        <p:txBody>
          <a:bodyPr/>
          <a:lstStyle>
            <a:lvl1pPr marL="45720" indent="0">
              <a:buNone/>
              <a:defRPr sz="21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29F682-FDB9-4BB3-9000-446B851C3673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B06EF-F618-4035-BF8F-7168B8B4DC2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187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9412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9BFBC9-9CBF-42C6-8235-800D2CEAC2AA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E84EC7-ACFD-46C6-B42A-BAAA68176E9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76568" y="1143000"/>
            <a:ext cx="8284500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376568" y="2244970"/>
            <a:ext cx="3994638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3"/>
          </p:nvPr>
        </p:nvSpPr>
        <p:spPr>
          <a:xfrm>
            <a:off x="4666311" y="2244970"/>
            <a:ext cx="3994757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 txBox="1">
            <a:spLocks noGrp="1"/>
          </p:cNvSpPr>
          <p:nvPr>
            <p:ph idx="2"/>
          </p:nvPr>
        </p:nvSpPr>
        <p:spPr>
          <a:xfrm>
            <a:off x="376568" y="2708516"/>
            <a:ext cx="399463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63421" y="2708516"/>
            <a:ext cx="3994757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9FF11A-C9CB-4327-B6FB-8ED5A9E5556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8" name="Номер слайда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441A4-79F5-4D25-8C2B-5A98546BBFB6}" type="slidenum">
              <a:rPr/>
              <a:pPr lvl="0"/>
              <a:t>‹#›</a:t>
            </a:fld>
            <a:endParaRPr lang="ru-RU"/>
          </a:p>
        </p:txBody>
      </p:sp>
      <p:sp>
        <p:nvSpPr>
          <p:cNvPr id="9" name="Нижний колонтитул 2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1878" y="1143000"/>
            <a:ext cx="8133871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>
          <a:xfrm>
            <a:off x="6507163" y="612776"/>
            <a:ext cx="946147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E78DEED2-FBE6-44EF-B302-1AF159DD0019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36590-9920-4574-AC1A-7DB6E29B6E0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F29EA0-C90E-49D9-9AC6-9849F851560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3836A-288E-4464-A79D-D35C9FDAE678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291221" y="1101970"/>
            <a:ext cx="3343924" cy="877824"/>
          </a:xfrm>
        </p:spPr>
        <p:txBody>
          <a:bodyPr anchor="b"/>
          <a:lstStyle>
            <a:lvl1pPr>
              <a:defRPr sz="18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2"/>
          </p:nvPr>
        </p:nvSpPr>
        <p:spPr>
          <a:xfrm>
            <a:off x="5291221" y="2010729"/>
            <a:ext cx="3343924" cy="4617720"/>
          </a:xfrm>
        </p:spPr>
        <p:txBody>
          <a:bodyPr/>
          <a:lstStyle>
            <a:lvl1pPr marL="9144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150629" y="776289"/>
            <a:ext cx="5042998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/>
            </a:lvl3pPr>
            <a:lvl4pPr>
              <a:defRPr sz="2000"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BE580B-C9E0-4EEC-9A56-87951907E1B5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9966EF-4963-4B6E-A6B1-C6FDA97D34A3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377147" y="1109158"/>
            <a:ext cx="579976" cy="4681636"/>
          </a:xfrm>
        </p:spPr>
        <p:txBody>
          <a:bodyPr lIns="45720" tIns="0" rIns="45720" anchor="t" anchorCtr="1"/>
          <a:lstStyle>
            <a:lvl1pPr algn="ctr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98980" y="1143000"/>
            <a:ext cx="4518818" cy="4572000"/>
          </a:xfrm>
          <a:solidFill>
            <a:srgbClr val="EAEAEA"/>
          </a:solidFill>
          <a:ln w="50804">
            <a:solidFill>
              <a:srgbClr val="FFFFFF"/>
            </a:solidFill>
            <a:prstDash val="solid"/>
            <a:miter/>
          </a:ln>
          <a:effectLst>
            <a:outerShdw dist="31754" dir="4800117" algn="tl">
              <a:srgbClr val="000000">
                <a:alpha val="25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017620" y="3274310"/>
            <a:ext cx="2560667" cy="2516492"/>
          </a:xfrm>
        </p:spPr>
        <p:txBody>
          <a:bodyPr lIns="0" tIns="0" rIns="45720"/>
          <a:lstStyle>
            <a:lvl1pPr marL="0" indent="0"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91121C-F90D-4DF2-B17E-674CA9328B5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C97914-4AF0-414F-9FA5-CEBA492D89D1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7"/>
          <p:cNvSpPr/>
          <p:nvPr/>
        </p:nvSpPr>
        <p:spPr>
          <a:xfrm>
            <a:off x="0" y="366710"/>
            <a:ext cx="9037636" cy="8413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28"/>
          <p:cNvSpPr/>
          <p:nvPr/>
        </p:nvSpPr>
        <p:spPr>
          <a:xfrm>
            <a:off x="0" y="0"/>
            <a:ext cx="9037636" cy="311152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29"/>
          <p:cNvSpPr/>
          <p:nvPr/>
        </p:nvSpPr>
        <p:spPr>
          <a:xfrm>
            <a:off x="0" y="307979"/>
            <a:ext cx="9037636" cy="92070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30"/>
          <p:cNvSpPr/>
          <p:nvPr/>
        </p:nvSpPr>
        <p:spPr>
          <a:xfrm flipV="1">
            <a:off x="5346697" y="360365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31"/>
          <p:cNvSpPr/>
          <p:nvPr/>
        </p:nvSpPr>
        <p:spPr>
          <a:xfrm flipV="1">
            <a:off x="5346697" y="439734"/>
            <a:ext cx="3690939" cy="18097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32"/>
          <p:cNvSpPr/>
          <p:nvPr/>
        </p:nvSpPr>
        <p:spPr>
          <a:xfrm>
            <a:off x="5345116" y="496884"/>
            <a:ext cx="3027358" cy="285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33"/>
          <p:cNvSpPr/>
          <p:nvPr/>
        </p:nvSpPr>
        <p:spPr>
          <a:xfrm>
            <a:off x="7288216" y="588965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34"/>
          <p:cNvSpPr/>
          <p:nvPr/>
        </p:nvSpPr>
        <p:spPr>
          <a:xfrm>
            <a:off x="8978895" y="-1591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35"/>
          <p:cNvSpPr/>
          <p:nvPr/>
        </p:nvSpPr>
        <p:spPr>
          <a:xfrm>
            <a:off x="8939210" y="-1591"/>
            <a:ext cx="26983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36"/>
          <p:cNvSpPr/>
          <p:nvPr/>
        </p:nvSpPr>
        <p:spPr>
          <a:xfrm>
            <a:off x="8920164" y="-1591"/>
            <a:ext cx="9528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37"/>
          <p:cNvSpPr/>
          <p:nvPr/>
        </p:nvSpPr>
        <p:spPr>
          <a:xfrm>
            <a:off x="8870951" y="-1591"/>
            <a:ext cx="26983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Прямоугольник 38"/>
          <p:cNvSpPr/>
          <p:nvPr/>
        </p:nvSpPr>
        <p:spPr>
          <a:xfrm>
            <a:off x="8812209" y="0"/>
            <a:ext cx="53977" cy="58579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4" name="Прямоугольник 39"/>
          <p:cNvSpPr/>
          <p:nvPr/>
        </p:nvSpPr>
        <p:spPr>
          <a:xfrm>
            <a:off x="8770933" y="0"/>
            <a:ext cx="7936" cy="58579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5" name="Заголовок 21"/>
          <p:cNvSpPr txBox="1">
            <a:spLocks noGrp="1"/>
          </p:cNvSpPr>
          <p:nvPr>
            <p:ph type="title"/>
          </p:nvPr>
        </p:nvSpPr>
        <p:spPr>
          <a:xfrm>
            <a:off x="452435" y="1143000"/>
            <a:ext cx="8132765" cy="1066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Текст 12"/>
          <p:cNvSpPr txBox="1">
            <a:spLocks noGrp="1"/>
          </p:cNvSpPr>
          <p:nvPr>
            <p:ph type="body" idx="1"/>
          </p:nvPr>
        </p:nvSpPr>
        <p:spPr>
          <a:xfrm>
            <a:off x="452435" y="2249488"/>
            <a:ext cx="8132765" cy="43243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Дата 13"/>
          <p:cNvSpPr txBox="1">
            <a:spLocks noGrp="1"/>
          </p:cNvSpPr>
          <p:nvPr>
            <p:ph type="dt" sz="half" idx="2"/>
          </p:nvPr>
        </p:nvSpPr>
        <p:spPr>
          <a:xfrm>
            <a:off x="6510335" y="612776"/>
            <a:ext cx="9461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fld id="{6FC9B139-F839-44C9-9D50-08AA2346A02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18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5195885" y="612776"/>
            <a:ext cx="131127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19" name="Номер слайда 22"/>
          <p:cNvSpPr txBox="1">
            <a:spLocks noGrp="1"/>
          </p:cNvSpPr>
          <p:nvPr>
            <p:ph type="sldNum" sz="quarter" idx="4"/>
          </p:nvPr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0E9FC00D-1B3C-4C35-B48D-8F2A766CD0FF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000" b="0" i="0" u="none" strike="noStrike" kern="1200" cap="none" spc="0" baseline="0">
          <a:solidFill>
            <a:srgbClr val="265A9A"/>
          </a:solidFill>
          <a:uFillTx/>
          <a:latin typeface="Lucida Sans Unicode"/>
        </a:defRPr>
      </a:lvl1pPr>
    </p:titleStyle>
    <p:bodyStyle>
      <a:lvl1pPr marL="365129" marR="0" lvl="0" indent="-255583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Georgia"/>
        </a:defRPr>
      </a:lvl1pPr>
      <a:lvl2pPr marL="657225" marR="0" lvl="1" indent="-24606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F3B38"/>
        </a:buClr>
        <a:buSzPct val="100000"/>
        <a:buFont typeface="Georgia" pitchFamily="18"/>
        <a:buChar char="▫"/>
        <a:tabLst/>
        <a:defRPr lang="ru-RU" sz="2600" b="0" i="0" u="none" strike="noStrike" kern="1200" cap="none" spc="0" baseline="0">
          <a:solidFill>
            <a:srgbClr val="9F3B38"/>
          </a:solidFill>
          <a:uFillTx/>
          <a:latin typeface="Georgia"/>
        </a:defRPr>
      </a:lvl2pPr>
      <a:lvl3pPr marL="922336" marR="0" lvl="2" indent="-219071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400" b="0" i="0" u="none" strike="noStrike" kern="1200" cap="none" spc="0" baseline="0">
          <a:solidFill>
            <a:srgbClr val="4F81BD"/>
          </a:solidFill>
          <a:uFillTx/>
          <a:latin typeface="Georgia"/>
        </a:defRPr>
      </a:lvl3pPr>
      <a:lvl4pPr marL="1179511" marR="0" lvl="3" indent="-20002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200" b="0" i="0" u="none" strike="noStrike" kern="1200" cap="none" spc="0" baseline="0">
          <a:solidFill>
            <a:srgbClr val="4F81BD"/>
          </a:solidFill>
          <a:uFillTx/>
          <a:latin typeface="Georgia"/>
        </a:defRPr>
      </a:lvl4pPr>
      <a:lvl5pPr marL="1389065" marR="0" lvl="4" indent="-182559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▫"/>
        <a:tabLst/>
        <a:defRPr lang="ru-RU" sz="2000" b="0" i="0" u="none" strike="noStrike" kern="1200" cap="none" spc="0" baseline="0">
          <a:solidFill>
            <a:srgbClr val="9BBB59"/>
          </a:solidFill>
          <a:uFillTx/>
          <a:latin typeface="Georgi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media/image125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chart" Target="../charts/chart4.xml"/><Relationship Id="rId4" Type="http://schemas.openxmlformats.org/officeDocument/2006/relationships/image" Target="media/image106.jpe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46.jpeg"/><Relationship Id="rId4" Type="http://schemas.openxmlformats.org/officeDocument/2006/relationships/image" Target="media/image111.jpe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chart" Target="../charts/chart6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media/image123.jpeg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58.png"/><Relationship Id="rId4" Type="http://schemas.openxmlformats.org/officeDocument/2006/relationships/image" Target="media/image112.jpe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media/image140.jpe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media/image146.jpe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media/image120.jpeg" TargetMode="External"/><Relationship Id="rId7" Type="http://schemas.openxmlformats.org/officeDocument/2006/relationships/image" Target="media/image118.jpeg" TargetMode="External"/><Relationship Id="rId12" Type="http://schemas.openxmlformats.org/officeDocument/2006/relationships/image" Target="media/image144.pn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7.png"/><Relationship Id="rId5" Type="http://schemas.openxmlformats.org/officeDocument/2006/relationships/image" Target="media/image132.jpeg" TargetMode="External"/><Relationship Id="rId10" Type="http://schemas.openxmlformats.org/officeDocument/2006/relationships/image" Target="../media/image62.jpeg"/><Relationship Id="rId4" Type="http://schemas.openxmlformats.org/officeDocument/2006/relationships/image" Target="../media/image64.jpeg"/><Relationship Id="rId9" Type="http://schemas.openxmlformats.org/officeDocument/2006/relationships/image" Target="media/image113.jpe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png"/><Relationship Id="rId3" Type="http://schemas.openxmlformats.org/officeDocument/2006/relationships/image" Target="media/image117.jpeg" TargetMode="External"/><Relationship Id="rId7" Type="http://schemas.openxmlformats.org/officeDocument/2006/relationships/image" Target="../media/image72.jpeg"/><Relationship Id="rId12" Type="http://schemas.openxmlformats.org/officeDocument/2006/relationships/image" Target="../media/image7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5.png"/><Relationship Id="rId5" Type="http://schemas.openxmlformats.org/officeDocument/2006/relationships/image" Target="../media/image70.jpeg"/><Relationship Id="rId10" Type="http://schemas.openxmlformats.org/officeDocument/2006/relationships/image" Target="../media/image62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media/image108.png" TargetMode="External"/><Relationship Id="rId3" Type="http://schemas.openxmlformats.org/officeDocument/2006/relationships/image" Target="media/image129.jpeg" TargetMode="External"/><Relationship Id="rId7" Type="http://schemas.openxmlformats.org/officeDocument/2006/relationships/image" Target="../media/image6.png"/><Relationship Id="rId12" Type="http://schemas.openxmlformats.org/officeDocument/2006/relationships/image" Target="media/image114.pn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media/image135.pn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media/image93.jpeg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chart" Target="../charts/chart12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media/image116.jpeg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image" Target="../media/image88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image" Target="../media/image91.png"/><Relationship Id="rId4" Type="http://schemas.openxmlformats.org/officeDocument/2006/relationships/image" Target="../media/image9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8.jpeg"/><Relationship Id="rId4" Type="http://schemas.openxmlformats.org/officeDocument/2006/relationships/image" Target="../media/image93.png"/><Relationship Id="rId9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media/image136.jpeg" TargetMode="External"/><Relationship Id="rId7" Type="http://schemas.openxmlformats.org/officeDocument/2006/relationships/image" Target="../media/image10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image" Target="../media/image100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10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media/image137.jpeg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media/image119.jpeg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jpeg"/><Relationship Id="rId5" Type="http://schemas.openxmlformats.org/officeDocument/2006/relationships/image" Target="media/image122.jpeg" TargetMode="External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8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media/image133.jpeg" TargetMode="External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media/image121.jpeg" TargetMode="External"/><Relationship Id="rId18" Type="http://schemas.openxmlformats.org/officeDocument/2006/relationships/image" Target="../media/image19.jpeg"/><Relationship Id="rId26" Type="http://schemas.openxmlformats.org/officeDocument/2006/relationships/image" Target="../media/image23.jpeg"/><Relationship Id="rId3" Type="http://schemas.openxmlformats.org/officeDocument/2006/relationships/image" Target="../media/image4.jpeg"/><Relationship Id="rId21" Type="http://schemas.openxmlformats.org/officeDocument/2006/relationships/image" Target="media/image105.jpeg" TargetMode="External"/><Relationship Id="rId7" Type="http://schemas.openxmlformats.org/officeDocument/2006/relationships/image" Target="media/image124.jpeg" TargetMode="External"/><Relationship Id="rId12" Type="http://schemas.openxmlformats.org/officeDocument/2006/relationships/image" Target="../media/image16.jpeg"/><Relationship Id="rId17" Type="http://schemas.openxmlformats.org/officeDocument/2006/relationships/image" Target="media/image104.jpeg" TargetMode="External"/><Relationship Id="rId25" Type="http://schemas.openxmlformats.org/officeDocument/2006/relationships/image" Target="media/image134.jpeg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20" Type="http://schemas.openxmlformats.org/officeDocument/2006/relationships/image" Target="../media/image20.jpeg"/><Relationship Id="rId29" Type="http://schemas.openxmlformats.org/officeDocument/2006/relationships/image" Target="media/image112.jpe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media/image32.jpeg" TargetMode="External"/><Relationship Id="rId24" Type="http://schemas.openxmlformats.org/officeDocument/2006/relationships/image" Target="../media/image22.jpeg"/><Relationship Id="rId5" Type="http://schemas.openxmlformats.org/officeDocument/2006/relationships/image" Target="media/image142.jpeg" TargetMode="External"/><Relationship Id="rId15" Type="http://schemas.openxmlformats.org/officeDocument/2006/relationships/image" Target="media/image33.jpeg" TargetMode="External"/><Relationship Id="rId23" Type="http://schemas.openxmlformats.org/officeDocument/2006/relationships/image" Target="media/image109.jpeg" TargetMode="External"/><Relationship Id="rId28" Type="http://schemas.openxmlformats.org/officeDocument/2006/relationships/image" Target="../media/image24.jpeg"/><Relationship Id="rId10" Type="http://schemas.openxmlformats.org/officeDocument/2006/relationships/image" Target="../media/image15.jpeg"/><Relationship Id="rId19" Type="http://schemas.openxmlformats.org/officeDocument/2006/relationships/image" Target="media/image131.jpeg" TargetMode="External"/><Relationship Id="rId31" Type="http://schemas.openxmlformats.org/officeDocument/2006/relationships/image" Target="media/image139.jpeg" TargetMode="External"/><Relationship Id="rId4" Type="http://schemas.openxmlformats.org/officeDocument/2006/relationships/image" Target="../media/image12.jpeg"/><Relationship Id="rId9" Type="http://schemas.openxmlformats.org/officeDocument/2006/relationships/image" Target="media/image127.jpeg" TargetMode="External"/><Relationship Id="rId14" Type="http://schemas.openxmlformats.org/officeDocument/2006/relationships/image" Target="../media/image17.jpeg"/><Relationship Id="rId22" Type="http://schemas.openxmlformats.org/officeDocument/2006/relationships/image" Target="../media/image21.jpeg"/><Relationship Id="rId27" Type="http://schemas.openxmlformats.org/officeDocument/2006/relationships/image" Target="media/image141.jpeg" TargetMode="External"/><Relationship Id="rId30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.jpeg"/><Relationship Id="rId4" Type="http://schemas.openxmlformats.org/officeDocument/2006/relationships/image" Target="media/image138.jpe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chart" Target="../charts/chart2.xml"/><Relationship Id="rId4" Type="http://schemas.openxmlformats.org/officeDocument/2006/relationships/image" Target="media/image145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media/image143.jpe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 r:link="rId3" cstate="print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F34151-8F9D-4D35-A14D-11A8A185B70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3973" y="0"/>
            <a:ext cx="315093" cy="465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6"/>
          <p:cNvSpPr/>
          <p:nvPr/>
        </p:nvSpPr>
        <p:spPr>
          <a:xfrm>
            <a:off x="589733" y="0"/>
            <a:ext cx="8064495" cy="5000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Заголовок 1"/>
          <p:cNvSpPr txBox="1"/>
          <p:nvPr/>
        </p:nvSpPr>
        <p:spPr>
          <a:xfrm>
            <a:off x="0" y="620685"/>
            <a:ext cx="9037636" cy="6237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500" b="1" i="0" u="none" strike="noStrike" kern="1200" cap="none" spc="0" baseline="0" dirty="0">
                <a:solidFill>
                  <a:srgbClr val="003300"/>
                </a:solidFill>
                <a:uFillTx/>
                <a:latin typeface="Georgia" pitchFamily="18"/>
                <a:cs typeface="Times New Roman" pitchFamily="18"/>
              </a:rPr>
              <a:t>Проект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500" b="1" i="0" u="none" strike="noStrike" kern="1200" cap="none" spc="0" baseline="0" dirty="0">
                <a:solidFill>
                  <a:srgbClr val="003300"/>
                </a:solidFill>
                <a:uFillTx/>
                <a:latin typeface="Georgia" pitchFamily="18"/>
                <a:cs typeface="Times New Roman" pitchFamily="18"/>
              </a:rPr>
              <a:t>Аксайского района на 2022 год и на плановый период 20</a:t>
            </a:r>
            <a:r>
              <a:rPr lang="en-US" sz="3500" b="1" i="0" u="none" strike="noStrike" kern="1200" cap="none" spc="0" baseline="0" dirty="0">
                <a:solidFill>
                  <a:srgbClr val="003300"/>
                </a:solidFill>
                <a:uFillTx/>
                <a:latin typeface="Georgia" pitchFamily="18"/>
                <a:cs typeface="Times New Roman" pitchFamily="18"/>
              </a:rPr>
              <a:t>2</a:t>
            </a:r>
            <a:r>
              <a:rPr lang="ru-RU" sz="3500" b="1" i="0" u="none" strike="noStrike" kern="1200" cap="none" spc="0" baseline="0" dirty="0">
                <a:solidFill>
                  <a:srgbClr val="003300"/>
                </a:solidFill>
                <a:uFillTx/>
                <a:latin typeface="Georgia" pitchFamily="18"/>
                <a:cs typeface="Times New Roman" pitchFamily="18"/>
              </a:rPr>
              <a:t>3 и 20</a:t>
            </a:r>
            <a:r>
              <a:rPr lang="en-US" sz="3500" b="1" i="0" u="none" strike="noStrike" kern="1200" cap="none" spc="0" baseline="0" dirty="0">
                <a:solidFill>
                  <a:srgbClr val="003300"/>
                </a:solidFill>
                <a:uFillTx/>
                <a:latin typeface="Georgia" pitchFamily="18"/>
                <a:cs typeface="Times New Roman" pitchFamily="18"/>
              </a:rPr>
              <a:t>2</a:t>
            </a:r>
            <a:r>
              <a:rPr lang="ru-RU" sz="3500" b="1" i="0" u="none" strike="noStrike" kern="1200" cap="none" spc="0" baseline="0" dirty="0">
                <a:solidFill>
                  <a:srgbClr val="003300"/>
                </a:solidFill>
                <a:uFillTx/>
                <a:latin typeface="Georgia" pitchFamily="18"/>
                <a:cs typeface="Times New Roman" pitchFamily="18"/>
              </a:rPr>
              <a:t>4 годов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3" r:link="rId4" cstate="print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0"/>
          <p:cNvGraphicFramePr/>
          <p:nvPr/>
        </p:nvGraphicFramePr>
        <p:xfrm>
          <a:off x="0" y="2348883"/>
          <a:ext cx="9037636" cy="432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9" descr="1-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3"/>
            <a:ext cx="2097377" cy="150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Grp="1"/>
          </p:cNvSpPr>
          <p:nvPr>
            <p:ph type="title"/>
          </p:nvPr>
        </p:nvSpPr>
        <p:spPr>
          <a:xfrm>
            <a:off x="1804175" y="571481"/>
            <a:ext cx="7233461" cy="1357326"/>
          </a:xfrm>
        </p:spPr>
        <p:txBody>
          <a:bodyPr anchorCtr="1"/>
          <a:lstStyle/>
          <a:p>
            <a:pPr lvl="0" algn="ctr" hangingPunct="1"/>
            <a:r>
              <a:rPr lang="ru-RU" sz="2500" b="1">
                <a:solidFill>
                  <a:srgbClr val="003300"/>
                </a:solidFill>
                <a:latin typeface="Georgia"/>
                <a:cs typeface="Times New Roman" pitchFamily="18"/>
              </a:rPr>
              <a:t>ДИНАМИКА ПОСТУПЛЕНИЙ НАЛОГА НА ДОХОДЫ ФИЗИЧЕСКИХ ЛИЦ</a:t>
            </a:r>
          </a:p>
        </p:txBody>
      </p:sp>
      <p:sp>
        <p:nvSpPr>
          <p:cNvPr id="5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E12201-C4ED-41C6-ACAB-0AD04762EE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Прямоугольник 9"/>
          <p:cNvSpPr/>
          <p:nvPr/>
        </p:nvSpPr>
        <p:spPr>
          <a:xfrm>
            <a:off x="7605128" y="2214557"/>
            <a:ext cx="1432508" cy="3385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600" b="0" i="0" u="none" strike="noStrike" kern="1200" cap="none" spc="0" baseline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ransition spd="slow" advTm="7000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3" r:link="rId4" cstate="print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slider4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64"/>
            <a:ext cx="9037636" cy="328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0" y="500039"/>
            <a:ext cx="9037636" cy="1143000"/>
          </a:xfrm>
        </p:spPr>
        <p:txBody>
          <a:bodyPr anchorCtr="1"/>
          <a:lstStyle/>
          <a:p>
            <a:pPr lvl="0" algn="ctr" hangingPunct="1"/>
            <a:r>
              <a:rPr lang="ru-RU" sz="2500" b="1">
                <a:solidFill>
                  <a:srgbClr val="003300"/>
                </a:solidFill>
                <a:latin typeface="Georgia"/>
                <a:cs typeface="Times New Roman" pitchFamily="18"/>
              </a:rPr>
              <a:t>ДИНАМИКА ПОСТУПЛЕНИЙ АКЦИЗОВ </a:t>
            </a:r>
            <a:r>
              <a:rPr lang="en-US" sz="2500" b="1">
                <a:solidFill>
                  <a:srgbClr val="003300"/>
                </a:solidFill>
                <a:latin typeface="Georgia"/>
                <a:cs typeface="Times New Roman" pitchFamily="18"/>
              </a:rPr>
              <a:t/>
            </a:r>
            <a:br>
              <a:rPr lang="en-US" sz="2500" b="1">
                <a:solidFill>
                  <a:srgbClr val="003300"/>
                </a:solidFill>
                <a:latin typeface="Georgia"/>
                <a:cs typeface="Times New Roman" pitchFamily="18"/>
              </a:rPr>
            </a:br>
            <a:r>
              <a:rPr lang="ru-RU" sz="2500" b="1">
                <a:solidFill>
                  <a:srgbClr val="003300"/>
                </a:solidFill>
                <a:latin typeface="Georgia"/>
                <a:cs typeface="Times New Roman" pitchFamily="18"/>
              </a:rPr>
              <a:t>НА НЕФТЕПРОДУКТЫ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D142FF-AF73-4198-A91D-C089745D6C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255123" y="3645026"/>
            <a:ext cx="1545802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8" name="Диаграмма 9"/>
          <p:cNvGraphicFramePr/>
          <p:nvPr/>
        </p:nvGraphicFramePr>
        <p:xfrm>
          <a:off x="126331" y="3501009"/>
          <a:ext cx="8784976" cy="3096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0" descr="sbornshu_gruzi_perevozka.jpg"/>
          <p:cNvPicPr>
            <a:picLocks noChangeAspect="1"/>
          </p:cNvPicPr>
          <p:nvPr/>
        </p:nvPicPr>
        <p:blipFill>
          <a:blip r:embed="rId4" cstate="print"/>
          <a:srcRect l="23125" r="12849"/>
          <a:stretch>
            <a:fillRect/>
          </a:stretch>
        </p:blipFill>
        <p:spPr>
          <a:xfrm>
            <a:off x="2862638" y="1772820"/>
            <a:ext cx="3214710" cy="158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85775" y="620713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>ДИНАМИКА ПОСТУПЛЕНИЙ НАЛОГА, ВЗИМАЕМОГО В СВЯЗИ С ПРИМЕНЕНИЕМ УПРОЩЁННОЙ СИСТЕМЫ НАЛОГООБЛОЖЕНИЯ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674435-8E24-4B1E-9D3A-57C4BC963CE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232541" y="235743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8" name="Диаграмма 12"/>
          <p:cNvGraphicFramePr/>
          <p:nvPr/>
        </p:nvGraphicFramePr>
        <p:xfrm>
          <a:off x="270347" y="3140963"/>
          <a:ext cx="7128792" cy="32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Рисунок 11" descr="автомой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5007" y="2636910"/>
            <a:ext cx="2714643" cy="190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0_1_bi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9016" y="4581125"/>
            <a:ext cx="2570478" cy="17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Agriculture_small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7"/>
            <a:ext cx="1380469" cy="157220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Рисунок 12" descr="215762aa1a8a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64901"/>
            <a:ext cx="8839294" cy="429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29" descr="58af03a06c252499281ae91e.png"/>
          <p:cNvPicPr>
            <a:picLocks noChangeAspect="1"/>
          </p:cNvPicPr>
          <p:nvPr/>
        </p:nvPicPr>
        <p:blipFill>
          <a:blip r:embed="rId6" cstate="print">
            <a:lum bright="12000" contrast="-10000"/>
          </a:blip>
          <a:stretch>
            <a:fillRect/>
          </a:stretch>
        </p:blipFill>
        <p:spPr>
          <a:xfrm>
            <a:off x="0" y="1700811"/>
            <a:ext cx="9037636" cy="33607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201877-8CEE-4B12-9461-57B52652DBF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162028" y="321468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893707" y="642914"/>
            <a:ext cx="8143929" cy="1643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>
                <a:solidFill>
                  <a:srgbClr val="003300"/>
                </a:solidFill>
                <a:uFillTx/>
                <a:latin typeface="Georgia"/>
                <a:cs typeface="Times New Roman" pitchFamily="18"/>
              </a:rPr>
              <a:t>ДИНАМИКА ПОСТУПЛЕНИЙ ЕДИНОГО СЕЛЬСКОХОЗЯЙСТВЕННОГО НАЛОГА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8" cstate="print">
            <a:lum bright="30000" contrast="-28000"/>
          </a:blip>
          <a:srcRect l="1079" t="8590"/>
          <a:stretch>
            <a:fillRect/>
          </a:stretch>
        </p:blipFill>
        <p:spPr>
          <a:xfrm>
            <a:off x="4248000" y="1573737"/>
            <a:ext cx="3062947" cy="142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Диаграмма 14"/>
          <p:cNvGraphicFramePr/>
          <p:nvPr/>
        </p:nvGraphicFramePr>
        <p:xfrm>
          <a:off x="558378" y="3068964"/>
          <a:ext cx="8064898" cy="360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2" name="Рисунок 19" descr="виноград-титул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4405" y="1916829"/>
            <a:ext cx="3375809" cy="1571634"/>
          </a:xfrm>
          <a:prstGeom prst="rect">
            <a:avLst/>
          </a:prstGeom>
          <a:noFill/>
          <a:ln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patent-dlya-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5"/>
            <a:ext cx="3312368" cy="172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Диаграмма 8"/>
          <p:cNvGraphicFramePr/>
          <p:nvPr/>
        </p:nvGraphicFramePr>
        <p:xfrm>
          <a:off x="342351" y="3068960"/>
          <a:ext cx="8352925" cy="3528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EED3C4-3B73-4C3C-A64D-7C54A1DD11A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2"/>
          <p:cNvSpPr txBox="1">
            <a:spLocks noGrp="1"/>
          </p:cNvSpPr>
          <p:nvPr>
            <p:ph type="title"/>
          </p:nvPr>
        </p:nvSpPr>
        <p:spPr>
          <a:xfrm>
            <a:off x="0" y="620685"/>
            <a:ext cx="8424934" cy="1512143"/>
          </a:xfrm>
        </p:spPr>
        <p:txBody>
          <a:bodyPr anchorCtr="1"/>
          <a:lstStyle/>
          <a:p>
            <a:pPr lvl="0" algn="ctr" hangingPunct="1"/>
            <a:r>
              <a:rPr lang="ru-RU" sz="2500" b="1">
                <a:solidFill>
                  <a:srgbClr val="003300"/>
                </a:solidFill>
                <a:latin typeface="Georgia"/>
                <a:cs typeface="Times New Roman" pitchFamily="18"/>
              </a:rPr>
              <a:t>ДИНАМИКА ПОСТУПЛЕНИЙ</a:t>
            </a:r>
            <a:r>
              <a:rPr lang="en-US" sz="2500" b="1">
                <a:solidFill>
                  <a:srgbClr val="003300"/>
                </a:solidFill>
                <a:latin typeface="Georgia"/>
                <a:cs typeface="Times New Roman" pitchFamily="18"/>
              </a:rPr>
              <a:t> </a:t>
            </a:r>
            <a:r>
              <a:rPr lang="ru-RU" sz="2500" b="1">
                <a:solidFill>
                  <a:srgbClr val="003300"/>
                </a:solidFill>
                <a:latin typeface="Georgia"/>
                <a:cs typeface="Times New Roman" pitchFamily="18"/>
              </a:rPr>
              <a:t>НАЛОГА, ВЗИМАЕМОГО В СВЯЗИ С ПРИМЕНЕНИЕМ ПАТЕНТНОЙ СИСТЕМЫ НАЛОГООБЛОЖЕНИЯ</a:t>
            </a:r>
          </a:p>
        </p:txBody>
      </p:sp>
      <p:sp>
        <p:nvSpPr>
          <p:cNvPr id="6" name="Прямоугольник 9"/>
          <p:cNvSpPr/>
          <p:nvPr/>
        </p:nvSpPr>
        <p:spPr>
          <a:xfrm>
            <a:off x="7111105" y="2564901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buhg5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16829"/>
            <a:ext cx="3078656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85775" y="620713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>
                <a:solidFill>
                  <a:srgbClr val="003300"/>
                </a:solidFill>
                <a:latin typeface="Georgia"/>
                <a:cs typeface="Times New Roman" pitchFamily="18"/>
              </a:rPr>
              <a:t>ДИНАМИКА ПОСТУПЛЕНИЙ ГОСУДАРСТВЕННОЙ ПОШЛИНЫ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88B66B-8DF4-4F1D-A50A-3A9F4E47A6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111105" y="249289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  <p:pic>
        <p:nvPicPr>
          <p:cNvPr id="8" name="Рисунок 13" descr="госпошлина_зако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339" y="4869160"/>
            <a:ext cx="2762228" cy="173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Диаграмма 11"/>
          <p:cNvGraphicFramePr/>
          <p:nvPr/>
        </p:nvGraphicFramePr>
        <p:xfrm>
          <a:off x="2646611" y="2708919"/>
          <a:ext cx="6120682" cy="3744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 r:link="rId3" cstate="print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oblast150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8606"/>
            <a:ext cx="1904996" cy="190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904871" y="642914"/>
            <a:ext cx="8132765" cy="1069976"/>
          </a:xfrm>
        </p:spPr>
        <p:txBody>
          <a:bodyPr anchorCtr="1"/>
          <a:lstStyle/>
          <a:p>
            <a:pPr lvl="0" algn="ctr" hangingPunct="1"/>
            <a:r>
              <a:rPr lang="ru-RU" sz="2500" b="1">
                <a:solidFill>
                  <a:srgbClr val="003300"/>
                </a:solidFill>
                <a:latin typeface="Times New Roman" pitchFamily="18"/>
                <a:cs typeface="Times New Roman" pitchFamily="18"/>
              </a:rPr>
              <a:t>БЕЗВОЗМЕЗДНЫЕ ПОСТУПЛЕНИЯ ИЗ ОБЛАСТНОГО БЮДЖЕТА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204" y="1908051"/>
            <a:ext cx="8827004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237439" y="1571615"/>
            <a:ext cx="1800197" cy="3385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600" b="0" i="0" u="none" strike="noStrike" kern="1200" cap="none" spc="0" baseline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Прямоугольник 10"/>
          <p:cNvSpPr/>
          <p:nvPr/>
        </p:nvSpPr>
        <p:spPr>
          <a:xfrm>
            <a:off x="374647" y="6000749"/>
            <a:ext cx="8359773" cy="83026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*) Объем межбюджетных трансфертов будет уточнен ко второму чтению проекта бюджета Аксайского района по результатам рассмотрения проекта областного бюджета в Законодательном Собрании  Ростовской области</a:t>
            </a: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2" r:link="rId3" cstate="print">
            <a:alphaModFix amt="2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8676"/>
            <a:ext cx="8839294" cy="773829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rgbClr val="003300"/>
                </a:solidFill>
                <a:latin typeface="Georgia"/>
              </a:rPr>
              <a:t>Структура расходов по разделам бюджетной классификации (</a:t>
            </a:r>
            <a:r>
              <a:rPr lang="en-US" sz="2400" b="1" dirty="0">
                <a:solidFill>
                  <a:srgbClr val="003300"/>
                </a:solidFill>
                <a:latin typeface="Georgia"/>
              </a:rPr>
              <a:t>%</a:t>
            </a:r>
            <a:r>
              <a:rPr lang="ru-RU" sz="2400" b="1" dirty="0">
                <a:solidFill>
                  <a:srgbClr val="003300"/>
                </a:solidFill>
                <a:latin typeface="Georgia"/>
              </a:rPr>
              <a:t>)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FFED66-7A4F-48A6-9EA8-34F75F77AF3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142984"/>
          <a:ext cx="8876537" cy="586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/>
          <p:nvPr/>
        </p:nvSpPr>
        <p:spPr>
          <a:xfrm>
            <a:off x="3798737" y="4653134"/>
            <a:ext cx="3077532" cy="1800197"/>
          </a:xfrm>
          <a:prstGeom prst="rect">
            <a:avLst/>
          </a:prstGeom>
          <a:blipFill>
            <a:blip r:embed="rId2" r:link="rId3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D0D0D"/>
                </a:solidFill>
                <a:uFillTx/>
                <a:latin typeface="Times New Roman" pitchFamily="18"/>
                <a:cs typeface="Times New Roman" pitchFamily="18"/>
              </a:rPr>
              <a:t>Национальная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D0D0D"/>
                </a:solidFill>
                <a:uFillTx/>
                <a:latin typeface="Times New Roman" pitchFamily="18"/>
                <a:cs typeface="Times New Roman" pitchFamily="18"/>
              </a:rPr>
              <a:t>безопасность 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D0D0D"/>
                </a:solidFill>
                <a:uFillTx/>
                <a:latin typeface="Times New Roman" pitchFamily="18"/>
                <a:cs typeface="Times New Roman" pitchFamily="18"/>
              </a:rPr>
              <a:t>правоохранительная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D0D0D"/>
                </a:solidFill>
                <a:uFillTx/>
                <a:latin typeface="Times New Roman" pitchFamily="18"/>
                <a:cs typeface="Times New Roman" pitchFamily="18"/>
              </a:rPr>
              <a:t>деятельность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D0D0D"/>
                </a:solidFill>
                <a:uFillTx/>
                <a:latin typeface="Times New Roman" pitchFamily="18"/>
                <a:cs typeface="Times New Roman" pitchFamily="18"/>
              </a:rPr>
              <a:t>0,7%</a:t>
            </a: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414342" y="620713"/>
            <a:ext cx="8132765" cy="863595"/>
          </a:xfrm>
        </p:spPr>
        <p:txBody>
          <a:bodyPr anchorCtr="1"/>
          <a:lstStyle/>
          <a:p>
            <a:pPr lvl="0" algn="ctr"/>
            <a:r>
              <a:rPr lang="ru-RU" sz="2500" b="1" dirty="0">
                <a:solidFill>
                  <a:srgbClr val="003300"/>
                </a:solidFill>
                <a:latin typeface="Georgia" pitchFamily="18"/>
                <a:cs typeface="Times New Roman" pitchFamily="18"/>
              </a:rPr>
              <a:t>Структура расходов бюджета </a:t>
            </a:r>
            <a:br>
              <a:rPr lang="ru-RU" sz="2500" b="1" dirty="0">
                <a:solidFill>
                  <a:srgbClr val="003300"/>
                </a:solidFill>
                <a:latin typeface="Georgia" pitchFamily="18"/>
                <a:cs typeface="Times New Roman" pitchFamily="18"/>
              </a:rPr>
            </a:br>
            <a:r>
              <a:rPr lang="ru-RU" sz="2500" b="1" dirty="0">
                <a:solidFill>
                  <a:srgbClr val="003300"/>
                </a:solidFill>
                <a:latin typeface="Georgia" pitchFamily="18"/>
                <a:cs typeface="Times New Roman" pitchFamily="18"/>
              </a:rPr>
              <a:t>Аксайского района в </a:t>
            </a:r>
            <a:r>
              <a:rPr lang="ru-RU" sz="2500" b="1" dirty="0" smtClean="0">
                <a:solidFill>
                  <a:srgbClr val="003300"/>
                </a:solidFill>
                <a:latin typeface="Georgia" pitchFamily="18"/>
                <a:cs typeface="Times New Roman" pitchFamily="18"/>
              </a:rPr>
              <a:t>2022 </a:t>
            </a:r>
            <a:r>
              <a:rPr lang="ru-RU" sz="2500" b="1" dirty="0">
                <a:solidFill>
                  <a:srgbClr val="003300"/>
                </a:solidFill>
                <a:latin typeface="Georgia" pitchFamily="18"/>
                <a:cs typeface="Times New Roman" pitchFamily="18"/>
              </a:rPr>
              <a:t>году по разделам</a:t>
            </a:r>
            <a:endParaRPr lang="ru-RU" sz="2500" dirty="0">
              <a:solidFill>
                <a:srgbClr val="003300"/>
              </a:solidFill>
              <a:latin typeface="Georgia" pitchFamily="18"/>
              <a:cs typeface="Times New Roman" pitchFamily="18"/>
            </a:endParaRPr>
          </a:p>
        </p:txBody>
      </p:sp>
      <p:sp>
        <p:nvSpPr>
          <p:cNvPr id="4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19A364-4C30-49A5-A28C-27CB184E11B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270347" y="1628800"/>
            <a:ext cx="3278736" cy="2073978"/>
          </a:xfrm>
          <a:prstGeom prst="rect">
            <a:avLst/>
          </a:prstGeom>
          <a:blipFill>
            <a:blip r:embed="rId4" r:link="rId5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Образование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/>
                <a:cs typeface="Times New Roman" pitchFamily="18"/>
              </a:rPr>
              <a:t>46,3</a:t>
            </a:r>
            <a:r>
              <a:rPr lang="en-US" sz="2000" b="1" i="0" u="none" strike="noStrike" kern="1200" cap="none" spc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sz="2000" b="1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7"/>
          <p:cNvSpPr/>
          <p:nvPr/>
        </p:nvSpPr>
        <p:spPr>
          <a:xfrm>
            <a:off x="3510710" y="1643048"/>
            <a:ext cx="2436876" cy="1143009"/>
          </a:xfrm>
          <a:prstGeom prst="rect">
            <a:avLst/>
          </a:prstGeom>
          <a:solidFill>
            <a:srgbClr val="3693AC"/>
          </a:soli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Жилищно-</a:t>
            </a:r>
            <a:endParaRPr lang="ru-RU" sz="1800" b="1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коммунальное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хозяйство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7,8%</a:t>
            </a:r>
            <a:endParaRPr lang="ru-RU" sz="1800" b="1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7" name="Прямоугольник 8"/>
          <p:cNvSpPr/>
          <p:nvPr/>
        </p:nvSpPr>
        <p:spPr>
          <a:xfrm>
            <a:off x="5947577" y="1643048"/>
            <a:ext cx="2786085" cy="1285884"/>
          </a:xfrm>
          <a:prstGeom prst="rect">
            <a:avLst/>
          </a:prstGeom>
          <a:solidFill>
            <a:srgbClr val="FF99FF"/>
          </a:soli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Обслуживание муниципального долга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0,4%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8" name="Прямоугольник 10"/>
          <p:cNvSpPr/>
          <p:nvPr/>
        </p:nvSpPr>
        <p:spPr>
          <a:xfrm>
            <a:off x="3294683" y="2786057"/>
            <a:ext cx="2724335" cy="1867076"/>
          </a:xfrm>
          <a:prstGeom prst="rect">
            <a:avLst/>
          </a:prstGeom>
          <a:solidFill>
            <a:srgbClr val="781DFF"/>
          </a:soli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Общегосударственные вопросы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4,0%</a:t>
            </a:r>
            <a:endParaRPr lang="ru-RU" sz="1800" b="1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9" name="Прямоугольник 11"/>
          <p:cNvSpPr/>
          <p:nvPr/>
        </p:nvSpPr>
        <p:spPr>
          <a:xfrm>
            <a:off x="303973" y="3573018"/>
            <a:ext cx="1785951" cy="1641933"/>
          </a:xfrm>
          <a:prstGeom prst="rect">
            <a:avLst/>
          </a:prstGeom>
          <a:solidFill>
            <a:srgbClr val="003CFA"/>
          </a:soli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Национальная экономика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FFFFFF"/>
                </a:solidFill>
                <a:latin typeface="Times New Roman" pitchFamily="18"/>
                <a:cs typeface="Times New Roman" pitchFamily="18"/>
              </a:rPr>
              <a:t>7</a:t>
            </a:r>
            <a:r>
              <a:rPr lang="ru-RU" b="1" dirty="0" smtClean="0">
                <a:solidFill>
                  <a:srgbClr val="FFFFFF"/>
                </a:solidFill>
                <a:latin typeface="Times New Roman" pitchFamily="18"/>
                <a:cs typeface="Times New Roman" pitchFamily="18"/>
              </a:rPr>
              <a:t>,0</a:t>
            </a:r>
            <a:r>
              <a:rPr lang="en-US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sz="1800" b="1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0" name="Прямоугольник 15"/>
          <p:cNvSpPr/>
          <p:nvPr/>
        </p:nvSpPr>
        <p:spPr>
          <a:xfrm>
            <a:off x="6804836" y="5000634"/>
            <a:ext cx="1928826" cy="1428759"/>
          </a:xfrm>
          <a:prstGeom prst="rect">
            <a:avLst/>
          </a:prstGeom>
          <a:solidFill>
            <a:srgbClr val="00CC00"/>
          </a:soli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Физическая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культура и спорт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0,1%</a:t>
            </a:r>
          </a:p>
        </p:txBody>
      </p:sp>
      <p:sp>
        <p:nvSpPr>
          <p:cNvPr id="11" name="Прямоугольник 16"/>
          <p:cNvSpPr/>
          <p:nvPr/>
        </p:nvSpPr>
        <p:spPr>
          <a:xfrm rot="10799991" flipH="1" flipV="1">
            <a:off x="2089861" y="4929191"/>
            <a:ext cx="1780821" cy="1500201"/>
          </a:xfrm>
          <a:prstGeom prst="rect">
            <a:avLst/>
          </a:prstGeom>
          <a:solidFill>
            <a:srgbClr val="00E7E2"/>
          </a:soli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Средства массовой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информации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0,1%</a:t>
            </a:r>
          </a:p>
        </p:txBody>
      </p:sp>
      <p:sp>
        <p:nvSpPr>
          <p:cNvPr id="12" name="Прямоугольник 17"/>
          <p:cNvSpPr/>
          <p:nvPr/>
        </p:nvSpPr>
        <p:spPr>
          <a:xfrm>
            <a:off x="303973" y="5214951"/>
            <a:ext cx="2000268" cy="1214432"/>
          </a:xfrm>
          <a:prstGeom prst="rect">
            <a:avLst/>
          </a:prstGeom>
          <a:blipFill>
            <a:blip r:embed="rId6" r:link="rId7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Культура,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кинематография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2</a:t>
            </a: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,4%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98539" y="3573017"/>
            <a:ext cx="2091654" cy="1356184"/>
          </a:xfrm>
          <a:prstGeom prst="rect">
            <a:avLst/>
          </a:prstGeom>
          <a:blipFill>
            <a:blip r:embed="rId8" r:link="rId9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Здравоохранение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6</a:t>
            </a: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,7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4" name="Прямоугольник 1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6"/>
          <p:cNvSpPr/>
          <p:nvPr/>
        </p:nvSpPr>
        <p:spPr>
          <a:xfrm>
            <a:off x="5947577" y="2928932"/>
            <a:ext cx="2643210" cy="2001978"/>
          </a:xfrm>
          <a:prstGeom prst="rect">
            <a:avLst/>
          </a:prstGeom>
          <a:blipFill>
            <a:blip r:embed="rId11" r:link="rId12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Социальная политика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24,5%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 r:link="rId3" cstate="print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хема 27"/>
          <p:cNvGrpSpPr/>
          <p:nvPr/>
        </p:nvGrpSpPr>
        <p:grpSpPr>
          <a:xfrm>
            <a:off x="-161702" y="1340768"/>
            <a:ext cx="9199340" cy="5088625"/>
            <a:chOff x="-2187" y="1340768"/>
            <a:chExt cx="9199340" cy="5088625"/>
          </a:xfrm>
        </p:grpSpPr>
        <p:sp>
          <p:nvSpPr>
            <p:cNvPr id="3" name="Полилиния 2"/>
            <p:cNvSpPr/>
            <p:nvPr/>
          </p:nvSpPr>
          <p:spPr>
            <a:xfrm>
              <a:off x="3256333" y="3857615"/>
              <a:ext cx="2488576" cy="24692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88574"/>
                <a:gd name="f7" fmla="val 2469238"/>
                <a:gd name="f8" fmla="+- 0 0 1"/>
                <a:gd name="f9" fmla="val 1234619"/>
                <a:gd name="f10" fmla="val 905509"/>
                <a:gd name="f11" fmla="val 132431"/>
                <a:gd name="f12" fmla="val 590020"/>
                <a:gd name="f13" fmla="val 367883"/>
                <a:gd name="f14" fmla="val 358214"/>
                <a:gd name="f15" fmla="val 600947"/>
                <a:gd name="f16" fmla="val 128758"/>
                <a:gd name="f17" fmla="val 915965"/>
                <a:gd name="f18" fmla="val 1"/>
                <a:gd name="f19" fmla="val 1244289"/>
                <a:gd name="f20" fmla="val 2"/>
                <a:gd name="f21" fmla="val 1572613"/>
                <a:gd name="f22" fmla="val 1887631"/>
                <a:gd name="f23" fmla="val 128760"/>
                <a:gd name="f24" fmla="val 2120694"/>
                <a:gd name="f25" fmla="val 358217"/>
                <a:gd name="f26" fmla="val 2356145"/>
                <a:gd name="f27" fmla="val 590024"/>
                <a:gd name="f28" fmla="val 2488575"/>
                <a:gd name="f29" fmla="val 905513"/>
                <a:gd name="f30" fmla="val 1234624"/>
                <a:gd name="f31" fmla="val 1563734"/>
                <a:gd name="f32" fmla="val 2356144"/>
                <a:gd name="f33" fmla="val 1879223"/>
                <a:gd name="f34" fmla="val 2120692"/>
                <a:gd name="f35" fmla="val 2111030"/>
                <a:gd name="f36" fmla="val 1887628"/>
                <a:gd name="f37" fmla="val 2340486"/>
                <a:gd name="f38" fmla="val 1572610"/>
                <a:gd name="f39" fmla="val 2469243"/>
                <a:gd name="f40" fmla="val 1244286"/>
                <a:gd name="f41" fmla="val 915962"/>
                <a:gd name="f42" fmla="val 600944"/>
                <a:gd name="f43" fmla="val 2340485"/>
                <a:gd name="f44" fmla="val 367880"/>
                <a:gd name="f45" fmla="val 2111029"/>
                <a:gd name="f46" fmla="val 132429"/>
                <a:gd name="f47" fmla="val 1879222"/>
                <a:gd name="f48" fmla="val 1563733"/>
                <a:gd name="f49" fmla="val 1234623"/>
                <a:gd name="f50" fmla="val 1234622"/>
                <a:gd name="f51" fmla="val 1234620"/>
                <a:gd name="f52" fmla="+- 0 0 -90"/>
                <a:gd name="f53" fmla="*/ f3 1 2488574"/>
                <a:gd name="f54" fmla="*/ f4 1 2469238"/>
                <a:gd name="f55" fmla="+- f7 0 f5"/>
                <a:gd name="f56" fmla="+- f6 0 f5"/>
                <a:gd name="f57" fmla="*/ f52 f0 1"/>
                <a:gd name="f58" fmla="*/ f56 1 2488574"/>
                <a:gd name="f59" fmla="*/ f55 1 2469238"/>
                <a:gd name="f60" fmla="*/ 0 f56 1"/>
                <a:gd name="f61" fmla="*/ 1234619 f55 1"/>
                <a:gd name="f62" fmla="*/ 367883 f56 1"/>
                <a:gd name="f63" fmla="*/ 358214 f55 1"/>
                <a:gd name="f64" fmla="*/ 1244289 f56 1"/>
                <a:gd name="f65" fmla="*/ 2 f55 1"/>
                <a:gd name="f66" fmla="*/ 2120694 f56 1"/>
                <a:gd name="f67" fmla="*/ 358217 f55 1"/>
                <a:gd name="f68" fmla="*/ 2488574 f56 1"/>
                <a:gd name="f69" fmla="*/ 1234624 f55 1"/>
                <a:gd name="f70" fmla="*/ 2120692 f56 1"/>
                <a:gd name="f71" fmla="*/ 2111030 f55 1"/>
                <a:gd name="f72" fmla="*/ 1244286 f56 1"/>
                <a:gd name="f73" fmla="*/ 2469243 f55 1"/>
                <a:gd name="f74" fmla="*/ 367880 f56 1"/>
                <a:gd name="f75" fmla="*/ 2111029 f55 1"/>
                <a:gd name="f76" fmla="*/ f8 f56 1"/>
                <a:gd name="f77" fmla="*/ 1234623 f55 1"/>
                <a:gd name="f78" fmla="*/ f57 1 f2"/>
                <a:gd name="f79" fmla="*/ f60 1 2488574"/>
                <a:gd name="f80" fmla="*/ f61 1 2469238"/>
                <a:gd name="f81" fmla="*/ f62 1 2488574"/>
                <a:gd name="f82" fmla="*/ f63 1 2469238"/>
                <a:gd name="f83" fmla="*/ f64 1 2488574"/>
                <a:gd name="f84" fmla="*/ f65 1 2469238"/>
                <a:gd name="f85" fmla="*/ f66 1 2488574"/>
                <a:gd name="f86" fmla="*/ f67 1 2469238"/>
                <a:gd name="f87" fmla="*/ f68 1 2488574"/>
                <a:gd name="f88" fmla="*/ f69 1 2469238"/>
                <a:gd name="f89" fmla="*/ f70 1 2488574"/>
                <a:gd name="f90" fmla="*/ f71 1 2469238"/>
                <a:gd name="f91" fmla="*/ f72 1 2488574"/>
                <a:gd name="f92" fmla="*/ f73 1 2469238"/>
                <a:gd name="f93" fmla="*/ f74 1 2488574"/>
                <a:gd name="f94" fmla="*/ f75 1 2469238"/>
                <a:gd name="f95" fmla="*/ f76 1 2488574"/>
                <a:gd name="f96" fmla="*/ f77 1 2469238"/>
                <a:gd name="f97" fmla="*/ f5 1 f58"/>
                <a:gd name="f98" fmla="*/ f6 1 f58"/>
                <a:gd name="f99" fmla="*/ f5 1 f59"/>
                <a:gd name="f100" fmla="*/ f7 1 f59"/>
                <a:gd name="f101" fmla="+- f78 0 f1"/>
                <a:gd name="f102" fmla="*/ f79 1 f58"/>
                <a:gd name="f103" fmla="*/ f80 1 f59"/>
                <a:gd name="f104" fmla="*/ f81 1 f58"/>
                <a:gd name="f105" fmla="*/ f82 1 f59"/>
                <a:gd name="f106" fmla="*/ f83 1 f58"/>
                <a:gd name="f107" fmla="*/ f84 1 f59"/>
                <a:gd name="f108" fmla="*/ f85 1 f58"/>
                <a:gd name="f109" fmla="*/ f86 1 f59"/>
                <a:gd name="f110" fmla="*/ f87 1 f58"/>
                <a:gd name="f111" fmla="*/ f88 1 f59"/>
                <a:gd name="f112" fmla="*/ f89 1 f58"/>
                <a:gd name="f113" fmla="*/ f90 1 f59"/>
                <a:gd name="f114" fmla="*/ f91 1 f58"/>
                <a:gd name="f115" fmla="*/ f92 1 f59"/>
                <a:gd name="f116" fmla="*/ f93 1 f58"/>
                <a:gd name="f117" fmla="*/ f94 1 f59"/>
                <a:gd name="f118" fmla="*/ f95 1 f58"/>
                <a:gd name="f119" fmla="*/ f96 1 f59"/>
                <a:gd name="f120" fmla="*/ f97 f53 1"/>
                <a:gd name="f121" fmla="*/ f98 f53 1"/>
                <a:gd name="f122" fmla="*/ f100 f54 1"/>
                <a:gd name="f123" fmla="*/ f99 f54 1"/>
                <a:gd name="f124" fmla="*/ f102 f53 1"/>
                <a:gd name="f125" fmla="*/ f103 f54 1"/>
                <a:gd name="f126" fmla="*/ f104 f53 1"/>
                <a:gd name="f127" fmla="*/ f105 f54 1"/>
                <a:gd name="f128" fmla="*/ f106 f53 1"/>
                <a:gd name="f129" fmla="*/ f107 f54 1"/>
                <a:gd name="f130" fmla="*/ f108 f53 1"/>
                <a:gd name="f131" fmla="*/ f109 f54 1"/>
                <a:gd name="f132" fmla="*/ f110 f53 1"/>
                <a:gd name="f133" fmla="*/ f111 f54 1"/>
                <a:gd name="f134" fmla="*/ f112 f53 1"/>
                <a:gd name="f135" fmla="*/ f113 f54 1"/>
                <a:gd name="f136" fmla="*/ f114 f53 1"/>
                <a:gd name="f137" fmla="*/ f115 f54 1"/>
                <a:gd name="f138" fmla="*/ f116 f53 1"/>
                <a:gd name="f139" fmla="*/ f117 f54 1"/>
                <a:gd name="f140" fmla="*/ f118 f53 1"/>
                <a:gd name="f141" fmla="*/ f119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24" y="f125"/>
                </a:cxn>
                <a:cxn ang="f101">
                  <a:pos x="f126" y="f127"/>
                </a:cxn>
                <a:cxn ang="f101">
                  <a:pos x="f128" y="f129"/>
                </a:cxn>
                <a:cxn ang="f101">
                  <a:pos x="f130" y="f131"/>
                </a:cxn>
                <a:cxn ang="f101">
                  <a:pos x="f132" y="f133"/>
                </a:cxn>
                <a:cxn ang="f101">
                  <a:pos x="f134" y="f135"/>
                </a:cxn>
                <a:cxn ang="f101">
                  <a:pos x="f136" y="f137"/>
                </a:cxn>
                <a:cxn ang="f101">
                  <a:pos x="f138" y="f139"/>
                </a:cxn>
                <a:cxn ang="f101">
                  <a:pos x="f140" y="f141"/>
                </a:cxn>
                <a:cxn ang="f101">
                  <a:pos x="f124" y="f125"/>
                </a:cxn>
              </a:cxnLst>
              <a:rect l="f120" t="f123" r="f121" b="f122"/>
              <a:pathLst>
                <a:path w="2488574" h="2469238">
                  <a:moveTo>
                    <a:pt x="f5" y="f9"/>
                  </a:moveTo>
                  <a:cubicBezTo>
                    <a:pt x="f5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0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30"/>
                  </a:cubicBezTo>
                  <a:cubicBezTo>
                    <a:pt x="f6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39"/>
                  </a:cubicBezTo>
                  <a:cubicBezTo>
                    <a:pt x="f41" y="f39"/>
                    <a:pt x="f42" y="f43"/>
                    <a:pt x="f44" y="f45"/>
                  </a:cubicBezTo>
                  <a:cubicBezTo>
                    <a:pt x="f46" y="f47"/>
                    <a:pt x="f8" y="f48"/>
                    <a:pt x="f8" y="f49"/>
                  </a:cubicBezTo>
                  <a:cubicBezTo>
                    <a:pt x="f8" y="f50"/>
                    <a:pt x="f5" y="f51"/>
                    <a:pt x="f5" y="f9"/>
                  </a:cubicBezTo>
                  <a:close/>
                </a:path>
              </a:pathLst>
            </a:custGeom>
            <a:solidFill>
              <a:srgbClr val="990033">
                <a:alpha val="83000"/>
              </a:srgbClr>
            </a:soli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382219" tIns="379393" rIns="382219" bIns="379393" anchor="ctr" anchorCtr="1" compatLnSpc="1"/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Всего</a:t>
              </a: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dirty="0" smtClean="0">
                  <a:solidFill>
                    <a:srgbClr val="FFFFFF"/>
                  </a:solidFill>
                  <a:latin typeface="Georgia"/>
                </a:rPr>
                <a:t>4 037,6</a:t>
              </a:r>
              <a:endParaRPr lang="ru-RU" sz="2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Georgia"/>
              </a:endParaRP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млн. руб.</a:t>
              </a:r>
              <a:endParaRPr lang="ru-RU" sz="28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endParaRPr>
            </a:p>
          </p:txBody>
        </p:sp>
        <p:sp>
          <p:nvSpPr>
            <p:cNvPr id="4" name="Полилиния 3"/>
            <p:cNvSpPr/>
            <p:nvPr/>
          </p:nvSpPr>
          <p:spPr>
            <a:xfrm rot="10518508">
              <a:off x="1057174" y="4963846"/>
              <a:ext cx="2085892" cy="650623"/>
            </a:xfrm>
            <a:custGeom>
              <a:avLst>
                <a:gd name="f0" fmla="val 3369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-2187" y="4319653"/>
              <a:ext cx="2376265" cy="21097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0352"/>
                <a:gd name="f7" fmla="val 2109744"/>
                <a:gd name="f8" fmla="val 210974"/>
                <a:gd name="f9" fmla="val 155020"/>
                <a:gd name="f10" fmla="val 22228"/>
                <a:gd name="f11" fmla="val 101358"/>
                <a:gd name="f12" fmla="val 61793"/>
                <a:gd name="f13" fmla="val 2229378"/>
                <a:gd name="f14" fmla="val 2285332"/>
                <a:gd name="f15" fmla="val 2338994"/>
                <a:gd name="f16" fmla="val 2378559"/>
                <a:gd name="f17" fmla="val 2418124"/>
                <a:gd name="f18" fmla="val 1898770"/>
                <a:gd name="f19" fmla="val 1954724"/>
                <a:gd name="f20" fmla="val 2008386"/>
                <a:gd name="f21" fmla="val 2047951"/>
                <a:gd name="f22" fmla="val 2087516"/>
                <a:gd name="f23" fmla="+- 0 0 -90"/>
                <a:gd name="f24" fmla="*/ f3 1 2440352"/>
                <a:gd name="f25" fmla="*/ f4 1 2109744"/>
                <a:gd name="f26" fmla="+- f7 0 f5"/>
                <a:gd name="f27" fmla="+- f6 0 f5"/>
                <a:gd name="f28" fmla="*/ f23 f0 1"/>
                <a:gd name="f29" fmla="*/ f27 1 2440352"/>
                <a:gd name="f30" fmla="*/ f26 1 2109744"/>
                <a:gd name="f31" fmla="*/ 0 f27 1"/>
                <a:gd name="f32" fmla="*/ 210974 f26 1"/>
                <a:gd name="f33" fmla="*/ 61793 f27 1"/>
                <a:gd name="f34" fmla="*/ 61793 f26 1"/>
                <a:gd name="f35" fmla="*/ 210974 f27 1"/>
                <a:gd name="f36" fmla="*/ 0 f26 1"/>
                <a:gd name="f37" fmla="*/ 2229378 f27 1"/>
                <a:gd name="f38" fmla="*/ 2378559 f27 1"/>
                <a:gd name="f39" fmla="*/ 2440352 f27 1"/>
                <a:gd name="f40" fmla="*/ 1898770 f26 1"/>
                <a:gd name="f41" fmla="*/ 2047951 f26 1"/>
                <a:gd name="f42" fmla="*/ 2109744 f26 1"/>
                <a:gd name="f43" fmla="*/ f28 1 f2"/>
                <a:gd name="f44" fmla="*/ f31 1 2440352"/>
                <a:gd name="f45" fmla="*/ f32 1 2109744"/>
                <a:gd name="f46" fmla="*/ f33 1 2440352"/>
                <a:gd name="f47" fmla="*/ f34 1 2109744"/>
                <a:gd name="f48" fmla="*/ f35 1 2440352"/>
                <a:gd name="f49" fmla="*/ f36 1 2109744"/>
                <a:gd name="f50" fmla="*/ f37 1 2440352"/>
                <a:gd name="f51" fmla="*/ f38 1 2440352"/>
                <a:gd name="f52" fmla="*/ f39 1 2440352"/>
                <a:gd name="f53" fmla="*/ f40 1 2109744"/>
                <a:gd name="f54" fmla="*/ f41 1 2109744"/>
                <a:gd name="f55" fmla="*/ f42 1 2109744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40352" h="2109744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00B050"/>
            </a:soli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96085" tIns="96085" rIns="96085" bIns="96085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Инфраструктурные программы – 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584,2 млн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 руб.</a:t>
              </a:r>
            </a:p>
          </p:txBody>
        </p:sp>
        <p:sp>
          <p:nvSpPr>
            <p:cNvPr id="6" name="Полилиния 5"/>
            <p:cNvSpPr/>
            <p:nvPr/>
          </p:nvSpPr>
          <p:spPr>
            <a:xfrm rot="12859132">
              <a:off x="1489734" y="3416783"/>
              <a:ext cx="2066306" cy="650623"/>
            </a:xfrm>
            <a:custGeom>
              <a:avLst>
                <a:gd name="f0" fmla="val 340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94900" y="2247403"/>
              <a:ext cx="2349377" cy="18245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9377"/>
                <a:gd name="f7" fmla="val 1824542"/>
                <a:gd name="f8" fmla="val 182454"/>
                <a:gd name="f9" fmla="val 134064"/>
                <a:gd name="f10" fmla="val 19223"/>
                <a:gd name="f11" fmla="val 87656"/>
                <a:gd name="f12" fmla="val 53440"/>
                <a:gd name="f13" fmla="val 87657"/>
                <a:gd name="f14" fmla="val 134065"/>
                <a:gd name="f15" fmla="val 1"/>
                <a:gd name="f16" fmla="val 182455"/>
                <a:gd name="f17" fmla="val 2166923"/>
                <a:gd name="f18" fmla="val 2215313"/>
                <a:gd name="f19" fmla="val 2261721"/>
                <a:gd name="f20" fmla="val 2295937"/>
                <a:gd name="f21" fmla="val 2330154"/>
                <a:gd name="f22" fmla="val 2349376"/>
                <a:gd name="f23" fmla="val 668999"/>
                <a:gd name="f24" fmla="val 1155544"/>
                <a:gd name="f25" fmla="val 1642088"/>
                <a:gd name="f26" fmla="val 1690478"/>
                <a:gd name="f27" fmla="val 1736886"/>
                <a:gd name="f28" fmla="val 1771102"/>
                <a:gd name="f29" fmla="val 2261720"/>
                <a:gd name="f30" fmla="val 1805319"/>
                <a:gd name="f31" fmla="val 2215312"/>
                <a:gd name="f32" fmla="val 2166922"/>
                <a:gd name="f33" fmla="val 1736885"/>
                <a:gd name="f34" fmla="val 1690477"/>
                <a:gd name="f35" fmla="val 1642087"/>
                <a:gd name="f36" fmla="val 1155543"/>
                <a:gd name="f37" fmla="val 668998"/>
                <a:gd name="f38" fmla="+- 0 0 -90"/>
                <a:gd name="f39" fmla="*/ f3 1 2349377"/>
                <a:gd name="f40" fmla="*/ f4 1 1824542"/>
                <a:gd name="f41" fmla="+- f7 0 f5"/>
                <a:gd name="f42" fmla="+- f6 0 f5"/>
                <a:gd name="f43" fmla="*/ f38 f0 1"/>
                <a:gd name="f44" fmla="*/ f42 1 2349377"/>
                <a:gd name="f45" fmla="*/ f41 1 1824542"/>
                <a:gd name="f46" fmla="*/ 0 f42 1"/>
                <a:gd name="f47" fmla="*/ 182454 f41 1"/>
                <a:gd name="f48" fmla="*/ 53440 f42 1"/>
                <a:gd name="f49" fmla="*/ 53440 f41 1"/>
                <a:gd name="f50" fmla="*/ 182455 f42 1"/>
                <a:gd name="f51" fmla="*/ 1 f41 1"/>
                <a:gd name="f52" fmla="*/ 2166923 f42 1"/>
                <a:gd name="f53" fmla="*/ 0 f41 1"/>
                <a:gd name="f54" fmla="*/ 2295937 f42 1"/>
                <a:gd name="f55" fmla="*/ 2349376 f42 1"/>
                <a:gd name="f56" fmla="*/ 182455 f41 1"/>
                <a:gd name="f57" fmla="*/ 2349377 f42 1"/>
                <a:gd name="f58" fmla="*/ 1642088 f41 1"/>
                <a:gd name="f59" fmla="*/ 1771102 f41 1"/>
                <a:gd name="f60" fmla="*/ 2166922 f42 1"/>
                <a:gd name="f61" fmla="*/ 1824542 f41 1"/>
                <a:gd name="f62" fmla="*/ 182454 f42 1"/>
                <a:gd name="f63" fmla="*/ 1 f42 1"/>
                <a:gd name="f64" fmla="*/ 1642087 f41 1"/>
                <a:gd name="f65" fmla="*/ f43 1 f2"/>
                <a:gd name="f66" fmla="*/ f46 1 2349377"/>
                <a:gd name="f67" fmla="*/ f47 1 1824542"/>
                <a:gd name="f68" fmla="*/ f48 1 2349377"/>
                <a:gd name="f69" fmla="*/ f49 1 1824542"/>
                <a:gd name="f70" fmla="*/ f50 1 2349377"/>
                <a:gd name="f71" fmla="*/ f51 1 1824542"/>
                <a:gd name="f72" fmla="*/ f52 1 2349377"/>
                <a:gd name="f73" fmla="*/ f53 1 1824542"/>
                <a:gd name="f74" fmla="*/ f54 1 2349377"/>
                <a:gd name="f75" fmla="*/ f55 1 2349377"/>
                <a:gd name="f76" fmla="*/ f56 1 1824542"/>
                <a:gd name="f77" fmla="*/ f57 1 2349377"/>
                <a:gd name="f78" fmla="*/ f58 1 1824542"/>
                <a:gd name="f79" fmla="*/ f59 1 1824542"/>
                <a:gd name="f80" fmla="*/ f60 1 2349377"/>
                <a:gd name="f81" fmla="*/ f61 1 1824542"/>
                <a:gd name="f82" fmla="*/ f62 1 2349377"/>
                <a:gd name="f83" fmla="*/ f63 1 2349377"/>
                <a:gd name="f84" fmla="*/ f64 1 1824542"/>
                <a:gd name="f85" fmla="*/ f5 1 f44"/>
                <a:gd name="f86" fmla="*/ f6 1 f44"/>
                <a:gd name="f87" fmla="*/ f5 1 f45"/>
                <a:gd name="f88" fmla="*/ f7 1 f45"/>
                <a:gd name="f89" fmla="+- f65 0 f1"/>
                <a:gd name="f90" fmla="*/ f66 1 f44"/>
                <a:gd name="f91" fmla="*/ f67 1 f45"/>
                <a:gd name="f92" fmla="*/ f68 1 f44"/>
                <a:gd name="f93" fmla="*/ f69 1 f45"/>
                <a:gd name="f94" fmla="*/ f70 1 f44"/>
                <a:gd name="f95" fmla="*/ f71 1 f45"/>
                <a:gd name="f96" fmla="*/ f72 1 f44"/>
                <a:gd name="f97" fmla="*/ f73 1 f45"/>
                <a:gd name="f98" fmla="*/ f74 1 f44"/>
                <a:gd name="f99" fmla="*/ f75 1 f44"/>
                <a:gd name="f100" fmla="*/ f76 1 f45"/>
                <a:gd name="f101" fmla="*/ f77 1 f44"/>
                <a:gd name="f102" fmla="*/ f78 1 f45"/>
                <a:gd name="f103" fmla="*/ f79 1 f45"/>
                <a:gd name="f104" fmla="*/ f80 1 f44"/>
                <a:gd name="f105" fmla="*/ f81 1 f45"/>
                <a:gd name="f106" fmla="*/ f82 1 f44"/>
                <a:gd name="f107" fmla="*/ f83 1 f44"/>
                <a:gd name="f108" fmla="*/ f84 1 f45"/>
                <a:gd name="f109" fmla="*/ f85 f39 1"/>
                <a:gd name="f110" fmla="*/ f86 f39 1"/>
                <a:gd name="f111" fmla="*/ f88 f40 1"/>
                <a:gd name="f112" fmla="*/ f87 f40 1"/>
                <a:gd name="f113" fmla="*/ f90 f39 1"/>
                <a:gd name="f114" fmla="*/ f91 f40 1"/>
                <a:gd name="f115" fmla="*/ f92 f39 1"/>
                <a:gd name="f116" fmla="*/ f93 f40 1"/>
                <a:gd name="f117" fmla="*/ f94 f39 1"/>
                <a:gd name="f118" fmla="*/ f95 f40 1"/>
                <a:gd name="f119" fmla="*/ f96 f39 1"/>
                <a:gd name="f120" fmla="*/ f97 f40 1"/>
                <a:gd name="f121" fmla="*/ f98 f39 1"/>
                <a:gd name="f122" fmla="*/ f99 f39 1"/>
                <a:gd name="f123" fmla="*/ f100 f40 1"/>
                <a:gd name="f124" fmla="*/ f101 f39 1"/>
                <a:gd name="f125" fmla="*/ f102 f40 1"/>
                <a:gd name="f126" fmla="*/ f103 f40 1"/>
                <a:gd name="f127" fmla="*/ f104 f39 1"/>
                <a:gd name="f128" fmla="*/ f105 f40 1"/>
                <a:gd name="f129" fmla="*/ f106 f39 1"/>
                <a:gd name="f130" fmla="*/ f107 f39 1"/>
                <a:gd name="f131" fmla="*/ f108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13" y="f114"/>
                </a:cxn>
                <a:cxn ang="f89">
                  <a:pos x="f115" y="f116"/>
                </a:cxn>
                <a:cxn ang="f89">
                  <a:pos x="f117" y="f118"/>
                </a:cxn>
                <a:cxn ang="f89">
                  <a:pos x="f119" y="f120"/>
                </a:cxn>
                <a:cxn ang="f89">
                  <a:pos x="f121" y="f116"/>
                </a:cxn>
                <a:cxn ang="f89">
                  <a:pos x="f122" y="f123"/>
                </a:cxn>
                <a:cxn ang="f89">
                  <a:pos x="f124" y="f125"/>
                </a:cxn>
                <a:cxn ang="f89">
                  <a:pos x="f121" y="f126"/>
                </a:cxn>
                <a:cxn ang="f89">
                  <a:pos x="f127" y="f128"/>
                </a:cxn>
                <a:cxn ang="f89">
                  <a:pos x="f129" y="f128"/>
                </a:cxn>
                <a:cxn ang="f89">
                  <a:pos x="f115" y="f126"/>
                </a:cxn>
                <a:cxn ang="f89">
                  <a:pos x="f130" y="f131"/>
                </a:cxn>
                <a:cxn ang="f89">
                  <a:pos x="f113" y="f114"/>
                </a:cxn>
              </a:cxnLst>
              <a:rect l="f109" t="f112" r="f110" b="f111"/>
              <a:pathLst>
                <a:path w="2349377" h="182454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31" y="f7"/>
                    <a:pt x="f32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3"/>
                    <a:pt x="f15" y="f34"/>
                    <a:pt x="f15" y="f35"/>
                  </a:cubicBezTo>
                  <a:cubicBezTo>
                    <a:pt x="f15" y="f36"/>
                    <a:pt x="f5" y="f37"/>
                    <a:pt x="f5" y="f8"/>
                  </a:cubicBezTo>
                  <a:close/>
                </a:path>
              </a:pathLst>
            </a:custGeom>
            <a:solidFill>
              <a:srgbClr val="4F81BD"/>
            </a:soli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87727" tIns="87727" rIns="87727" bIns="8772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Социальные программы –      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3 316,7 млн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 руб.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 rot="14918893">
              <a:off x="2752176" y="2655895"/>
              <a:ext cx="1846502" cy="650623"/>
            </a:xfrm>
            <a:custGeom>
              <a:avLst>
                <a:gd name="f0" fmla="val 3805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502595" y="1340768"/>
              <a:ext cx="1973860" cy="1528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858"/>
                <a:gd name="f7" fmla="val 1528039"/>
                <a:gd name="f8" fmla="val 152804"/>
                <a:gd name="f9" fmla="val 112278"/>
                <a:gd name="f10" fmla="val 16099"/>
                <a:gd name="f11" fmla="val 73412"/>
                <a:gd name="f12" fmla="val 44755"/>
                <a:gd name="f13" fmla="val 73411"/>
                <a:gd name="f14" fmla="val 1821054"/>
                <a:gd name="f15" fmla="val 1861580"/>
                <a:gd name="f16" fmla="val 1900446"/>
                <a:gd name="f17" fmla="val 1929103"/>
                <a:gd name="f18" fmla="val 1957759"/>
                <a:gd name="f19" fmla="val 1375235"/>
                <a:gd name="f20" fmla="val 1415761"/>
                <a:gd name="f21" fmla="val 1454627"/>
                <a:gd name="f22" fmla="val 1483284"/>
                <a:gd name="f23" fmla="val 1900447"/>
                <a:gd name="f24" fmla="val 1511940"/>
                <a:gd name="f25" fmla="val 1454628"/>
                <a:gd name="f26" fmla="+- 0 0 -90"/>
                <a:gd name="f27" fmla="*/ f3 1 1973858"/>
                <a:gd name="f28" fmla="*/ f4 1 1528039"/>
                <a:gd name="f29" fmla="+- f7 0 f5"/>
                <a:gd name="f30" fmla="+- f6 0 f5"/>
                <a:gd name="f31" fmla="*/ f26 f0 1"/>
                <a:gd name="f32" fmla="*/ f30 1 1973858"/>
                <a:gd name="f33" fmla="*/ f29 1 1528039"/>
                <a:gd name="f34" fmla="*/ 0 f30 1"/>
                <a:gd name="f35" fmla="*/ 152804 f29 1"/>
                <a:gd name="f36" fmla="*/ 44755 f30 1"/>
                <a:gd name="f37" fmla="*/ 44755 f29 1"/>
                <a:gd name="f38" fmla="*/ 152804 f30 1"/>
                <a:gd name="f39" fmla="*/ 0 f29 1"/>
                <a:gd name="f40" fmla="*/ 1821054 f30 1"/>
                <a:gd name="f41" fmla="*/ 1929103 f30 1"/>
                <a:gd name="f42" fmla="*/ 1973858 f30 1"/>
                <a:gd name="f43" fmla="*/ 1375235 f29 1"/>
                <a:gd name="f44" fmla="*/ 1483284 f29 1"/>
                <a:gd name="f45" fmla="*/ 1528039 f29 1"/>
                <a:gd name="f46" fmla="*/ f31 1 f2"/>
                <a:gd name="f47" fmla="*/ f34 1 1973858"/>
                <a:gd name="f48" fmla="*/ f35 1 1528039"/>
                <a:gd name="f49" fmla="*/ f36 1 1973858"/>
                <a:gd name="f50" fmla="*/ f37 1 1528039"/>
                <a:gd name="f51" fmla="*/ f38 1 1973858"/>
                <a:gd name="f52" fmla="*/ f39 1 1528039"/>
                <a:gd name="f53" fmla="*/ f40 1 1973858"/>
                <a:gd name="f54" fmla="*/ f41 1 1973858"/>
                <a:gd name="f55" fmla="*/ f42 1 1973858"/>
                <a:gd name="f56" fmla="*/ f43 1 1528039"/>
                <a:gd name="f57" fmla="*/ f44 1 1528039"/>
                <a:gd name="f58" fmla="*/ f45 1 1528039"/>
                <a:gd name="f59" fmla="*/ f5 1 f32"/>
                <a:gd name="f60" fmla="*/ f6 1 f32"/>
                <a:gd name="f61" fmla="*/ f5 1 f33"/>
                <a:gd name="f62" fmla="*/ f7 1 f33"/>
                <a:gd name="f63" fmla="+- f46 0 f1"/>
                <a:gd name="f64" fmla="*/ f47 1 f32"/>
                <a:gd name="f65" fmla="*/ f48 1 f33"/>
                <a:gd name="f66" fmla="*/ f49 1 f32"/>
                <a:gd name="f67" fmla="*/ f50 1 f33"/>
                <a:gd name="f68" fmla="*/ f51 1 f32"/>
                <a:gd name="f69" fmla="*/ f52 1 f33"/>
                <a:gd name="f70" fmla="*/ f53 1 f32"/>
                <a:gd name="f71" fmla="*/ f54 1 f32"/>
                <a:gd name="f72" fmla="*/ f55 1 f32"/>
                <a:gd name="f73" fmla="*/ f56 1 f33"/>
                <a:gd name="f74" fmla="*/ f57 1 f33"/>
                <a:gd name="f75" fmla="*/ f58 1 f33"/>
                <a:gd name="f76" fmla="*/ f59 f27 1"/>
                <a:gd name="f77" fmla="*/ f60 f27 1"/>
                <a:gd name="f78" fmla="*/ f62 f28 1"/>
                <a:gd name="f79" fmla="*/ f61 f28 1"/>
                <a:gd name="f80" fmla="*/ f64 f27 1"/>
                <a:gd name="f81" fmla="*/ f65 f28 1"/>
                <a:gd name="f82" fmla="*/ f66 f27 1"/>
                <a:gd name="f83" fmla="*/ f67 f28 1"/>
                <a:gd name="f84" fmla="*/ f68 f27 1"/>
                <a:gd name="f85" fmla="*/ f69 f28 1"/>
                <a:gd name="f86" fmla="*/ f70 f27 1"/>
                <a:gd name="f87" fmla="*/ f71 f27 1"/>
                <a:gd name="f88" fmla="*/ f72 f27 1"/>
                <a:gd name="f89" fmla="*/ f73 f28 1"/>
                <a:gd name="f90" fmla="*/ f74 f28 1"/>
                <a:gd name="f91" fmla="*/ f7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0" y="f81"/>
                </a:cxn>
                <a:cxn ang="f63">
                  <a:pos x="f82" y="f83"/>
                </a:cxn>
                <a:cxn ang="f63">
                  <a:pos x="f84" y="f85"/>
                </a:cxn>
                <a:cxn ang="f63">
                  <a:pos x="f86" y="f85"/>
                </a:cxn>
                <a:cxn ang="f63">
                  <a:pos x="f87" y="f83"/>
                </a:cxn>
                <a:cxn ang="f63">
                  <a:pos x="f88" y="f81"/>
                </a:cxn>
                <a:cxn ang="f63">
                  <a:pos x="f88" y="f89"/>
                </a:cxn>
                <a:cxn ang="f63">
                  <a:pos x="f87" y="f90"/>
                </a:cxn>
                <a:cxn ang="f63">
                  <a:pos x="f86" y="f91"/>
                </a:cxn>
                <a:cxn ang="f63">
                  <a:pos x="f84" y="f91"/>
                </a:cxn>
                <a:cxn ang="f63">
                  <a:pos x="f82" y="f90"/>
                </a:cxn>
                <a:cxn ang="f63">
                  <a:pos x="f80" y="f89"/>
                </a:cxn>
                <a:cxn ang="f63">
                  <a:pos x="f80" y="f81"/>
                </a:cxn>
              </a:cxnLst>
              <a:rect l="f76" t="f79" r="f77" b="f78"/>
              <a:pathLst>
                <a:path w="1973858" h="1528039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1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5"/>
                    <a:pt x="f5" y="f20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F81BD"/>
            </a:soli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79040" tIns="79040" rIns="79040" bIns="7904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Финансы – </a:t>
              </a:r>
              <a:r>
                <a:rPr lang="ru-RU" dirty="0" smtClean="0">
                  <a:solidFill>
                    <a:srgbClr val="FFFFFF"/>
                  </a:solidFill>
                  <a:latin typeface="Georgia"/>
                </a:rPr>
                <a:t>12,8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 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млн. руб.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 rot="17393658">
              <a:off x="4345974" y="2631283"/>
              <a:ext cx="1854988" cy="650623"/>
            </a:xfrm>
            <a:custGeom>
              <a:avLst>
                <a:gd name="f0" fmla="val 3788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416378" y="1500173"/>
              <a:ext cx="2345381" cy="11685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5382"/>
                <a:gd name="f7" fmla="val 1168536"/>
                <a:gd name="f8" fmla="val 116854"/>
                <a:gd name="f9" fmla="val 85862"/>
                <a:gd name="f10" fmla="val 12311"/>
                <a:gd name="f11" fmla="val 56140"/>
                <a:gd name="f12" fmla="val 34226"/>
                <a:gd name="f13" fmla="val 12312"/>
                <a:gd name="f14" fmla="val 85863"/>
                <a:gd name="f15" fmla="val 2228528"/>
                <a:gd name="f16" fmla="val 2259520"/>
                <a:gd name="f17" fmla="val 2289242"/>
                <a:gd name="f18" fmla="val 2311156"/>
                <a:gd name="f19" fmla="val 2333070"/>
                <a:gd name="f20" fmla="val 1051682"/>
                <a:gd name="f21" fmla="val 1082674"/>
                <a:gd name="f22" fmla="val 2333071"/>
                <a:gd name="f23" fmla="val 1112396"/>
                <a:gd name="f24" fmla="val 1134310"/>
                <a:gd name="f25" fmla="val 1156224"/>
                <a:gd name="f26" fmla="val 2259519"/>
                <a:gd name="f27" fmla="val 1156225"/>
                <a:gd name="f28" fmla="val 1082673"/>
                <a:gd name="f29" fmla="+- 0 0 -90"/>
                <a:gd name="f30" fmla="*/ f3 1 2345382"/>
                <a:gd name="f31" fmla="*/ f4 1 1168536"/>
                <a:gd name="f32" fmla="+- f7 0 f5"/>
                <a:gd name="f33" fmla="+- f6 0 f5"/>
                <a:gd name="f34" fmla="*/ f29 f0 1"/>
                <a:gd name="f35" fmla="*/ f33 1 2345382"/>
                <a:gd name="f36" fmla="*/ f32 1 1168536"/>
                <a:gd name="f37" fmla="*/ 0 f33 1"/>
                <a:gd name="f38" fmla="*/ 116854 f32 1"/>
                <a:gd name="f39" fmla="*/ 34226 f33 1"/>
                <a:gd name="f40" fmla="*/ 34226 f32 1"/>
                <a:gd name="f41" fmla="*/ 116854 f33 1"/>
                <a:gd name="f42" fmla="*/ 0 f32 1"/>
                <a:gd name="f43" fmla="*/ 2228528 f33 1"/>
                <a:gd name="f44" fmla="*/ 2311156 f33 1"/>
                <a:gd name="f45" fmla="*/ 2345382 f33 1"/>
                <a:gd name="f46" fmla="*/ 1051682 f32 1"/>
                <a:gd name="f47" fmla="*/ 1134310 f32 1"/>
                <a:gd name="f48" fmla="*/ 1168536 f32 1"/>
                <a:gd name="f49" fmla="*/ f34 1 f2"/>
                <a:gd name="f50" fmla="*/ f37 1 2345382"/>
                <a:gd name="f51" fmla="*/ f38 1 1168536"/>
                <a:gd name="f52" fmla="*/ f39 1 2345382"/>
                <a:gd name="f53" fmla="*/ f40 1 1168536"/>
                <a:gd name="f54" fmla="*/ f41 1 2345382"/>
                <a:gd name="f55" fmla="*/ f42 1 1168536"/>
                <a:gd name="f56" fmla="*/ f43 1 2345382"/>
                <a:gd name="f57" fmla="*/ f44 1 2345382"/>
                <a:gd name="f58" fmla="*/ f45 1 2345382"/>
                <a:gd name="f59" fmla="*/ f46 1 1168536"/>
                <a:gd name="f60" fmla="*/ f47 1 1168536"/>
                <a:gd name="f61" fmla="*/ f48 1 1168536"/>
                <a:gd name="f62" fmla="*/ f5 1 f35"/>
                <a:gd name="f63" fmla="*/ f6 1 f35"/>
                <a:gd name="f64" fmla="*/ f5 1 f36"/>
                <a:gd name="f65" fmla="*/ f7 1 f36"/>
                <a:gd name="f66" fmla="+- f49 0 f1"/>
                <a:gd name="f67" fmla="*/ f50 1 f35"/>
                <a:gd name="f68" fmla="*/ f51 1 f36"/>
                <a:gd name="f69" fmla="*/ f52 1 f35"/>
                <a:gd name="f70" fmla="*/ f53 1 f36"/>
                <a:gd name="f71" fmla="*/ f54 1 f35"/>
                <a:gd name="f72" fmla="*/ f55 1 f36"/>
                <a:gd name="f73" fmla="*/ f56 1 f35"/>
                <a:gd name="f74" fmla="*/ f57 1 f35"/>
                <a:gd name="f75" fmla="*/ f58 1 f35"/>
                <a:gd name="f76" fmla="*/ f59 1 f36"/>
                <a:gd name="f77" fmla="*/ f60 1 f36"/>
                <a:gd name="f78" fmla="*/ f61 1 f36"/>
                <a:gd name="f79" fmla="*/ f62 f30 1"/>
                <a:gd name="f80" fmla="*/ f63 f30 1"/>
                <a:gd name="f81" fmla="*/ f65 f31 1"/>
                <a:gd name="f82" fmla="*/ f64 f31 1"/>
                <a:gd name="f83" fmla="*/ f67 f30 1"/>
                <a:gd name="f84" fmla="*/ f68 f31 1"/>
                <a:gd name="f85" fmla="*/ f69 f30 1"/>
                <a:gd name="f86" fmla="*/ f70 f31 1"/>
                <a:gd name="f87" fmla="*/ f71 f30 1"/>
                <a:gd name="f88" fmla="*/ f72 f31 1"/>
                <a:gd name="f89" fmla="*/ f73 f30 1"/>
                <a:gd name="f90" fmla="*/ f74 f30 1"/>
                <a:gd name="f91" fmla="*/ f75 f30 1"/>
                <a:gd name="f92" fmla="*/ f76 f31 1"/>
                <a:gd name="f93" fmla="*/ f77 f31 1"/>
                <a:gd name="f94" fmla="*/ f78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83" y="f84"/>
                </a:cxn>
                <a:cxn ang="f66">
                  <a:pos x="f85" y="f86"/>
                </a:cxn>
                <a:cxn ang="f66">
                  <a:pos x="f87" y="f88"/>
                </a:cxn>
                <a:cxn ang="f66">
                  <a:pos x="f89" y="f88"/>
                </a:cxn>
                <a:cxn ang="f66">
                  <a:pos x="f90" y="f86"/>
                </a:cxn>
                <a:cxn ang="f66">
                  <a:pos x="f91" y="f84"/>
                </a:cxn>
                <a:cxn ang="f66">
                  <a:pos x="f91" y="f92"/>
                </a:cxn>
                <a:cxn ang="f66">
                  <a:pos x="f90" y="f93"/>
                </a:cxn>
                <a:cxn ang="f66">
                  <a:pos x="f89" y="f94"/>
                </a:cxn>
                <a:cxn ang="f66">
                  <a:pos x="f87" y="f94"/>
                </a:cxn>
                <a:cxn ang="f66">
                  <a:pos x="f85" y="f93"/>
                </a:cxn>
                <a:cxn ang="f66">
                  <a:pos x="f83" y="f92"/>
                </a:cxn>
                <a:cxn ang="f66">
                  <a:pos x="f83" y="f84"/>
                </a:cxn>
              </a:cxnLst>
              <a:rect l="f79" t="f82" r="f80" b="f81"/>
              <a:pathLst>
                <a:path w="2345382" h="1168536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3"/>
                    <a:pt x="f14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1"/>
                    <a:pt x="f6" y="f14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22" y="f23"/>
                    <a:pt x="f18" y="f24"/>
                  </a:cubicBezTo>
                  <a:cubicBezTo>
                    <a:pt x="f17" y="f25"/>
                    <a:pt x="f2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7"/>
                    <a:pt x="f12" y="f24"/>
                  </a:cubicBezTo>
                  <a:cubicBezTo>
                    <a:pt x="f13" y="f23"/>
                    <a:pt x="f5" y="f28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00B050"/>
            </a:soli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68515" tIns="68515" rIns="68515" bIns="68515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Сельское хозяйство и охрана природы – </a:t>
              </a:r>
              <a:r>
                <a:rPr lang="ru-RU" dirty="0" smtClean="0">
                  <a:solidFill>
                    <a:srgbClr val="FFFFFF"/>
                  </a:solidFill>
                  <a:latin typeface="Georgia"/>
                </a:rPr>
                <a:t>10,2 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млн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 руб.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 rot="19688698">
              <a:off x="5504498" y="3533613"/>
              <a:ext cx="1962110" cy="650623"/>
            </a:xfrm>
            <a:custGeom>
              <a:avLst>
                <a:gd name="f0" fmla="val 358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213027" y="2396029"/>
              <a:ext cx="2211485" cy="18902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1484"/>
                <a:gd name="f7" fmla="val 1890227"/>
                <a:gd name="f8" fmla="val 189023"/>
                <a:gd name="f9" fmla="val 138891"/>
                <a:gd name="f10" fmla="val 19915"/>
                <a:gd name="f11" fmla="val 90812"/>
                <a:gd name="f12" fmla="val 55364"/>
                <a:gd name="f13" fmla="val 90813"/>
                <a:gd name="f14" fmla="val 138892"/>
                <a:gd name="f15" fmla="val 1"/>
                <a:gd name="f16" fmla="val 189024"/>
                <a:gd name="f17" fmla="val 2022461"/>
                <a:gd name="f18" fmla="val 2072593"/>
                <a:gd name="f19" fmla="val 2120672"/>
                <a:gd name="f20" fmla="val 2156120"/>
                <a:gd name="f21" fmla="val 2191569"/>
                <a:gd name="f22" fmla="val 2211483"/>
                <a:gd name="f23" fmla="val 693084"/>
                <a:gd name="f24" fmla="val 1197144"/>
                <a:gd name="f25" fmla="val 1701204"/>
                <a:gd name="f26" fmla="val 1751336"/>
                <a:gd name="f27" fmla="val 1799415"/>
                <a:gd name="f28" fmla="val 1834863"/>
                <a:gd name="f29" fmla="val 2120671"/>
                <a:gd name="f30" fmla="val 1870312"/>
                <a:gd name="f31" fmla="val 2022460"/>
                <a:gd name="f32" fmla="val 1799414"/>
                <a:gd name="f33" fmla="val 1751335"/>
                <a:gd name="f34" fmla="val 1701203"/>
                <a:gd name="f35" fmla="val 1197143"/>
                <a:gd name="f36" fmla="val 693083"/>
                <a:gd name="f37" fmla="+- 0 0 -90"/>
                <a:gd name="f38" fmla="*/ f3 1 2211484"/>
                <a:gd name="f39" fmla="*/ f4 1 1890227"/>
                <a:gd name="f40" fmla="+- f7 0 f5"/>
                <a:gd name="f41" fmla="+- f6 0 f5"/>
                <a:gd name="f42" fmla="*/ f37 f0 1"/>
                <a:gd name="f43" fmla="*/ f41 1 2211484"/>
                <a:gd name="f44" fmla="*/ f40 1 1890227"/>
                <a:gd name="f45" fmla="*/ 0 f41 1"/>
                <a:gd name="f46" fmla="*/ 189023 f40 1"/>
                <a:gd name="f47" fmla="*/ 55364 f41 1"/>
                <a:gd name="f48" fmla="*/ 55364 f40 1"/>
                <a:gd name="f49" fmla="*/ 189024 f41 1"/>
                <a:gd name="f50" fmla="*/ 1 f40 1"/>
                <a:gd name="f51" fmla="*/ 2022461 f41 1"/>
                <a:gd name="f52" fmla="*/ 0 f40 1"/>
                <a:gd name="f53" fmla="*/ 2156120 f41 1"/>
                <a:gd name="f54" fmla="*/ 2211483 f41 1"/>
                <a:gd name="f55" fmla="*/ 189024 f40 1"/>
                <a:gd name="f56" fmla="*/ 2211484 f41 1"/>
                <a:gd name="f57" fmla="*/ 1701204 f40 1"/>
                <a:gd name="f58" fmla="*/ 1834863 f40 1"/>
                <a:gd name="f59" fmla="*/ 2022460 f41 1"/>
                <a:gd name="f60" fmla="*/ 1890227 f40 1"/>
                <a:gd name="f61" fmla="*/ 189023 f41 1"/>
                <a:gd name="f62" fmla="*/ 1 f41 1"/>
                <a:gd name="f63" fmla="*/ 1701203 f40 1"/>
                <a:gd name="f64" fmla="*/ f42 1 f2"/>
                <a:gd name="f65" fmla="*/ f45 1 2211484"/>
                <a:gd name="f66" fmla="*/ f46 1 1890227"/>
                <a:gd name="f67" fmla="*/ f47 1 2211484"/>
                <a:gd name="f68" fmla="*/ f48 1 1890227"/>
                <a:gd name="f69" fmla="*/ f49 1 2211484"/>
                <a:gd name="f70" fmla="*/ f50 1 1890227"/>
                <a:gd name="f71" fmla="*/ f51 1 2211484"/>
                <a:gd name="f72" fmla="*/ f52 1 1890227"/>
                <a:gd name="f73" fmla="*/ f53 1 2211484"/>
                <a:gd name="f74" fmla="*/ f54 1 2211484"/>
                <a:gd name="f75" fmla="*/ f55 1 1890227"/>
                <a:gd name="f76" fmla="*/ f56 1 2211484"/>
                <a:gd name="f77" fmla="*/ f57 1 1890227"/>
                <a:gd name="f78" fmla="*/ f58 1 1890227"/>
                <a:gd name="f79" fmla="*/ f59 1 2211484"/>
                <a:gd name="f80" fmla="*/ f60 1 1890227"/>
                <a:gd name="f81" fmla="*/ f61 1 2211484"/>
                <a:gd name="f82" fmla="*/ f62 1 2211484"/>
                <a:gd name="f83" fmla="*/ f63 1 1890227"/>
                <a:gd name="f84" fmla="*/ f5 1 f43"/>
                <a:gd name="f85" fmla="*/ f6 1 f43"/>
                <a:gd name="f86" fmla="*/ f5 1 f44"/>
                <a:gd name="f87" fmla="*/ f7 1 f44"/>
                <a:gd name="f88" fmla="+- f64 0 f1"/>
                <a:gd name="f89" fmla="*/ f65 1 f43"/>
                <a:gd name="f90" fmla="*/ f66 1 f44"/>
                <a:gd name="f91" fmla="*/ f67 1 f43"/>
                <a:gd name="f92" fmla="*/ f68 1 f44"/>
                <a:gd name="f93" fmla="*/ f69 1 f43"/>
                <a:gd name="f94" fmla="*/ f70 1 f44"/>
                <a:gd name="f95" fmla="*/ f71 1 f43"/>
                <a:gd name="f96" fmla="*/ f72 1 f44"/>
                <a:gd name="f97" fmla="*/ f73 1 f43"/>
                <a:gd name="f98" fmla="*/ f74 1 f43"/>
                <a:gd name="f99" fmla="*/ f75 1 f44"/>
                <a:gd name="f100" fmla="*/ f76 1 f43"/>
                <a:gd name="f101" fmla="*/ f77 1 f44"/>
                <a:gd name="f102" fmla="*/ f78 1 f44"/>
                <a:gd name="f103" fmla="*/ f79 1 f43"/>
                <a:gd name="f104" fmla="*/ f80 1 f44"/>
                <a:gd name="f105" fmla="*/ f81 1 f43"/>
                <a:gd name="f106" fmla="*/ f82 1 f43"/>
                <a:gd name="f107" fmla="*/ f83 1 f44"/>
                <a:gd name="f108" fmla="*/ f84 f38 1"/>
                <a:gd name="f109" fmla="*/ f85 f38 1"/>
                <a:gd name="f110" fmla="*/ f87 f39 1"/>
                <a:gd name="f111" fmla="*/ f86 f39 1"/>
                <a:gd name="f112" fmla="*/ f89 f38 1"/>
                <a:gd name="f113" fmla="*/ f90 f39 1"/>
                <a:gd name="f114" fmla="*/ f91 f38 1"/>
                <a:gd name="f115" fmla="*/ f92 f39 1"/>
                <a:gd name="f116" fmla="*/ f93 f38 1"/>
                <a:gd name="f117" fmla="*/ f94 f39 1"/>
                <a:gd name="f118" fmla="*/ f95 f38 1"/>
                <a:gd name="f119" fmla="*/ f96 f39 1"/>
                <a:gd name="f120" fmla="*/ f97 f38 1"/>
                <a:gd name="f121" fmla="*/ f98 f38 1"/>
                <a:gd name="f122" fmla="*/ f99 f39 1"/>
                <a:gd name="f123" fmla="*/ f100 f38 1"/>
                <a:gd name="f124" fmla="*/ f101 f39 1"/>
                <a:gd name="f125" fmla="*/ f102 f39 1"/>
                <a:gd name="f126" fmla="*/ f103 f38 1"/>
                <a:gd name="f127" fmla="*/ f104 f39 1"/>
                <a:gd name="f128" fmla="*/ f105 f38 1"/>
                <a:gd name="f129" fmla="*/ f106 f38 1"/>
                <a:gd name="f130" fmla="*/ f107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12" y="f113"/>
                </a:cxn>
                <a:cxn ang="f88">
                  <a:pos x="f114" y="f115"/>
                </a:cxn>
                <a:cxn ang="f88">
                  <a:pos x="f116" y="f117"/>
                </a:cxn>
                <a:cxn ang="f88">
                  <a:pos x="f118" y="f119"/>
                </a:cxn>
                <a:cxn ang="f88">
                  <a:pos x="f120" y="f115"/>
                </a:cxn>
                <a:cxn ang="f88">
                  <a:pos x="f121" y="f122"/>
                </a:cxn>
                <a:cxn ang="f88">
                  <a:pos x="f123" y="f124"/>
                </a:cxn>
                <a:cxn ang="f88">
                  <a:pos x="f120" y="f125"/>
                </a:cxn>
                <a:cxn ang="f88">
                  <a:pos x="f126" y="f127"/>
                </a:cxn>
                <a:cxn ang="f88">
                  <a:pos x="f128" y="f127"/>
                </a:cxn>
                <a:cxn ang="f88">
                  <a:pos x="f114" y="f125"/>
                </a:cxn>
                <a:cxn ang="f88">
                  <a:pos x="f129" y="f130"/>
                </a:cxn>
                <a:cxn ang="f88">
                  <a:pos x="f112" y="f113"/>
                </a:cxn>
              </a:cxnLst>
              <a:rect l="f108" t="f111" r="f109" b="f110"/>
              <a:pathLst>
                <a:path w="2211484" h="1890227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18" y="f7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2"/>
                    <a:pt x="f15" y="f33"/>
                    <a:pt x="f15" y="f34"/>
                  </a:cubicBezTo>
                  <a:cubicBezTo>
                    <a:pt x="f15" y="f35"/>
                    <a:pt x="f5" y="f36"/>
                    <a:pt x="f5" y="f8"/>
                  </a:cubicBezTo>
                  <a:close/>
                </a:path>
              </a:pathLst>
            </a:custGeom>
            <a:solidFill>
              <a:srgbClr val="4F81BD"/>
            </a:soli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89656" tIns="89656" rIns="89656" bIns="89656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Противодействие преступности и защита от ЧС – </a:t>
              </a:r>
              <a:r>
                <a:rPr lang="ru-RU" dirty="0" smtClean="0">
                  <a:solidFill>
                    <a:srgbClr val="FFFFFF"/>
                  </a:solidFill>
                  <a:latin typeface="Georgia"/>
                </a:rPr>
                <a:t>30,8 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млн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 руб.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278354">
              <a:off x="5860416" y="4963382"/>
              <a:ext cx="2122514" cy="650623"/>
            </a:xfrm>
            <a:custGeom>
              <a:avLst>
                <a:gd name="f0" fmla="val 331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761768" y="4391095"/>
              <a:ext cx="2435385" cy="19668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35382"/>
                <a:gd name="f7" fmla="val 1966868"/>
                <a:gd name="f8" fmla="val 196687"/>
                <a:gd name="f9" fmla="val 144522"/>
                <a:gd name="f10" fmla="val 20722"/>
                <a:gd name="f11" fmla="val 94494"/>
                <a:gd name="f12" fmla="val 57608"/>
                <a:gd name="f13" fmla="val 2238695"/>
                <a:gd name="f14" fmla="val 2290860"/>
                <a:gd name="f15" fmla="val 2340888"/>
                <a:gd name="f16" fmla="val 2377774"/>
                <a:gd name="f17" fmla="val 2414660"/>
                <a:gd name="f18" fmla="val 1770181"/>
                <a:gd name="f19" fmla="val 1822346"/>
                <a:gd name="f20" fmla="val 1872374"/>
                <a:gd name="f21" fmla="val 1909260"/>
                <a:gd name="f22" fmla="val 1946146"/>
                <a:gd name="f23" fmla="+- 0 0 -90"/>
                <a:gd name="f24" fmla="*/ f3 1 2435382"/>
                <a:gd name="f25" fmla="*/ f4 1 1966868"/>
                <a:gd name="f26" fmla="+- f7 0 f5"/>
                <a:gd name="f27" fmla="+- f6 0 f5"/>
                <a:gd name="f28" fmla="*/ f23 f0 1"/>
                <a:gd name="f29" fmla="*/ f27 1 2435382"/>
                <a:gd name="f30" fmla="*/ f26 1 1966868"/>
                <a:gd name="f31" fmla="*/ 0 f27 1"/>
                <a:gd name="f32" fmla="*/ 196687 f26 1"/>
                <a:gd name="f33" fmla="*/ 57608 f27 1"/>
                <a:gd name="f34" fmla="*/ 57608 f26 1"/>
                <a:gd name="f35" fmla="*/ 196687 f27 1"/>
                <a:gd name="f36" fmla="*/ 0 f26 1"/>
                <a:gd name="f37" fmla="*/ 2238695 f27 1"/>
                <a:gd name="f38" fmla="*/ 2377774 f27 1"/>
                <a:gd name="f39" fmla="*/ 2435382 f27 1"/>
                <a:gd name="f40" fmla="*/ 1770181 f26 1"/>
                <a:gd name="f41" fmla="*/ 1909260 f26 1"/>
                <a:gd name="f42" fmla="*/ 1966868 f26 1"/>
                <a:gd name="f43" fmla="*/ f28 1 f2"/>
                <a:gd name="f44" fmla="*/ f31 1 2435382"/>
                <a:gd name="f45" fmla="*/ f32 1 1966868"/>
                <a:gd name="f46" fmla="*/ f33 1 2435382"/>
                <a:gd name="f47" fmla="*/ f34 1 1966868"/>
                <a:gd name="f48" fmla="*/ f35 1 2435382"/>
                <a:gd name="f49" fmla="*/ f36 1 1966868"/>
                <a:gd name="f50" fmla="*/ f37 1 2435382"/>
                <a:gd name="f51" fmla="*/ f38 1 2435382"/>
                <a:gd name="f52" fmla="*/ f39 1 2435382"/>
                <a:gd name="f53" fmla="*/ f40 1 1966868"/>
                <a:gd name="f54" fmla="*/ f41 1 1966868"/>
                <a:gd name="f55" fmla="*/ f42 1 1966868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35382" h="1966868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00B050"/>
            </a:soli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91897" tIns="91897" rIns="91897" bIns="9189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Прочие программы – 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82,9 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млн. руб.</a:t>
              </a:r>
            </a:p>
          </p:txBody>
        </p:sp>
      </p:grpSp>
      <p:pic>
        <p:nvPicPr>
          <p:cNvPr id="16" name="Picture 680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26531" y="404667"/>
            <a:ext cx="582609" cy="58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6801"/>
          <p:cNvSpPr/>
          <p:nvPr/>
        </p:nvSpPr>
        <p:spPr>
          <a:xfrm>
            <a:off x="342900" y="476246"/>
            <a:ext cx="7920039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003300"/>
                </a:solidFill>
                <a:uFillTx/>
                <a:latin typeface="Trebuchet MS" pitchFamily="34"/>
              </a:rPr>
              <a:t>     </a:t>
            </a:r>
            <a:r>
              <a:rPr lang="ru-RU" sz="2800" b="1" i="0" u="none" strike="noStrike" kern="1200" cap="none" spc="0" baseline="0">
                <a:solidFill>
                  <a:srgbClr val="003300"/>
                </a:solidFill>
                <a:uFillTx/>
                <a:latin typeface="Georgia"/>
              </a:rPr>
              <a:t>Структура муниципальных программ </a:t>
            </a:r>
            <a:endParaRPr lang="ru-RU" sz="1800" b="0" i="0" u="none" strike="noStrike" kern="1200" cap="none" spc="0" baseline="0">
              <a:solidFill>
                <a:srgbClr val="003300"/>
              </a:solidFill>
              <a:uFillTx/>
              <a:latin typeface="Georgia"/>
            </a:endParaRPr>
          </a:p>
        </p:txBody>
      </p:sp>
      <p:sp>
        <p:nvSpPr>
          <p:cNvPr id="18" name="Rectangle 6802"/>
          <p:cNvSpPr/>
          <p:nvPr/>
        </p:nvSpPr>
        <p:spPr>
          <a:xfrm>
            <a:off x="846140" y="908054"/>
            <a:ext cx="743584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3300"/>
                </a:solidFill>
                <a:uFillTx/>
                <a:latin typeface="Georgia" pitchFamily="18"/>
              </a:rPr>
              <a:t>Аксайского района на </a:t>
            </a:r>
            <a:r>
              <a:rPr lang="ru-RU" sz="28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Georgia" pitchFamily="18"/>
              </a:rPr>
              <a:t>2022 </a:t>
            </a:r>
            <a:r>
              <a:rPr lang="ru-RU" sz="2800" b="1" i="0" u="none" strike="noStrike" kern="1200" cap="none" spc="0" baseline="0" dirty="0">
                <a:solidFill>
                  <a:srgbClr val="003300"/>
                </a:solidFill>
                <a:uFillTx/>
                <a:latin typeface="Georgia" pitchFamily="18"/>
              </a:rPr>
              <a:t>год</a:t>
            </a:r>
            <a:endParaRPr lang="ru-RU" sz="1800" b="0" i="0" u="none" strike="noStrike" kern="1200" cap="none" spc="0" baseline="0" dirty="0">
              <a:solidFill>
                <a:srgbClr val="003300"/>
              </a:solidFill>
              <a:uFillTx/>
              <a:latin typeface="Georgia" pitchFamily="18"/>
            </a:endParaRPr>
          </a:p>
        </p:txBody>
      </p:sp>
      <p:sp>
        <p:nvSpPr>
          <p:cNvPr id="19" name="Rectangle 6803"/>
          <p:cNvSpPr/>
          <p:nvPr/>
        </p:nvSpPr>
        <p:spPr>
          <a:xfrm>
            <a:off x="7207245" y="958848"/>
            <a:ext cx="14287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0070C0"/>
                </a:solidFill>
                <a:uFillTx/>
                <a:latin typeface="Trebuchet MS" pitchFamily="34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0" name="Rectangle 6810"/>
          <p:cNvSpPr/>
          <p:nvPr/>
        </p:nvSpPr>
        <p:spPr>
          <a:xfrm>
            <a:off x="5049838" y="370522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1" name="Rectangle 6812"/>
          <p:cNvSpPr/>
          <p:nvPr/>
        </p:nvSpPr>
        <p:spPr>
          <a:xfrm>
            <a:off x="6011859" y="407035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22" name="Picture 68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2541" y="3643317"/>
            <a:ext cx="1693990" cy="1362071"/>
          </a:xfrm>
          <a:prstGeom prst="rect">
            <a:avLst/>
          </a:prstGeom>
          <a:noFill/>
          <a:ln w="9528">
            <a:solidFill>
              <a:srgbClr val="CCDDF2"/>
            </a:solidFill>
            <a:prstDash val="solid"/>
          </a:ln>
        </p:spPr>
      </p:pic>
      <p:sp>
        <p:nvSpPr>
          <p:cNvPr id="23" name="Rectangle 72800"/>
          <p:cNvSpPr/>
          <p:nvPr/>
        </p:nvSpPr>
        <p:spPr>
          <a:xfrm>
            <a:off x="3981453" y="2311402"/>
            <a:ext cx="692145" cy="28575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4" name="Rectangle 6820"/>
          <p:cNvSpPr/>
          <p:nvPr/>
        </p:nvSpPr>
        <p:spPr>
          <a:xfrm>
            <a:off x="5046665" y="254476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5" name="Rectangle 72804"/>
          <p:cNvSpPr/>
          <p:nvPr/>
        </p:nvSpPr>
        <p:spPr>
          <a:xfrm>
            <a:off x="4470401" y="2819396"/>
            <a:ext cx="523878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6" name="Rectangle 6822"/>
          <p:cNvSpPr/>
          <p:nvPr/>
        </p:nvSpPr>
        <p:spPr>
          <a:xfrm>
            <a:off x="4940302" y="281939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27" name="Picture 68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541" y="1500173"/>
            <a:ext cx="2191743" cy="1208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83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55123" y="3933056"/>
            <a:ext cx="158417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6837"/>
          <p:cNvSpPr/>
          <p:nvPr/>
        </p:nvSpPr>
        <p:spPr>
          <a:xfrm>
            <a:off x="6356351" y="5738810"/>
            <a:ext cx="50804" cy="20796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0" name="Rectangle 6847"/>
          <p:cNvSpPr/>
          <p:nvPr/>
        </p:nvSpPr>
        <p:spPr>
          <a:xfrm>
            <a:off x="3043242" y="3105146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1" name="Rectangle 6852"/>
          <p:cNvSpPr/>
          <p:nvPr/>
        </p:nvSpPr>
        <p:spPr>
          <a:xfrm>
            <a:off x="2890839" y="3502023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2" name="Rectangle 6861"/>
          <p:cNvSpPr/>
          <p:nvPr/>
        </p:nvSpPr>
        <p:spPr>
          <a:xfrm>
            <a:off x="7392988" y="4886325"/>
            <a:ext cx="65086" cy="26511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3" name="Picture 686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7052" y="1268757"/>
            <a:ext cx="2143143" cy="139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687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14963" y="5661248"/>
            <a:ext cx="1872208" cy="105273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6885"/>
          <p:cNvSpPr/>
          <p:nvPr/>
        </p:nvSpPr>
        <p:spPr>
          <a:xfrm>
            <a:off x="4395785" y="6051554"/>
            <a:ext cx="55558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6" name="Rectangle 6887"/>
          <p:cNvSpPr/>
          <p:nvPr/>
        </p:nvSpPr>
        <p:spPr>
          <a:xfrm>
            <a:off x="4057650" y="6234114"/>
            <a:ext cx="57150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54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39" name="Номер слайда 5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B18192-266B-4AFD-B28E-63CD3A17F21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0" name="Рисунок 29" descr="2013buildin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75550" y="5286384"/>
            <a:ext cx="3090059" cy="138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30" descr="MVyB07g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" y="928673"/>
            <a:ext cx="1350467" cy="945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31" descr="Large_Black_Grapes_PNG_Clipar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33528" y="857231"/>
            <a:ext cx="1101669" cy="76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2" r:link="rId3" cstate="print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260347"/>
            <a:ext cx="268284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Скругленный прямоугольник 16"/>
          <p:cNvSpPr/>
          <p:nvPr/>
        </p:nvSpPr>
        <p:spPr>
          <a:xfrm>
            <a:off x="161098" y="2071673"/>
            <a:ext cx="2143143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9EA4CE">
              <a:alpha val="84706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3F1C5E"/>
                </a:solidFill>
                <a:uFillTx/>
                <a:latin typeface="Georgia" pitchFamily="18"/>
                <a:cs typeface="Times New Roman" pitchFamily="18"/>
              </a:rPr>
              <a:t>Прогноз социально-экономического развития Аксайского района </a:t>
            </a:r>
            <a:endParaRPr lang="en-US" sz="1800" b="1" i="0" u="none" strike="noStrike" kern="1200" cap="none" spc="0" baseline="0" dirty="0">
              <a:solidFill>
                <a:srgbClr val="3F1C5E"/>
              </a:solidFill>
              <a:uFillTx/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3F1C5E"/>
                </a:solidFill>
                <a:uFillTx/>
                <a:latin typeface="Georgia" pitchFamily="18"/>
                <a:cs typeface="Times New Roman" pitchFamily="18"/>
              </a:rPr>
              <a:t>на 2022-2024 годы</a:t>
            </a:r>
            <a:endParaRPr lang="ru-RU" sz="1800" b="1" i="0" u="none" strike="noStrike" kern="1200" cap="none" spc="0" baseline="0" dirty="0">
              <a:solidFill>
                <a:srgbClr val="3F1C5E"/>
              </a:solidFill>
              <a:uFillTx/>
              <a:latin typeface="Georgia" pitchFamily="18"/>
            </a:endParaRPr>
          </a:p>
        </p:txBody>
      </p:sp>
      <p:sp>
        <p:nvSpPr>
          <p:cNvPr id="6" name="Скругленный прямоугольник 17"/>
          <p:cNvSpPr/>
          <p:nvPr/>
        </p:nvSpPr>
        <p:spPr>
          <a:xfrm>
            <a:off x="2375675" y="2071673"/>
            <a:ext cx="2287152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3CE484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8604F2"/>
                </a:solidFill>
                <a:uFillTx/>
                <a:latin typeface="Georgia" pitchFamily="18"/>
                <a:cs typeface="Times New Roman" pitchFamily="18"/>
              </a:rPr>
              <a:t>Муниципальные программы Аксайского района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8604F2"/>
                </a:solidFill>
                <a:uFillTx/>
                <a:latin typeface="Georgia" pitchFamily="18"/>
                <a:cs typeface="Times New Roman" pitchFamily="18"/>
              </a:rPr>
              <a:t>(изменения в них)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6804836" y="2071673"/>
            <a:ext cx="2071701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33E3FB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8604F2"/>
              </a:solidFill>
              <a:uFillTx/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 smtClean="0">
              <a:solidFill>
                <a:srgbClr val="8604F2"/>
              </a:solidFill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8604F2"/>
              </a:solidFill>
              <a:uFillTx/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8604F2"/>
                </a:solidFill>
                <a:uFillTx/>
                <a:latin typeface="Georgia" pitchFamily="18"/>
                <a:cs typeface="Times New Roman" pitchFamily="18"/>
              </a:rPr>
              <a:t>Основные </a:t>
            </a:r>
            <a:r>
              <a:rPr lang="ru-RU" sz="1800" b="1" i="0" u="none" strike="noStrike" kern="1200" cap="none" spc="0" baseline="0" dirty="0">
                <a:solidFill>
                  <a:srgbClr val="8604F2"/>
                </a:solidFill>
                <a:uFillTx/>
                <a:latin typeface="Georgia" pitchFamily="18"/>
                <a:cs typeface="Times New Roman" pitchFamily="18"/>
              </a:rPr>
              <a:t>направления бюджетной и налоговой политики Аксайского района </a:t>
            </a:r>
            <a:r>
              <a:rPr lang="ru-RU" sz="1800" b="1" i="0" u="none" strike="noStrike" kern="1200" cap="none" spc="0" baseline="0" dirty="0" smtClean="0">
                <a:solidFill>
                  <a:srgbClr val="8604F2"/>
                </a:solidFill>
                <a:uFillTx/>
                <a:latin typeface="Georgia" pitchFamily="18"/>
                <a:cs typeface="Times New Roman" pitchFamily="18"/>
              </a:rPr>
              <a:t>на 2022 год и на плановый период </a:t>
            </a:r>
            <a:endParaRPr lang="en-US" sz="1800" b="1" i="0" u="none" strike="noStrike" kern="1200" cap="none" spc="0" baseline="0" dirty="0">
              <a:solidFill>
                <a:srgbClr val="8604F2"/>
              </a:solidFill>
              <a:uFillTx/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8604F2"/>
                </a:solidFill>
                <a:uFillTx/>
                <a:latin typeface="Georgia" pitchFamily="18"/>
                <a:cs typeface="Times New Roman" pitchFamily="18"/>
              </a:rPr>
              <a:t>202з-2024 годов</a:t>
            </a:r>
            <a:endParaRPr lang="ru-RU" sz="1800" b="1" i="0" u="none" strike="noStrike" kern="1200" cap="none" spc="0" baseline="0" dirty="0">
              <a:solidFill>
                <a:srgbClr val="8604F2"/>
              </a:solidFill>
              <a:uFillTx/>
              <a:latin typeface="Georgia" pitchFamily="18"/>
            </a:endParaRPr>
          </a:p>
        </p:txBody>
      </p:sp>
      <p:sp>
        <p:nvSpPr>
          <p:cNvPr id="8" name="Скругленный прямоугольник 19"/>
          <p:cNvSpPr/>
          <p:nvPr/>
        </p:nvSpPr>
        <p:spPr>
          <a:xfrm>
            <a:off x="4734845" y="2060847"/>
            <a:ext cx="2071701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604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FFFFFF"/>
                </a:solidFill>
                <a:uFillTx/>
                <a:latin typeface="Georgia"/>
              </a:rPr>
              <a:t>Проект бюджета Ростовской области на 2022 год и на плановый период 2023 и 2024 годов</a:t>
            </a:r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485775" y="692145"/>
            <a:ext cx="8132765" cy="1022335"/>
          </a:xfrm>
        </p:spPr>
        <p:txBody>
          <a:bodyPr anchorCtr="1"/>
          <a:lstStyle/>
          <a:p>
            <a:pPr lvl="0" algn="ctr" hangingPunct="1"/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3300"/>
                </a:solidFill>
                <a:latin typeface="Georgia" pitchFamily="18"/>
              </a:rPr>
              <a:t>Основа формирования бюджета Аксайского района на 2022 год и на плановый период 2023 и 2024 годов </a:t>
            </a: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endParaRPr lang="ru-RU" sz="2000" b="1" cap="all" dirty="0">
              <a:solidFill>
                <a:srgbClr val="000000"/>
              </a:solidFill>
              <a:latin typeface="Georgia" pitchFamily="18"/>
            </a:endParaRPr>
          </a:p>
        </p:txBody>
      </p:sp>
      <p:sp>
        <p:nvSpPr>
          <p:cNvPr id="10" name="Овал 14"/>
          <p:cNvSpPr/>
          <p:nvPr/>
        </p:nvSpPr>
        <p:spPr>
          <a:xfrm>
            <a:off x="661166" y="2071673"/>
            <a:ext cx="1143009" cy="107156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5" r:link="rId6" cstate="print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Овал 20"/>
          <p:cNvSpPr/>
          <p:nvPr/>
        </p:nvSpPr>
        <p:spPr>
          <a:xfrm>
            <a:off x="2790628" y="2214557"/>
            <a:ext cx="1368152" cy="121444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7" r:link="rId8" cstate="print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Овал 23"/>
          <p:cNvSpPr/>
          <p:nvPr/>
        </p:nvSpPr>
        <p:spPr>
          <a:xfrm>
            <a:off x="7039099" y="2071673"/>
            <a:ext cx="1656184" cy="114130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9" r:link="rId10" cstate="print">
              <a:alphaModFix amt="85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Овал 24"/>
          <p:cNvSpPr/>
          <p:nvPr/>
        </p:nvSpPr>
        <p:spPr>
          <a:xfrm>
            <a:off x="5090318" y="2071673"/>
            <a:ext cx="1143009" cy="107156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11" r:link="rId12" cstate="print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03" cy="773116"/>
          </a:xfrm>
        </p:spPr>
        <p:txBody>
          <a:bodyPr anchorCtr="1"/>
          <a:lstStyle/>
          <a:p>
            <a:pPr lvl="0" algn="ctr"/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Georgia"/>
              </a:rPr>
              <a:t>Расходы бюджета Аксайского района в </a:t>
            </a:r>
            <a:r>
              <a:rPr lang="ru-RU" sz="2500" b="1" dirty="0" smtClean="0">
                <a:solidFill>
                  <a:schemeClr val="accent5">
                    <a:lumMod val="75000"/>
                  </a:schemeClr>
                </a:solidFill>
                <a:latin typeface="Georgia"/>
              </a:rPr>
              <a:t>2022 </a:t>
            </a:r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Georgia"/>
              </a:rPr>
              <a:t>году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DEFC6B-8D6C-4381-AE83-B9097501B6DE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269876" y="1196977"/>
            <a:ext cx="3672879" cy="4770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 i="0" u="none" strike="noStrike" kern="1200" cap="none" spc="0" dirty="0" smtClean="0">
                <a:solidFill>
                  <a:srgbClr val="7E0000"/>
                </a:solidFill>
                <a:uFillTx/>
                <a:latin typeface="Times New Roman" pitchFamily="18"/>
                <a:cs typeface="Times New Roman" pitchFamily="18"/>
              </a:rPr>
              <a:t> 4 191,3 </a:t>
            </a:r>
            <a:r>
              <a:rPr lang="ru-RU" sz="2500" b="1" i="0" u="none" strike="noStrike" kern="1200" cap="none" spc="0" baseline="0" dirty="0" smtClean="0">
                <a:solidFill>
                  <a:srgbClr val="7E0000"/>
                </a:solidFill>
                <a:uFillTx/>
                <a:latin typeface="Times New Roman" pitchFamily="18"/>
                <a:cs typeface="Times New Roman" pitchFamily="18"/>
              </a:rPr>
              <a:t>млн</a:t>
            </a:r>
            <a:r>
              <a:rPr lang="ru-RU" sz="2500" b="1" i="0" u="none" strike="noStrike" kern="1200" cap="none" spc="0" baseline="0" dirty="0">
                <a:solidFill>
                  <a:srgbClr val="7E0000"/>
                </a:solidFill>
                <a:uFillTx/>
                <a:latin typeface="Times New Roman" pitchFamily="18"/>
                <a:cs typeface="Times New Roman" pitchFamily="18"/>
              </a:rPr>
              <a:t>. рублей</a:t>
            </a:r>
            <a:endParaRPr lang="ru-RU" sz="2500" b="1" i="0" u="none" strike="noStrike" kern="1200" cap="none" spc="0" baseline="0" dirty="0">
              <a:solidFill>
                <a:srgbClr val="7E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1071547"/>
          <a:ext cx="8715436" cy="578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8" descr="общегосударственные расходы.jpg"/>
          <p:cNvPicPr>
            <a:picLocks noChangeAspect="1"/>
          </p:cNvPicPr>
          <p:nvPr/>
        </p:nvPicPr>
        <p:blipFill>
          <a:blip r:embed="rId3" cstate="print"/>
          <a:srcRect r="48459"/>
          <a:stretch>
            <a:fillRect/>
          </a:stretch>
        </p:blipFill>
        <p:spPr>
          <a:xfrm>
            <a:off x="6823075" y="1052739"/>
            <a:ext cx="2214561" cy="129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7D73DC-9880-428A-AD9C-295FFD8B7F2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375416" y="571481"/>
            <a:ext cx="813276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ОБЩЕГОСУДАРСТВЕННЫЕ ВОПРОСЫ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БЮДЖЕТА АКСАЙСКОГО РАЙОНА </a:t>
            </a:r>
            <a: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447117" y="1571612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3" name="Прямоугольник 9"/>
          <p:cNvSpPr/>
          <p:nvPr/>
        </p:nvSpPr>
        <p:spPr>
          <a:xfrm>
            <a:off x="7543150" y="2420892"/>
            <a:ext cx="114845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</a:t>
            </a: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14" name="Рисунок 14" descr="2017-06-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355" y="4005062"/>
            <a:ext cx="3242065" cy="230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9" descr="общегосударственные расходы.jpg"/>
          <p:cNvPicPr>
            <a:picLocks noChangeAspect="1"/>
          </p:cNvPicPr>
          <p:nvPr/>
        </p:nvPicPr>
        <p:blipFill>
          <a:blip r:embed="rId3" cstate="print"/>
          <a:srcRect l="76422" t="6303"/>
          <a:stretch>
            <a:fillRect/>
          </a:stretch>
        </p:blipFill>
        <p:spPr>
          <a:xfrm>
            <a:off x="198339" y="477736"/>
            <a:ext cx="1296144" cy="127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2" descr="картин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74799" y="1916829"/>
            <a:ext cx="2448275" cy="142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03977" y="1928802"/>
          <a:ext cx="3357586" cy="1785951"/>
        </p:xfrm>
        <a:graphic>
          <a:graphicData uri="http://schemas.openxmlformats.org/drawingml/2006/table">
            <a:tbl>
              <a:tblPr/>
              <a:tblGrid>
                <a:gridCol w="1678793"/>
                <a:gridCol w="1678793"/>
              </a:tblGrid>
              <a:tr h="479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dirty="0">
                          <a:solidFill>
                            <a:srgbClr val="4F6228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5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166,5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435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185,7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435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3518687" y="3214686"/>
          <a:ext cx="5518951" cy="364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54BC00-51E2-4096-8D5B-E64A6C6BF93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0" y="571481"/>
            <a:ext cx="3643335" cy="12144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НАЦИОНАЛЬНАЯ ЭКОНОМИКА </a:t>
            </a:r>
            <a:r>
              <a:rPr lang="ru-RU" sz="2400" b="1" i="0" u="none" strike="noStrike" kern="1200" cap="none" spc="0" baseline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7"/>
          <p:cNvSpPr/>
          <p:nvPr/>
        </p:nvSpPr>
        <p:spPr>
          <a:xfrm>
            <a:off x="2732869" y="1428736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8" name="Заголовок 1"/>
          <p:cNvSpPr txBox="1"/>
          <p:nvPr/>
        </p:nvSpPr>
        <p:spPr>
          <a:xfrm>
            <a:off x="3875876" y="2714615"/>
            <a:ext cx="3643335" cy="15002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1" i="0" u="none" strike="noStrike" kern="1200" cap="none" spc="0" baseline="0" dirty="0">
                <a:solidFill>
                  <a:srgbClr val="009BD2"/>
                </a:solidFill>
                <a:uFillTx/>
                <a:latin typeface="Times New Roman" pitchFamily="18"/>
                <a:cs typeface="Times New Roman" pitchFamily="18"/>
              </a:rPr>
              <a:t>НАЦИОНАЛЬНАЯ БЕЗОПАСНОСТЬ И ПРАВООХРАНИТЕЛЬНАЯ ДЕЯТЕЛЬНОСТЬ </a:t>
            </a:r>
            <a: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1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9" name="Прямоугольник 13"/>
          <p:cNvSpPr/>
          <p:nvPr/>
        </p:nvSpPr>
        <p:spPr>
          <a:xfrm>
            <a:off x="6947711" y="3929067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pic>
        <p:nvPicPr>
          <p:cNvPr id="11" name="Рисунок 16" descr=",TPJGFCYJCNM.jpg"/>
          <p:cNvPicPr>
            <a:picLocks noChangeAspect="1"/>
          </p:cNvPicPr>
          <p:nvPr/>
        </p:nvPicPr>
        <p:blipFill>
          <a:blip r:embed="rId3" cstate="print"/>
          <a:srcRect l="21875" r="21873"/>
          <a:stretch>
            <a:fillRect/>
          </a:stretch>
        </p:blipFill>
        <p:spPr>
          <a:xfrm>
            <a:off x="3942755" y="571481"/>
            <a:ext cx="1157767" cy="114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7" descr="160117113808_original_ strategiya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351" y="4005062"/>
            <a:ext cx="3816420" cy="230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22" descr="pozharnaja_tekhnika_4-3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3135" y="785789"/>
            <a:ext cx="4063493" cy="20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23" descr="85350d14487513b7c7d0d2286a329da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4568" y="2571740"/>
            <a:ext cx="2113068" cy="12282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03977" y="1785926"/>
          <a:ext cx="3571900" cy="1857387"/>
        </p:xfrm>
        <a:graphic>
          <a:graphicData uri="http://schemas.openxmlformats.org/drawingml/2006/table">
            <a:tbl>
              <a:tblPr/>
              <a:tblGrid>
                <a:gridCol w="1800927"/>
                <a:gridCol w="1770973"/>
              </a:tblGrid>
              <a:tr h="47623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baseline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0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100" b="1" i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292,8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0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100" b="1" i="1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189,6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0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 b="1" i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176,4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375943" y="4286256"/>
          <a:ext cx="4071966" cy="2000263"/>
        </p:xfrm>
        <a:graphic>
          <a:graphicData uri="http://schemas.openxmlformats.org/drawingml/2006/table">
            <a:tbl>
              <a:tblPr/>
              <a:tblGrid>
                <a:gridCol w="2053056"/>
                <a:gridCol w="2018910"/>
              </a:tblGrid>
              <a:tr h="5366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baseline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100" b="1" i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30,5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100" b="1" i="1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30,4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 b="1" i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blipFill>
          <a:blip r:embed="rId2" r:link="rId3" cstate="print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394167" y="428606"/>
            <a:ext cx="4643469" cy="1066803"/>
          </a:xfrm>
        </p:spPr>
        <p:txBody>
          <a:bodyPr/>
          <a:lstStyle/>
          <a:p>
            <a:pPr lvl="0"/>
            <a:r>
              <a:rPr lang="ru-RU" sz="3000" b="1" dirty="0">
                <a:solidFill>
                  <a:schemeClr val="tx2">
                    <a:lumMod val="50000"/>
                  </a:schemeClr>
                </a:solidFill>
                <a:latin typeface="Georgia"/>
              </a:rPr>
              <a:t>Дорожное хозяйство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4E07E2-9B0A-4D29-A115-1BD0AE9F630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Скругленный прямоугольник 13"/>
          <p:cNvSpPr/>
          <p:nvPr/>
        </p:nvSpPr>
        <p:spPr>
          <a:xfrm>
            <a:off x="161098" y="571481"/>
            <a:ext cx="3816422" cy="79208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9046">
            <a:solidFill>
              <a:schemeClr val="tx2">
                <a:lumMod val="75000"/>
              </a:scheme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1D4374"/>
                </a:solidFill>
                <a:uFillTx/>
                <a:latin typeface="Georgia"/>
              </a:rPr>
              <a:t>Жилищно-коммунальное хозяйство</a:t>
            </a:r>
            <a:endParaRPr lang="ru-RU" sz="2000" b="1" i="0" u="none" strike="noStrike" kern="1200" cap="none" spc="0" baseline="0" dirty="0">
              <a:solidFill>
                <a:srgbClr val="1D4374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14"/>
          <p:cNvSpPr/>
          <p:nvPr/>
        </p:nvSpPr>
        <p:spPr>
          <a:xfrm>
            <a:off x="4661693" y="1214423"/>
            <a:ext cx="3888431" cy="57606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dirty="0">
                <a:solidFill>
                  <a:schemeClr val="tx2">
                    <a:lumMod val="50000"/>
                  </a:schemeClr>
                </a:solidFill>
                <a:uFillTx/>
                <a:latin typeface="Georgia"/>
              </a:rPr>
              <a:t>(млн. рублей)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46853" y="1500174"/>
          <a:ext cx="3500462" cy="1437132"/>
        </p:xfrm>
        <a:graphic>
          <a:graphicData uri="http://schemas.openxmlformats.org/drawingml/2006/table">
            <a:tbl>
              <a:tblPr/>
              <a:tblGrid>
                <a:gridCol w="1764908"/>
                <a:gridCol w="1735554"/>
              </a:tblGrid>
              <a:tr h="3449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baseline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100" b="1" i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328,5</a:t>
                      </a:r>
                      <a:endParaRPr lang="ru-RU" sz="11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100" b="1" i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849,6</a:t>
                      </a:r>
                      <a:endParaRPr lang="ru-RU" sz="11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 b="1" i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39,9</a:t>
                      </a:r>
                      <a:endParaRPr lang="ru-RU" sz="11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2" descr="C:\Users\Безроднова\Desktop\ОБсерваторная (7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61101" y="3143248"/>
            <a:ext cx="4000527" cy="3412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Диаграмма 18"/>
          <p:cNvGraphicFramePr/>
          <p:nvPr/>
        </p:nvGraphicFramePr>
        <p:xfrm>
          <a:off x="4161629" y="1643050"/>
          <a:ext cx="4876009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gradFill>
          <a:gsLst>
            <a:gs pos="0">
              <a:srgbClr val="D7E4BD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D2290B-6222-47F4-8C22-DE736A044F8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 flipH="1">
            <a:off x="7662091" y="4857760"/>
            <a:ext cx="1152125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(млн. руб.)</a:t>
            </a:r>
            <a:endParaRPr lang="ru-RU" sz="15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1089791" y="2071673"/>
            <a:ext cx="935732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03" cy="773116"/>
          </a:xfrm>
        </p:spPr>
        <p:txBody>
          <a:bodyPr anchorCtr="1"/>
          <a:lstStyle/>
          <a:p>
            <a:pPr lvl="0" algn="ct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Georgia"/>
              </a:rPr>
              <a:t>Динамика и структура расходов Аксайского района на образование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latin typeface="Georgia"/>
            </a:endParaRPr>
          </a:p>
        </p:txBody>
      </p:sp>
      <p:pic>
        <p:nvPicPr>
          <p:cNvPr id="9" name="Рисунок 23" descr="0_ac503_dfd5400b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101" y="5268139"/>
            <a:ext cx="1981454" cy="158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24" descr="117491_html_6a463cb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1629" y="1357298"/>
            <a:ext cx="1715268" cy="56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25" descr="0_ea301_c5b76817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1761" y="2571744"/>
            <a:ext cx="875481" cy="12072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161101" y="1071546"/>
          <a:ext cx="8715436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526931" y="5301208"/>
          <a:ext cx="3214710" cy="1412748"/>
        </p:xfrm>
        <a:graphic>
          <a:graphicData uri="http://schemas.openxmlformats.org/drawingml/2006/table">
            <a:tbl>
              <a:tblPr/>
              <a:tblGrid>
                <a:gridCol w="1620834"/>
                <a:gridCol w="1593876"/>
              </a:tblGrid>
              <a:tr h="34503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cap="all" baseline="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i="1" baseline="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100" b="1" i="0" baseline="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1938,6</a:t>
                      </a:r>
                      <a:endParaRPr lang="ru-RU" sz="11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100" b="1" i="0" baseline="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1789,1</a:t>
                      </a:r>
                      <a:endParaRPr lang="ru-RU" sz="11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 b="1" i="0" baseline="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1714,6</a:t>
                      </a:r>
                      <a:endParaRPr lang="ru-RU" sz="11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7550DF-5BAA-4DE9-B5ED-F645FBAE3FD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>
            <a:off x="1875617" y="1357298"/>
            <a:ext cx="1203048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руб.)</a:t>
            </a:r>
            <a:endParaRPr lang="ru-RU" sz="1500" b="0" i="0" u="none" strike="noStrike" kern="1200" cap="none" spc="0" baseline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9"/>
          <p:cNvSpPr/>
          <p:nvPr/>
        </p:nvSpPr>
        <p:spPr>
          <a:xfrm>
            <a:off x="2589992" y="1928798"/>
            <a:ext cx="936574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03" cy="773116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rgbClr val="003300"/>
                </a:solidFill>
                <a:latin typeface="Georgia"/>
              </a:rPr>
              <a:t>Динамика и структура расходов Аксайского района по разделу культура, кинематография</a:t>
            </a:r>
            <a:endParaRPr lang="ru-RU" sz="1800" b="1" dirty="0">
              <a:solidFill>
                <a:srgbClr val="003300"/>
              </a:solidFill>
              <a:latin typeface="Georgia"/>
            </a:endParaRPr>
          </a:p>
        </p:txBody>
      </p:sp>
      <p:pic>
        <p:nvPicPr>
          <p:cNvPr id="8" name="Рисунок 19" descr="4857779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6811" y="5877272"/>
            <a:ext cx="2448272" cy="79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28" descr="34de869e745e6239a3e5cbf050cd518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098" y="5643576"/>
            <a:ext cx="1232675" cy="98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9" descr="b699d820f7d55ea319845f242275c60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1052736"/>
            <a:ext cx="1333382" cy="163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9" descr="0_becb0_85ead87_L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19758355">
            <a:off x="6661959" y="6072206"/>
            <a:ext cx="1817300" cy="63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8" descr="9636669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089927" y="5592956"/>
            <a:ext cx="1785951" cy="1265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utoShape 2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4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6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0" y="1714488"/>
          <a:ext cx="6143668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0481" name="Picture 1" descr="W:\obmen\~ДЛЯ ОТПРАВКИ ПОЧТЫ~\фото\kontser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33199" y="4143380"/>
            <a:ext cx="3627398" cy="17145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</p:pic>
      <p:pic>
        <p:nvPicPr>
          <p:cNvPr id="20482" name="Picture 2" descr="W:\obmen\~ДЛЯ ОТПРАВКИ ПОЧТЫ~\фото\19-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4703" y="1571612"/>
            <a:ext cx="2957255" cy="22383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blipFill>
          <a:blip r:embed="rId2" r:link="rId3" cstate="print">
            <a:alphaModFix amt="6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03" cy="773116"/>
          </a:xfrm>
        </p:spPr>
        <p:txBody>
          <a:bodyPr anchorCtr="1"/>
          <a:lstStyle/>
          <a:p>
            <a:pPr lvl="0" algn="ctr"/>
            <a:r>
              <a:rPr lang="ru-RU" sz="2800" b="1" dirty="0">
                <a:solidFill>
                  <a:srgbClr val="003300"/>
                </a:solidFill>
                <a:latin typeface="Georgia"/>
              </a:rPr>
              <a:t>Динамика и структура расходов Аксайского района на развитие здравоохранения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329B25-CEF0-4A6B-AC10-218BD8808BE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7590653" y="1571612"/>
            <a:ext cx="1223960" cy="32385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руб.)</a:t>
            </a:r>
            <a:endParaRPr lang="ru-RU" sz="1500" b="0" i="0" u="none" strike="noStrike" kern="1200" cap="none" spc="0" baseline="0" dirty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  <p:pic>
        <p:nvPicPr>
          <p:cNvPr id="7" name="Рисунок 14" descr="abstract-family-symbol-29113888.jpg"/>
          <p:cNvPicPr>
            <a:picLocks noChangeAspect="1"/>
          </p:cNvPicPr>
          <p:nvPr/>
        </p:nvPicPr>
        <p:blipFill>
          <a:blip r:embed="rId5" cstate="print"/>
          <a:srcRect b="11317"/>
          <a:stretch>
            <a:fillRect/>
          </a:stretch>
        </p:blipFill>
        <p:spPr>
          <a:xfrm>
            <a:off x="6447645" y="3429000"/>
            <a:ext cx="1868164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Диаграмма 11"/>
          <p:cNvGraphicFramePr/>
          <p:nvPr/>
        </p:nvGraphicFramePr>
        <p:xfrm>
          <a:off x="303977" y="2643182"/>
          <a:ext cx="5214959" cy="3942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Рисунок 15" descr="argini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75547" y="1500174"/>
            <a:ext cx="2232800" cy="125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6" descr="5fade5addbc441a308ffbbe2260df39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017" y="4786322"/>
            <a:ext cx="2666966" cy="1944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251424" y="1928802"/>
          <a:ext cx="3786214" cy="1303594"/>
        </p:xfrm>
        <a:graphic>
          <a:graphicData uri="http://schemas.openxmlformats.org/drawingml/2006/table">
            <a:tbl>
              <a:tblPr/>
              <a:tblGrid>
                <a:gridCol w="1872964"/>
                <a:gridCol w="1913250"/>
              </a:tblGrid>
              <a:tr h="35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all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800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800" b="1" i="0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280,7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800" b="1" i="0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95,1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800" b="1" i="0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49,5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6E9524-7D8E-4813-9032-2C55858EAA4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6" name="Диаграмма 6"/>
          <p:cNvGraphicFramePr/>
          <p:nvPr/>
        </p:nvGraphicFramePr>
        <p:xfrm>
          <a:off x="732605" y="2071678"/>
          <a:ext cx="7015762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7"/>
          <p:cNvSpPr/>
          <p:nvPr/>
        </p:nvSpPr>
        <p:spPr>
          <a:xfrm>
            <a:off x="7519215" y="1142984"/>
            <a:ext cx="1223960" cy="32385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(млн. руб.)</a:t>
            </a:r>
            <a:endParaRPr lang="ru-RU" sz="15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05099" cy="773116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/>
              </a:rPr>
              <a:t>Динамика и структура расходов Аксайского района на социальную политику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Georgia"/>
            </a:endParaRPr>
          </a:p>
        </p:txBody>
      </p:sp>
      <p:pic>
        <p:nvPicPr>
          <p:cNvPr id="9" name="Рисунок 17" descr="children_PNG1798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52739"/>
            <a:ext cx="1610358" cy="218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20" descr="37189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29066"/>
            <a:ext cx="1518423" cy="274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26" descr="kartin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90389" y="5929330"/>
            <a:ext cx="2857518" cy="6798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447513" y="1500174"/>
          <a:ext cx="3392574" cy="1187478"/>
        </p:xfrm>
        <a:graphic>
          <a:graphicData uri="http://schemas.openxmlformats.org/drawingml/2006/table">
            <a:tbl>
              <a:tblPr/>
              <a:tblGrid>
                <a:gridCol w="1678239"/>
                <a:gridCol w="1714335"/>
              </a:tblGrid>
              <a:tr h="28575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all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6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600" b="1" i="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1 025,1</a:t>
                      </a:r>
                      <a:endParaRPr lang="ru-RU" sz="16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  <a:tr h="32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600" b="1" i="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1 044,5</a:t>
                      </a:r>
                      <a:endParaRPr lang="ru-RU" sz="16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  <a:tr h="288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600" b="1" i="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655,7</a:t>
                      </a:r>
                      <a:endParaRPr lang="ru-RU" sz="1600" b="1" i="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8433" y="765179"/>
            <a:ext cx="8640759" cy="719139"/>
          </a:xfrm>
        </p:spPr>
        <p:txBody>
          <a:bodyPr anchorCtr="1"/>
          <a:lstStyle/>
          <a:p>
            <a:pPr lvl="0" algn="ctr"/>
            <a:r>
              <a:rPr lang="ru-RU" sz="2500" b="1" dirty="0">
                <a:latin typeface="Georgia"/>
                <a:cs typeface="Times New Roman" pitchFamily="18"/>
              </a:rPr>
              <a:t/>
            </a:r>
            <a:br>
              <a:rPr lang="ru-RU" sz="2500" b="1" dirty="0"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>Обеспечение жильем жителей </a:t>
            </a:r>
            <a:r>
              <a:rPr lang="en-US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>Аксайского района на </a:t>
            </a:r>
            <a:r>
              <a:rPr lang="ru-RU" sz="2500" b="1" dirty="0" smtClean="0">
                <a:solidFill>
                  <a:srgbClr val="003300"/>
                </a:solidFill>
                <a:latin typeface="Georgia"/>
                <a:cs typeface="Times New Roman" pitchFamily="18"/>
              </a:rPr>
              <a:t>2022 </a:t>
            </a:r>
            <a:r>
              <a:rPr lang="ru-RU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>год</a:t>
            </a:r>
            <a:r>
              <a:rPr lang="ru-RU" b="1" dirty="0">
                <a:solidFill>
                  <a:srgbClr val="E46C0A"/>
                </a:solidFill>
              </a:rPr>
              <a:t/>
            </a:r>
            <a:br>
              <a:rPr lang="ru-RU" b="1" dirty="0">
                <a:solidFill>
                  <a:srgbClr val="E46C0A"/>
                </a:solidFill>
              </a:rPr>
            </a:br>
            <a:endParaRPr lang="ru-RU" dirty="0">
              <a:solidFill>
                <a:srgbClr val="E46C0A"/>
              </a:solidFill>
            </a:endParaRP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D20122-C290-4661-AC75-2FB9E016BDD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Рисунок 8" descr="ke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2515" y="5229200"/>
            <a:ext cx="1693595" cy="14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9" descr="pereezdp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0257" y="5357826"/>
            <a:ext cx="3161501" cy="1125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0764" y="1571612"/>
          <a:ext cx="8554335" cy="3554718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6669482"/>
                <a:gridCol w="1884853"/>
              </a:tblGrid>
              <a:tr h="7250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 программы «Территориальное</a:t>
                      </a:r>
                      <a:r>
                        <a:rPr lang="ru-RU" sz="18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планирование и обеспечение доступным и комфортным жильем граждан Аксайского района»</a:t>
                      </a:r>
                      <a:endParaRPr lang="ru-RU" sz="1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0335">
                <a:tc>
                  <a:txBody>
                    <a:bodyPr/>
                    <a:lstStyle/>
                    <a:p>
                      <a:r>
                        <a:rPr lang="ru-RU" dirty="0" smtClean="0"/>
                        <a:t>Обеспечение жильем молодых семей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5,3 млн.рублей</a:t>
                      </a:r>
                      <a:endParaRPr lang="ru-RU" dirty="0"/>
                    </a:p>
                  </a:txBody>
                  <a:tcPr/>
                </a:tc>
              </a:tr>
              <a:tr h="510335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Обеспечение жилыми помещениями детей-сирот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24,3 млн.рублей</a:t>
                      </a:r>
                      <a:endParaRPr lang="ru-RU" dirty="0"/>
                    </a:p>
                  </a:txBody>
                  <a:tcPr/>
                </a:tc>
              </a:tr>
              <a:tr h="106409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программы «Развитие сельского хозяйства и регулирование рынков сельскохозяйственной продукции, сырья и продовольствия в Аксайском районе»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4865">
                <a:tc>
                  <a:txBody>
                    <a:bodyPr/>
                    <a:lstStyle/>
                    <a:p>
                      <a:r>
                        <a:rPr lang="ru-RU" dirty="0" smtClean="0"/>
                        <a:t>Обеспечение жильем граждан и молодых семей,</a:t>
                      </a:r>
                      <a:r>
                        <a:rPr lang="ru-RU" baseline="0" dirty="0" smtClean="0"/>
                        <a:t> п</a:t>
                      </a:r>
                      <a:r>
                        <a:rPr lang="ru-RU" dirty="0" smtClean="0"/>
                        <a:t>роживающих в сельской местности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 млн.</a:t>
                      </a:r>
                      <a:r>
                        <a:rPr lang="ru-RU" baseline="0" dirty="0" smtClean="0"/>
                        <a:t> рублей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bg>
      <p:bgPr>
        <a:gradFill>
          <a:gsLst>
            <a:gs pos="0">
              <a:srgbClr val="CCDDF2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768B0A-18C7-40F8-BD4B-B052CF7DD6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161098" y="2786057"/>
            <a:ext cx="3643335" cy="12144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3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СРЕДСТВА МАССОВОЙ ИНФОРМАЦИИ</a:t>
            </a:r>
            <a:r>
              <a:rPr lang="ru-RU" sz="2300" b="1" i="0" u="none" strike="noStrike" kern="1200" cap="none" spc="0" baseline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300" b="1" i="0" u="none" strike="noStrike" kern="1200" cap="none" spc="0" baseline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300" b="1" i="0" u="none" strike="noStrike" kern="1200" cap="none" spc="0" baseline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947183" y="3929066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9" name="Заголовок 1"/>
          <p:cNvSpPr txBox="1"/>
          <p:nvPr/>
        </p:nvSpPr>
        <p:spPr>
          <a:xfrm>
            <a:off x="4661693" y="785789"/>
            <a:ext cx="3643335" cy="15002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ФИЗИЧЕСКАЯ КУЛЬТУРА И СПОРТ </a:t>
            </a: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7233463" y="1928802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pic>
        <p:nvPicPr>
          <p:cNvPr id="12" name="Рисунок 25" descr="22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447249" y="2786058"/>
            <a:ext cx="1357326" cy="135732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AutoShape 8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10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12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804571" y="2285992"/>
          <a:ext cx="3714776" cy="1714512"/>
        </p:xfrm>
        <a:graphic>
          <a:graphicData uri="http://schemas.openxmlformats.org/drawingml/2006/table">
            <a:tbl>
              <a:tblPr/>
              <a:tblGrid>
                <a:gridCol w="1857388"/>
                <a:gridCol w="1857388"/>
              </a:tblGrid>
              <a:tr h="43959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4,0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4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4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75415" y="4286256"/>
          <a:ext cx="3857652" cy="1963673"/>
        </p:xfrm>
        <a:graphic>
          <a:graphicData uri="http://schemas.openxmlformats.org/drawingml/2006/table">
            <a:tbl>
              <a:tblPr/>
              <a:tblGrid>
                <a:gridCol w="1928826"/>
                <a:gridCol w="1928826"/>
              </a:tblGrid>
              <a:tr h="5000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3" name="Picture 1" descr="C:\Users\Приемная.REGION\Desktop\пр\22_09_2021_Фото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853" y="500042"/>
            <a:ext cx="3500462" cy="23211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  <a:bevelB w="165100" prst="coolSlant"/>
          </a:sp3d>
        </p:spPr>
      </p:pic>
      <p:pic>
        <p:nvPicPr>
          <p:cNvPr id="3074" name="Picture 2" descr="C:\Users\Приемная.REGION\Desktop\пр\атлетика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1695" y="4000504"/>
            <a:ext cx="3714776" cy="26264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  <a:bevelB w="165100" prst="coolSlant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AF4C9A-8765-4480-ACD7-2FF17D87993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232541" y="500039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  <a:cs typeface="David" pitchFamily="34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  <a:cs typeface="David" pitchFamily="34"/>
              </a:rPr>
              <a:t>Аксайского района на 2022 год</a:t>
            </a:r>
          </a:p>
        </p:txBody>
      </p:sp>
      <p:pic>
        <p:nvPicPr>
          <p:cNvPr id="7" name="Рисунок 20" descr="4_polosa1200_bcg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4638" y="1714490"/>
            <a:ext cx="2928960" cy="5143509"/>
          </a:xfrm>
          <a:prstGeom prst="rect">
            <a:avLst/>
          </a:prstGeom>
          <a:noFill/>
          <a:ln w="9528">
            <a:solidFill>
              <a:srgbClr val="D7E4BD"/>
            </a:solidFill>
            <a:prstDash val="solid"/>
          </a:ln>
        </p:spPr>
      </p:pic>
      <p:sp>
        <p:nvSpPr>
          <p:cNvPr id="8" name="Прямоугольник 22"/>
          <p:cNvSpPr/>
          <p:nvPr/>
        </p:nvSpPr>
        <p:spPr>
          <a:xfrm>
            <a:off x="198342" y="1916829"/>
            <a:ext cx="2808314" cy="720080"/>
          </a:xfrm>
          <a:prstGeom prst="rect">
            <a:avLst/>
          </a:prstGeom>
          <a:gradFill>
            <a:gsLst>
              <a:gs pos="0">
                <a:srgbClr val="984807"/>
              </a:gs>
              <a:gs pos="100000">
                <a:srgbClr val="FF8F2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Налог на доходы физических лиц – 553,8</a:t>
            </a: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24"/>
          <p:cNvSpPr/>
          <p:nvPr/>
        </p:nvSpPr>
        <p:spPr>
          <a:xfrm>
            <a:off x="198342" y="2708919"/>
            <a:ext cx="2808314" cy="648071"/>
          </a:xfrm>
          <a:prstGeom prst="rect">
            <a:avLst/>
          </a:prstGeom>
          <a:gradFill>
            <a:gsLst>
              <a:gs pos="0">
                <a:srgbClr val="E46C0A"/>
              </a:gs>
              <a:gs pos="100000">
                <a:srgbClr val="FF8F2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Акцизы на нефтепродукты – 27,0</a:t>
            </a:r>
          </a:p>
        </p:txBody>
      </p:sp>
      <p:sp>
        <p:nvSpPr>
          <p:cNvPr id="10" name="Прямоугольник 25"/>
          <p:cNvSpPr/>
          <p:nvPr/>
        </p:nvSpPr>
        <p:spPr>
          <a:xfrm>
            <a:off x="198342" y="4149080"/>
            <a:ext cx="2808314" cy="571500"/>
          </a:xfrm>
          <a:prstGeom prst="rect">
            <a:avLst/>
          </a:prstGeom>
          <a:gradFill>
            <a:gsLst>
              <a:gs pos="0">
                <a:srgbClr val="FAC090"/>
              </a:gs>
              <a:gs pos="100000">
                <a:srgbClr val="FF8F2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Транспортный налог– 92,2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Прямоугольник 26"/>
          <p:cNvSpPr/>
          <p:nvPr/>
        </p:nvSpPr>
        <p:spPr>
          <a:xfrm>
            <a:off x="198342" y="4869161"/>
            <a:ext cx="2808314" cy="571500"/>
          </a:xfrm>
          <a:prstGeom prst="rect">
            <a:avLst/>
          </a:prstGeom>
          <a:gradFill>
            <a:gsLst>
              <a:gs pos="0">
                <a:srgbClr val="FDEADA"/>
              </a:gs>
              <a:gs pos="100000">
                <a:srgbClr val="FF8F2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Государственная пошлина – 30,6</a:t>
            </a:r>
          </a:p>
        </p:txBody>
      </p:sp>
      <p:sp>
        <p:nvSpPr>
          <p:cNvPr id="12" name="Прямоугольник 27"/>
          <p:cNvSpPr/>
          <p:nvPr/>
        </p:nvSpPr>
        <p:spPr>
          <a:xfrm>
            <a:off x="198342" y="5589242"/>
            <a:ext cx="2808314" cy="554400"/>
          </a:xfrm>
          <a:prstGeom prst="rect">
            <a:avLst/>
          </a:prstGeom>
          <a:gradFill>
            <a:gsLst>
              <a:gs pos="0">
                <a:srgbClr val="FDEADA"/>
              </a:gs>
              <a:gs pos="100000">
                <a:srgbClr val="FF8F2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Неналоговые доходы – 117,1</a:t>
            </a:r>
          </a:p>
        </p:txBody>
      </p:sp>
      <p:sp>
        <p:nvSpPr>
          <p:cNvPr id="13" name="Прямоугольник 28"/>
          <p:cNvSpPr/>
          <p:nvPr/>
        </p:nvSpPr>
        <p:spPr>
          <a:xfrm>
            <a:off x="198342" y="6237314"/>
            <a:ext cx="2808314" cy="500067"/>
          </a:xfrm>
          <a:prstGeom prst="rect">
            <a:avLst/>
          </a:prstGeom>
          <a:gradFill>
            <a:gsLst>
              <a:gs pos="0">
                <a:srgbClr val="FDEADA"/>
              </a:gs>
              <a:gs pos="100000">
                <a:srgbClr val="FF8F2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Безвозмездные поступления – 3 187,9</a:t>
            </a:r>
          </a:p>
        </p:txBody>
      </p:sp>
      <p:sp>
        <p:nvSpPr>
          <p:cNvPr id="14" name="Прямоугольник 29"/>
          <p:cNvSpPr/>
          <p:nvPr/>
        </p:nvSpPr>
        <p:spPr>
          <a:xfrm>
            <a:off x="5804702" y="1857365"/>
            <a:ext cx="3071835" cy="779544"/>
          </a:xfrm>
          <a:prstGeom prst="rect">
            <a:avLst/>
          </a:prstGeom>
          <a:gradFill>
            <a:gsLst>
              <a:gs pos="0">
                <a:srgbClr val="215968"/>
              </a:gs>
              <a:gs pos="100000">
                <a:srgbClr val="36B1D2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Социальная политика –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1025,1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5" name="Прямоугольник 30"/>
          <p:cNvSpPr/>
          <p:nvPr/>
        </p:nvSpPr>
        <p:spPr>
          <a:xfrm>
            <a:off x="5814962" y="2780928"/>
            <a:ext cx="3071835" cy="500067"/>
          </a:xfrm>
          <a:prstGeom prst="rect">
            <a:avLst/>
          </a:prstGeom>
          <a:gradFill>
            <a:gsLst>
              <a:gs pos="0">
                <a:srgbClr val="31859C"/>
              </a:gs>
              <a:gs pos="100000">
                <a:srgbClr val="36B1D2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Образование –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1 938,5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6" name="Прямоугольник 31"/>
          <p:cNvSpPr/>
          <p:nvPr/>
        </p:nvSpPr>
        <p:spPr>
          <a:xfrm>
            <a:off x="5814962" y="3429000"/>
            <a:ext cx="3071835" cy="428625"/>
          </a:xfrm>
          <a:prstGeom prst="rect">
            <a:avLst/>
          </a:prstGeom>
          <a:gradFill>
            <a:gsLst>
              <a:gs pos="0">
                <a:srgbClr val="31859C"/>
              </a:gs>
              <a:gs pos="100000">
                <a:srgbClr val="36B1D2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Здравоохранение –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280,7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7" name="Прямоугольник 32"/>
          <p:cNvSpPr/>
          <p:nvPr/>
        </p:nvSpPr>
        <p:spPr>
          <a:xfrm>
            <a:off x="5804702" y="3929067"/>
            <a:ext cx="3071835" cy="571500"/>
          </a:xfrm>
          <a:prstGeom prst="rect">
            <a:avLst/>
          </a:prstGeom>
          <a:gradFill>
            <a:gsLst>
              <a:gs pos="0">
                <a:srgbClr val="93CDDD"/>
              </a:gs>
              <a:gs pos="100000">
                <a:srgbClr val="36B1D2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Культура,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кинематография –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102,4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8" name="Прямоугольник 33"/>
          <p:cNvSpPr/>
          <p:nvPr/>
        </p:nvSpPr>
        <p:spPr>
          <a:xfrm>
            <a:off x="5804702" y="4572009"/>
            <a:ext cx="3071835" cy="500067"/>
          </a:xfrm>
          <a:prstGeom prst="rect">
            <a:avLst/>
          </a:prstGeom>
          <a:gradFill>
            <a:gsLst>
              <a:gs pos="0">
                <a:srgbClr val="B7DEE8"/>
              </a:gs>
              <a:gs pos="100000">
                <a:srgbClr val="36B1D2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Дорожный фонд –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260,6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9" name="Прямоугольник 34"/>
          <p:cNvSpPr/>
          <p:nvPr/>
        </p:nvSpPr>
        <p:spPr>
          <a:xfrm>
            <a:off x="5814963" y="5877272"/>
            <a:ext cx="3071835" cy="785817"/>
          </a:xfrm>
          <a:prstGeom prst="rect">
            <a:avLst/>
          </a:prstGeom>
          <a:gradFill>
            <a:gsLst>
              <a:gs pos="0">
                <a:srgbClr val="DBEEF4"/>
              </a:gs>
              <a:gs pos="100000">
                <a:srgbClr val="36B1D2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Иные расходы –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573,9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0" name="Прямоугольник 35"/>
          <p:cNvSpPr/>
          <p:nvPr/>
        </p:nvSpPr>
        <p:spPr>
          <a:xfrm>
            <a:off x="5804702" y="5214951"/>
            <a:ext cx="3071835" cy="500067"/>
          </a:xfrm>
          <a:prstGeom prst="rect">
            <a:avLst/>
          </a:prstGeom>
          <a:gradFill>
            <a:gsLst>
              <a:gs pos="0">
                <a:srgbClr val="DBEEF4"/>
              </a:gs>
              <a:gs pos="100000">
                <a:srgbClr val="36B1D2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Сельское хозяйство –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10,1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1" name="Прямоугольник 36"/>
          <p:cNvSpPr/>
          <p:nvPr/>
        </p:nvSpPr>
        <p:spPr>
          <a:xfrm>
            <a:off x="198342" y="1412775"/>
            <a:ext cx="2773539" cy="428625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03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6633"/>
                </a:solidFill>
                <a:uFillTx/>
                <a:latin typeface="Georgia"/>
              </a:rPr>
              <a:t>Доходы</a:t>
            </a:r>
            <a:r>
              <a:rPr lang="ru-RU" sz="1800" b="1" i="0" u="none" strike="noStrike" kern="1200" cap="none" spc="0" baseline="0" dirty="0">
                <a:solidFill>
                  <a:srgbClr val="996633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eorgia"/>
              </a:rPr>
              <a:t> </a:t>
            </a:r>
            <a:r>
              <a:rPr lang="ru-RU" sz="1800" b="1" i="0" u="none" strike="noStrike" kern="1200" cap="none" spc="0" baseline="0" dirty="0">
                <a:solidFill>
                  <a:srgbClr val="996633"/>
                </a:solidFill>
                <a:uFillTx/>
                <a:latin typeface="Georgia"/>
              </a:rPr>
              <a:t>– 4 145,0</a:t>
            </a:r>
          </a:p>
        </p:txBody>
      </p:sp>
      <p:sp>
        <p:nvSpPr>
          <p:cNvPr id="22" name="Прямоугольник 37"/>
          <p:cNvSpPr/>
          <p:nvPr/>
        </p:nvSpPr>
        <p:spPr>
          <a:xfrm>
            <a:off x="6247011" y="1340768"/>
            <a:ext cx="2485512" cy="432048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03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Расходы- 4 191,3</a:t>
            </a:r>
            <a:endParaRPr lang="ru-RU" sz="20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3" name="Прямоугольник 38"/>
          <p:cNvSpPr/>
          <p:nvPr/>
        </p:nvSpPr>
        <p:spPr>
          <a:xfrm>
            <a:off x="3661559" y="1857365"/>
            <a:ext cx="150875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>
                <a:solidFill>
                  <a:srgbClr val="003300"/>
                </a:solidFill>
                <a:uFillTx/>
                <a:latin typeface="Georgia"/>
              </a:rPr>
              <a:t>млн. рублей</a:t>
            </a:r>
          </a:p>
        </p:txBody>
      </p:sp>
      <p:sp>
        <p:nvSpPr>
          <p:cNvPr id="24" name="Прямоугольник 40"/>
          <p:cNvSpPr/>
          <p:nvPr/>
        </p:nvSpPr>
        <p:spPr>
          <a:xfrm rot="10800009" flipV="1">
            <a:off x="198269" y="3500981"/>
            <a:ext cx="2808314" cy="576062"/>
          </a:xfrm>
          <a:prstGeom prst="rect">
            <a:avLst/>
          </a:prstGeom>
          <a:gradFill>
            <a:gsLst>
              <a:gs pos="0">
                <a:srgbClr val="E46C0A"/>
              </a:gs>
              <a:gs pos="100000">
                <a:srgbClr val="FF8F2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Налоги на совокупный доход – 136,4</a:t>
            </a:r>
          </a:p>
        </p:txBody>
      </p:sp>
      <p:pic>
        <p:nvPicPr>
          <p:cNvPr id="25" name="Рисунок 21" descr="0d669d7a790b31998a85d91046796124.jpg"/>
          <p:cNvPicPr>
            <a:picLocks noChangeAspect="1"/>
          </p:cNvPicPr>
          <p:nvPr/>
        </p:nvPicPr>
        <p:blipFill>
          <a:blip r:embed="rId7" cstate="print">
            <a:lum contrast="-40000"/>
          </a:blip>
          <a:stretch>
            <a:fillRect/>
          </a:stretch>
        </p:blipFill>
        <p:spPr>
          <a:xfrm>
            <a:off x="3078659" y="2348883"/>
            <a:ext cx="2592284" cy="388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7AE060-7B7A-4C16-B897-4E7010B503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375416" y="571481"/>
            <a:ext cx="813276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3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ДИНАМИКА РАСХОДОВ НА ОБСЛУЖИВАНИЕ МУНИЦИПАЛЬНОГО ДОЛГА АКСАЙСКОГО РАЙОНА </a:t>
            </a:r>
            <a:r>
              <a:rPr lang="ru-RU" sz="23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3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3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1998540" y="1700811"/>
            <a:ext cx="135325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719904" y="2571740"/>
            <a:ext cx="115646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pic>
        <p:nvPicPr>
          <p:cNvPr id="8" name="Picture 2" descr="C:\Documents and Settings\Феофанова\Рабочий стол\картинки\для МД\2019\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369" y="4869161"/>
            <a:ext cx="2683571" cy="17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5" descr="3045e3c7911bf46d697be50f1894e69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351" y="4365107"/>
            <a:ext cx="1224134" cy="71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6" descr="74_VT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4723" y="1422266"/>
            <a:ext cx="3096343" cy="145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21" descr="ÐÐ¾ÑÐ¾Ð¶ÐµÐµ Ð¸Ð·Ð¾Ð±ÑÐ°Ð¶ÐµÐ½Ð¸Ðµ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39096" y="1767270"/>
            <a:ext cx="1473080" cy="299127"/>
          </a:xfrm>
          <a:prstGeom prst="rect">
            <a:avLst/>
          </a:prstGeom>
          <a:solidFill>
            <a:srgbClr val="FFFFFF"/>
          </a:solidFill>
          <a:ln w="19046">
            <a:solidFill>
              <a:srgbClr val="4F81BD"/>
            </a:solidFill>
            <a:prstDash val="solid"/>
          </a:ln>
        </p:spPr>
      </p:pic>
      <p:pic>
        <p:nvPicPr>
          <p:cNvPr id="12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342" y="1916829"/>
            <a:ext cx="2980944" cy="24688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Диаграмма 15"/>
          <p:cNvGraphicFramePr/>
          <p:nvPr/>
        </p:nvGraphicFramePr>
        <p:xfrm>
          <a:off x="3078656" y="2928932"/>
          <a:ext cx="5797881" cy="378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bg>
      <p:bgPr>
        <a:blipFill>
          <a:blip r:embed="rId2" r:link="rId3" cstate="print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8433" y="476246"/>
            <a:ext cx="8496842" cy="1068384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3300"/>
                </a:solidFill>
                <a:latin typeface="Times New Roman" pitchFamily="18"/>
                <a:cs typeface="Times New Roman" pitchFamily="18"/>
              </a:rPr>
              <a:t>СТРУКТУРА МУНИЦИПАЛЬНОГО ДОЛГА АКСАЙСКОГО РАЙОНА на 2022-2024 годы</a:t>
            </a:r>
          </a:p>
        </p:txBody>
      </p:sp>
      <p:sp>
        <p:nvSpPr>
          <p:cNvPr id="3" name="Номер слайда 5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39874F-7AB2-44A4-82E2-F15CA05B347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7338590" y="1412876"/>
            <a:ext cx="1294653" cy="3385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70347" y="1772816"/>
          <a:ext cx="8358246" cy="48291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86148"/>
                <a:gridCol w="1714512"/>
                <a:gridCol w="1643074"/>
                <a:gridCol w="1714512"/>
              </a:tblGrid>
              <a:tr h="1266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Наименование вида долгового обязательства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01.01.2023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01.01.2024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01.01.2025</a:t>
                      </a:r>
                      <a:endParaRPr lang="ru-RU" sz="1800" dirty="0"/>
                    </a:p>
                  </a:txBody>
                  <a:tcPr anchor="ctr"/>
                </a:tc>
              </a:tr>
              <a:tr h="8796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Муниципальный долг,</a:t>
                      </a:r>
                      <a:r>
                        <a:rPr lang="en-US" sz="1800" dirty="0" smtClean="0"/>
                        <a:t> </a:t>
                      </a:r>
                      <a:r>
                        <a:rPr lang="ru-RU" sz="1800" dirty="0" smtClean="0"/>
                        <a:t>всего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191,6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171,9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137,2</a:t>
                      </a:r>
                      <a:endParaRPr lang="ru-RU" sz="1800" b="1" dirty="0"/>
                    </a:p>
                  </a:txBody>
                  <a:tcPr anchor="ctr"/>
                </a:tc>
              </a:tr>
              <a:tr h="4948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в том числе: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</a:tr>
              <a:tr h="8796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Кредиты кредитных организаций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191,6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171,9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137,2</a:t>
                      </a:r>
                      <a:endParaRPr lang="ru-RU" sz="1800" dirty="0"/>
                    </a:p>
                  </a:txBody>
                  <a:tcPr anchor="ctr"/>
                </a:tc>
              </a:tr>
              <a:tr h="12660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Муниципальные гарантии Аксайского района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bg>
      <p:bgPr>
        <a:blipFill>
          <a:blip r:embed="rId4" r:link="rId5" cstate="print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42351" y="548676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300" b="1">
                <a:solidFill>
                  <a:srgbClr val="003300"/>
                </a:solidFill>
                <a:latin typeface="Times New Roman" pitchFamily="18"/>
                <a:cs typeface="Times New Roman" pitchFamily="18"/>
              </a:rPr>
              <a:t>Соблюдение Аксайским районом нормативов Бюджетного кодекса РФ по уровню долговой нагрузки в 2022-2024 годах</a:t>
            </a:r>
          </a:p>
        </p:txBody>
      </p:sp>
      <p:sp>
        <p:nvSpPr>
          <p:cNvPr id="3" name="Номер слайда 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1BB5A3-72B8-4AFE-8536-0194F2B81BA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Содержимое 5"/>
          <p:cNvGraphicFramePr>
            <a:graphicFrameLocks noChangeAspect="1"/>
          </p:cNvGraphicFramePr>
          <p:nvPr>
            <p:ph idx="1"/>
          </p:nvPr>
        </p:nvGraphicFramePr>
        <p:xfrm>
          <a:off x="77788" y="2565400"/>
          <a:ext cx="8732837" cy="3441700"/>
        </p:xfrm>
        <a:graphic>
          <a:graphicData uri="http://schemas.openxmlformats.org/presentationml/2006/ole">
            <p:oleObj spid="_x0000_s1026" name="Worksheet" r:id="rId7" imgW="7482899" imgH="2949048" progId="Excel.Sheet.8">
              <p:embed/>
            </p:oleObj>
          </a:graphicData>
        </a:graphic>
      </p:graphicFrame>
      <p:sp>
        <p:nvSpPr>
          <p:cNvPr id="7" name="Прямоугольник 16"/>
          <p:cNvSpPr/>
          <p:nvPr/>
        </p:nvSpPr>
        <p:spPr>
          <a:xfrm>
            <a:off x="2462517" y="4221089"/>
            <a:ext cx="838692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dirty="0" smtClean="0">
                <a:solidFill>
                  <a:srgbClr val="000000"/>
                </a:solidFill>
                <a:latin typeface="Georgia"/>
                <a:cs typeface="Times New Roman" pitchFamily="18"/>
              </a:rPr>
              <a:t>20,4</a:t>
            </a: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%</a:t>
            </a:r>
            <a:endParaRPr lang="ru-RU" sz="16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sp>
        <p:nvSpPr>
          <p:cNvPr id="8" name="Прямоугольник 17"/>
          <p:cNvSpPr/>
          <p:nvPr/>
        </p:nvSpPr>
        <p:spPr>
          <a:xfrm>
            <a:off x="3237901" y="4293098"/>
            <a:ext cx="776175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17,3%</a:t>
            </a:r>
            <a:endParaRPr lang="ru-RU" sz="16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sp>
        <p:nvSpPr>
          <p:cNvPr id="9" name="Прямоугольник 18"/>
          <p:cNvSpPr/>
          <p:nvPr/>
        </p:nvSpPr>
        <p:spPr>
          <a:xfrm>
            <a:off x="4017167" y="4437107"/>
            <a:ext cx="859531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13,0 </a:t>
            </a: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%</a:t>
            </a:r>
          </a:p>
        </p:txBody>
      </p:sp>
      <p:sp>
        <p:nvSpPr>
          <p:cNvPr id="10" name="Прямоугольник 19"/>
          <p:cNvSpPr/>
          <p:nvPr/>
        </p:nvSpPr>
        <p:spPr>
          <a:xfrm>
            <a:off x="5310908" y="1700811"/>
            <a:ext cx="2290764" cy="8001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0070C0"/>
                </a:solidFill>
                <a:uFillTx/>
                <a:latin typeface="Georgia"/>
                <a:cs typeface="Times New Roman" pitchFamily="18"/>
              </a:rPr>
              <a:t>100%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>
                <a:solidFill>
                  <a:srgbClr val="0070C0"/>
                </a:solidFill>
                <a:uFillTx/>
                <a:latin typeface="Georgia"/>
                <a:cs typeface="Times New Roman" pitchFamily="18"/>
              </a:rPr>
              <a:t>Налоговых 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>
                <a:solidFill>
                  <a:srgbClr val="0070C0"/>
                </a:solidFill>
                <a:uFillTx/>
                <a:latin typeface="Georgia"/>
                <a:cs typeface="Times New Roman" pitchFamily="18"/>
              </a:rPr>
              <a:t>неналоговых доходов</a:t>
            </a:r>
          </a:p>
        </p:txBody>
      </p:sp>
      <p:pic>
        <p:nvPicPr>
          <p:cNvPr id="11" name="Рисунок 10" descr="Mun_pro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83114" y="5589242"/>
            <a:ext cx="1464247" cy="974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bg>
      <p:bgPr>
        <a:blipFill dpi="0" rotWithShape="1">
          <a:blip r:embed="rId2" cstate="print">
            <a:alphaModFix amt="2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70347" y="548680"/>
            <a:ext cx="8292790" cy="648072"/>
          </a:xfrm>
        </p:spPr>
        <p:txBody>
          <a:bodyPr anchorCtr="1"/>
          <a:lstStyle/>
          <a:p>
            <a:pPr lvl="0" algn="ctr"/>
            <a:r>
              <a:rPr lang="ru-RU" sz="23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>Оценка долговой устойчивости Аксайского района</a:t>
            </a:r>
            <a:endParaRPr lang="ru-RU" sz="2300" dirty="0">
              <a:solidFill>
                <a:srgbClr val="003300"/>
              </a:solidFill>
              <a:latin typeface="Georgia"/>
            </a:endParaRPr>
          </a:p>
        </p:txBody>
      </p:sp>
      <p:sp>
        <p:nvSpPr>
          <p:cNvPr id="45" name="Текст 44"/>
          <p:cNvSpPr>
            <a:spLocks noGrp="1"/>
          </p:cNvSpPr>
          <p:nvPr>
            <p:ph type="body" idx="2"/>
          </p:nvPr>
        </p:nvSpPr>
        <p:spPr>
          <a:xfrm>
            <a:off x="6679059" y="4149080"/>
            <a:ext cx="2191796" cy="936104"/>
          </a:xfrm>
        </p:spPr>
        <p:txBody>
          <a:bodyPr/>
          <a:lstStyle/>
          <a:p>
            <a:pPr algn="r"/>
            <a:r>
              <a:rPr lang="ru-RU" sz="1050" dirty="0" smtClean="0"/>
              <a:t>Классификация муниципальных образований по уровням долговой устойчивости</a:t>
            </a:r>
            <a:endParaRPr lang="ru-RU" sz="1050" dirty="0"/>
          </a:p>
        </p:txBody>
      </p:sp>
      <p:sp>
        <p:nvSpPr>
          <p:cNvPr id="3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2F186B-3234-426E-AAB2-4F8AAB721D9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Прямоугольник 15"/>
          <p:cNvSpPr/>
          <p:nvPr/>
        </p:nvSpPr>
        <p:spPr>
          <a:xfrm>
            <a:off x="198339" y="3645024"/>
            <a:ext cx="4752528" cy="1850507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err="1" smtClean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Аксайский</a:t>
            </a:r>
            <a:r>
              <a:rPr lang="ru-RU" sz="1800" b="1" i="0" u="none" strike="noStrike" kern="1200" cap="none" spc="0" baseline="0" dirty="0" smtClean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 </a:t>
            </a: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район отнесен к группе заемщиков с высоким уровнем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долговой </a:t>
            </a:r>
            <a:r>
              <a:rPr lang="ru-RU" sz="1800" b="1" i="0" u="none" strike="noStrike" kern="1200" cap="none" spc="0" baseline="0" dirty="0" smtClean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устойчивости (группа А)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C00000"/>
              </a:solidFill>
              <a:uFillTx/>
              <a:latin typeface="Georgia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dirty="0" smtClean="0">
                <a:latin typeface="Georgia"/>
              </a:rPr>
              <a:t>Оценка Минфина Ростовской области в 2021 году</a:t>
            </a:r>
            <a:endParaRPr lang="ru-RU" sz="1400" i="0" u="none" strike="noStrike" kern="1200" cap="none" spc="0" baseline="0" dirty="0">
              <a:uFillTx/>
              <a:latin typeface="Georgia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20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33" name="Схема 32"/>
          <p:cNvGraphicFramePr/>
          <p:nvPr/>
        </p:nvGraphicFramePr>
        <p:xfrm>
          <a:off x="3366691" y="3789040"/>
          <a:ext cx="553282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18"/>
          <p:cNvSpPr/>
          <p:nvPr/>
        </p:nvSpPr>
        <p:spPr>
          <a:xfrm>
            <a:off x="270347" y="1412776"/>
            <a:ext cx="8424936" cy="3024336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проводится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министерством финансов Ростовской </a:t>
            </a: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области с 1 января 2020 года 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в </a:t>
            </a: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соответствии с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Бюджетным кодексом </a:t>
            </a: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РФ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 smtClean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       </a:t>
            </a: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Нормативная база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Постановление Правительства Ростовской области от 28.09.2020 №16 «</a:t>
            </a:r>
            <a:r>
              <a:rPr lang="ru-RU" sz="1200" b="1" dirty="0" smtClean="0">
                <a:solidFill>
                  <a:srgbClr val="000000"/>
                </a:solidFill>
                <a:latin typeface="Georgia"/>
                <a:cs typeface="Times New Roman" pitchFamily="18"/>
              </a:rPr>
              <a:t>О порядке                 осуществления </a:t>
            </a: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оценки долговой устойчивости </a:t>
            </a:r>
            <a:r>
              <a:rPr lang="ru-RU" sz="1200" b="1" dirty="0" smtClean="0">
                <a:solidFill>
                  <a:srgbClr val="000000"/>
                </a:solidFill>
                <a:latin typeface="Georgia"/>
                <a:cs typeface="Times New Roman" pitchFamily="18"/>
              </a:rPr>
              <a:t>муниципальных образований Ростовской области 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 smtClean="0">
                <a:solidFill>
                  <a:srgbClr val="000000"/>
                </a:solidFill>
                <a:latin typeface="Georgia"/>
                <a:cs typeface="Times New Roman" pitchFamily="18"/>
              </a:rPr>
              <a:t>            Приказ министерства финансов Ростовской  области от 30.09.2020 № 187 «Об осуществлении оценки долговой устойчивости муниципальных образований Ростовской области  </a:t>
            </a: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 smtClean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 smtClean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pic>
        <p:nvPicPr>
          <p:cNvPr id="38" name="Рисунок 37" descr="0320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363" y="1916832"/>
            <a:ext cx="519351" cy="35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Рисунок 38" descr="pngeg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371" y="2348880"/>
            <a:ext cx="267504" cy="267504"/>
          </a:xfrm>
          <a:prstGeom prst="rect">
            <a:avLst/>
          </a:prstGeom>
        </p:spPr>
      </p:pic>
      <p:pic>
        <p:nvPicPr>
          <p:cNvPr id="40" name="Рисунок 39" descr="pngeg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371" y="2924944"/>
            <a:ext cx="267504" cy="267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bg>
      <p:bgPr>
        <a:blipFill dpi="0" rotWithShape="1">
          <a:blip r:embed="rId2" cstate="print">
            <a:alphaModFix amt="5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F51C7E-2743-40C9-ADA3-374B4804158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2" y="3140968"/>
            <a:ext cx="9037636" cy="70788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33CC"/>
                </a:solidFill>
                <a:uFillTx/>
                <a:latin typeface="Times New Roman" pitchFamily="18"/>
                <a:cs typeface="Times New Roman" pitchFamily="18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bg>
      <p:bgPr>
        <a:blipFill dpi="0" rotWithShape="1">
          <a:blip r:embed="rId2" cstate="print">
            <a:alphaModFix amt="57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A77972-A613-482E-80D8-B1BC16F0B34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6322" name="Picture 2" descr="C:\Users\Приемная.REGION\Desktop\пр\DSC_8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539" y="785794"/>
            <a:ext cx="4099993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7" name="Picture 7" descr="C:\Users\Приемная.REGION\Desktop\пр\sbor-klubniki-1080-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4571" y="785794"/>
            <a:ext cx="3964809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9" name="Picture 9" descr="C:\Users\Приемная.REGION\Desktop\пр\птицефабрика молодняк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6267" y="3714752"/>
            <a:ext cx="3807552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30" name="Picture 10" descr="C:\Users\Приемная.REGION\Desktop\пр\Коровы 2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415" y="3714752"/>
            <a:ext cx="3871144" cy="2824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C4FD2F-088A-4A5B-82DB-4157ACCDEFD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0" descr="kovyl-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00768"/>
            <a:ext cx="9037636" cy="8572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Капля 19"/>
          <p:cNvSpPr/>
          <p:nvPr/>
        </p:nvSpPr>
        <p:spPr>
          <a:xfrm flipH="1">
            <a:off x="4734845" y="548685"/>
            <a:ext cx="3888430" cy="27146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19046">
            <a:solidFill>
              <a:srgbClr val="FFFFFF">
                <a:alpha val="2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Капля 21"/>
          <p:cNvSpPr/>
          <p:nvPr/>
        </p:nvSpPr>
        <p:spPr>
          <a:xfrm rot="16">
            <a:off x="270351" y="548686"/>
            <a:ext cx="4000527" cy="26642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19046">
            <a:solidFill>
              <a:srgbClr val="FFFFFF">
                <a:alpha val="5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pic>
        <p:nvPicPr>
          <p:cNvPr id="8" name="Рисунок 23" descr="201122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566" y="3474255"/>
            <a:ext cx="4492694" cy="299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24" descr="4846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562453" y="3474647"/>
            <a:ext cx="4475183" cy="298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58e915beeb97430e819064f2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18620" y="2060847"/>
            <a:ext cx="3810003" cy="381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C:\Users\Приемная.REGION\Desktop\пр\Ансамбль Пингвин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0455" y="1000108"/>
            <a:ext cx="2742390" cy="185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1" name="Picture 7" descr="C:\Users\Приемная.REGION\Desktop\пр\260319-1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323365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6" name="Picture 2" descr="W:\obmen\~ДЛЯ ОТПРАВКИ ПОЧТЫ~\фото\DSC_49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63" y="2852936"/>
            <a:ext cx="3643338" cy="226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6" descr="C:\Users\Приемная.REGION\Desktop\пр\DSC_52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0667" y="620688"/>
            <a:ext cx="3000396" cy="199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2" name="Picture 8" descr="C:\Users\Приемная.REGION\Desktop\пр\дед мороз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0867" y="4953726"/>
            <a:ext cx="2880320" cy="190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7" name="Picture 3" descr="W:\obmen\~ДЛЯ ОТПРАВКИ ПОЧТЫ~\фото\4-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61827" y="3214686"/>
            <a:ext cx="3215478" cy="180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4" descr="C:\Users\Приемная.REGION\Desktop\пр\библиосумерки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339" y="4653136"/>
            <a:ext cx="311515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bg>
      <p:bgPr>
        <a:blipFill>
          <a:blip r:embed="rId2" r:link="rId3" cstate="print">
            <a:alphaModFix amt="8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EF8982-37F7-42FB-8808-704E7F9494BD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4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A2C393-4BB4-4104-ACB7-8948DE6ADC9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232541" y="500039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Аксайского района на 20</a:t>
            </a:r>
            <a:r>
              <a:rPr lang="en-US" sz="31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Georgia"/>
              </a:rPr>
              <a:t>2</a:t>
            </a:r>
            <a:r>
              <a:rPr lang="ru-RU" sz="3100" b="1" dirty="0" smtClean="0">
                <a:solidFill>
                  <a:srgbClr val="003300"/>
                </a:solidFill>
                <a:latin typeface="Georgia"/>
              </a:rPr>
              <a:t>3</a:t>
            </a:r>
            <a:r>
              <a:rPr lang="en-US" sz="31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Georgia"/>
              </a:rPr>
              <a:t>-202</a:t>
            </a:r>
            <a:r>
              <a:rPr lang="ru-RU" sz="3100" b="1" dirty="0" smtClean="0">
                <a:solidFill>
                  <a:srgbClr val="003300"/>
                </a:solidFill>
                <a:latin typeface="Georgia"/>
              </a:rPr>
              <a:t>4</a:t>
            </a:r>
            <a:r>
              <a:rPr lang="ru-RU" sz="31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Georgia"/>
              </a:rPr>
              <a:t> </a:t>
            </a:r>
            <a:r>
              <a:rPr lang="ru-RU" sz="31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годы</a:t>
            </a:r>
          </a:p>
        </p:txBody>
      </p:sp>
      <p:sp>
        <p:nvSpPr>
          <p:cNvPr id="7" name="Прямоугольник 36"/>
          <p:cNvSpPr/>
          <p:nvPr/>
        </p:nvSpPr>
        <p:spPr>
          <a:xfrm>
            <a:off x="1566491" y="1500173"/>
            <a:ext cx="1309251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996633"/>
                </a:solidFill>
                <a:uFillTx/>
                <a:latin typeface="Georgia"/>
              </a:rPr>
              <a:t>Доходы</a:t>
            </a:r>
          </a:p>
        </p:txBody>
      </p:sp>
      <p:sp>
        <p:nvSpPr>
          <p:cNvPr id="8" name="Прямоугольник 37"/>
          <p:cNvSpPr/>
          <p:nvPr/>
        </p:nvSpPr>
        <p:spPr>
          <a:xfrm>
            <a:off x="6102995" y="1484784"/>
            <a:ext cx="1428759" cy="5006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31859C"/>
                </a:solidFill>
                <a:uFillTx/>
                <a:latin typeface="Georgia"/>
              </a:rPr>
              <a:t>Расходы</a:t>
            </a:r>
          </a:p>
        </p:txBody>
      </p:sp>
      <p:sp>
        <p:nvSpPr>
          <p:cNvPr id="9" name="Прямоугольник 38"/>
          <p:cNvSpPr/>
          <p:nvPr/>
        </p:nvSpPr>
        <p:spPr>
          <a:xfrm>
            <a:off x="3875876" y="1571615"/>
            <a:ext cx="150875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>
                <a:solidFill>
                  <a:srgbClr val="003300"/>
                </a:solidFill>
                <a:uFillTx/>
                <a:latin typeface="Georgia"/>
              </a:rPr>
              <a:t>млн. рублей</a:t>
            </a:r>
          </a:p>
        </p:txBody>
      </p:sp>
      <p:sp>
        <p:nvSpPr>
          <p:cNvPr id="10" name="Прямоугольник 42"/>
          <p:cNvSpPr/>
          <p:nvPr/>
        </p:nvSpPr>
        <p:spPr>
          <a:xfrm>
            <a:off x="161098" y="2214557"/>
            <a:ext cx="4286277" cy="710388"/>
          </a:xfrm>
          <a:prstGeom prst="rect">
            <a:avLst/>
          </a:prstGeom>
          <a:blipFill>
            <a:blip r:embed="rId4" r:link="rId5" cstate="print">
              <a:alphaModFix amt="28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 на доходы физических лиц – 593,4</a:t>
            </a:r>
            <a: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                          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638,0</a:t>
            </a:r>
          </a:p>
        </p:txBody>
      </p:sp>
      <p:sp>
        <p:nvSpPr>
          <p:cNvPr id="11" name="Прямоугольник 43"/>
          <p:cNvSpPr/>
          <p:nvPr/>
        </p:nvSpPr>
        <p:spPr>
          <a:xfrm>
            <a:off x="126333" y="1785923"/>
            <a:ext cx="201622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996633"/>
                </a:solidFill>
                <a:uFillTx/>
                <a:latin typeface="Georgia"/>
              </a:rPr>
              <a:t>2023 – 4 341,3</a:t>
            </a:r>
          </a:p>
        </p:txBody>
      </p:sp>
      <p:sp>
        <p:nvSpPr>
          <p:cNvPr id="12" name="Прямоугольник 44"/>
          <p:cNvSpPr/>
          <p:nvPr/>
        </p:nvSpPr>
        <p:spPr>
          <a:xfrm>
            <a:off x="2430584" y="1785923"/>
            <a:ext cx="1944215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996633"/>
                </a:solidFill>
                <a:uFillTx/>
                <a:latin typeface="Georgia"/>
              </a:rPr>
              <a:t>2024 – 3 052,6</a:t>
            </a:r>
          </a:p>
        </p:txBody>
      </p:sp>
      <p:sp>
        <p:nvSpPr>
          <p:cNvPr id="13" name="Прямоугольник 45"/>
          <p:cNvSpPr/>
          <p:nvPr/>
        </p:nvSpPr>
        <p:spPr>
          <a:xfrm>
            <a:off x="161098" y="2996955"/>
            <a:ext cx="4286277" cy="576062"/>
          </a:xfrm>
          <a:prstGeom prst="rect">
            <a:avLst/>
          </a:prstGeom>
          <a:blipFill>
            <a:blip r:embed="rId6" r:link="rId7" cstate="print">
              <a:alphaModFix amt="41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Акцизы на нефтепродукты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27,4                                27,6</a:t>
            </a:r>
          </a:p>
        </p:txBody>
      </p:sp>
      <p:sp>
        <p:nvSpPr>
          <p:cNvPr id="14" name="Прямоугольник 46"/>
          <p:cNvSpPr/>
          <p:nvPr/>
        </p:nvSpPr>
        <p:spPr>
          <a:xfrm>
            <a:off x="161098" y="3645026"/>
            <a:ext cx="4286277" cy="576062"/>
          </a:xfrm>
          <a:prstGeom prst="rect">
            <a:avLst/>
          </a:prstGeom>
          <a:blipFill>
            <a:blip r:embed="rId8" r:link="rId9" cstate="print">
              <a:alphaModFix amt="64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Налоги на совокупный доход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142,4                           148,7</a:t>
            </a:r>
          </a:p>
        </p:txBody>
      </p:sp>
      <p:sp>
        <p:nvSpPr>
          <p:cNvPr id="15" name="Прямоугольник 47"/>
          <p:cNvSpPr/>
          <p:nvPr/>
        </p:nvSpPr>
        <p:spPr>
          <a:xfrm>
            <a:off x="126333" y="4941170"/>
            <a:ext cx="4321052" cy="488097"/>
          </a:xfrm>
          <a:prstGeom prst="rect">
            <a:avLst/>
          </a:prstGeom>
          <a:blipFill>
            <a:blip r:embed="rId10" r:link="rId11" cstate="print">
              <a:alphaModFix amt="39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Государственная пошлина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31,2                              31,8</a:t>
            </a:r>
          </a:p>
        </p:txBody>
      </p:sp>
      <p:sp>
        <p:nvSpPr>
          <p:cNvPr id="16" name="Прямоугольник 48"/>
          <p:cNvSpPr/>
          <p:nvPr/>
        </p:nvSpPr>
        <p:spPr>
          <a:xfrm>
            <a:off x="161098" y="5500701"/>
            <a:ext cx="4286277" cy="642942"/>
          </a:xfrm>
          <a:prstGeom prst="rect">
            <a:avLst/>
          </a:prstGeom>
          <a:blipFill>
            <a:blip r:embed="rId12" r:link="rId13" cstate="print">
              <a:alphaModFix amt="39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Неналоговые доходы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121,5                               127,3</a:t>
            </a:r>
          </a:p>
        </p:txBody>
      </p:sp>
      <p:sp>
        <p:nvSpPr>
          <p:cNvPr id="17" name="Прямоугольник 49"/>
          <p:cNvSpPr/>
          <p:nvPr/>
        </p:nvSpPr>
        <p:spPr>
          <a:xfrm>
            <a:off x="161098" y="6215085"/>
            <a:ext cx="4286277" cy="500067"/>
          </a:xfrm>
          <a:prstGeom prst="rect">
            <a:avLst/>
          </a:prstGeom>
          <a:blipFill>
            <a:blip r:embed="rId14" r:link="rId15" cstate="print">
              <a:alphaModFix amt="31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Безвозмездные поступления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3 329,5                          1 979,4</a:t>
            </a:r>
          </a:p>
        </p:txBody>
      </p:sp>
      <p:sp>
        <p:nvSpPr>
          <p:cNvPr id="18" name="Прямоугольник 50"/>
          <p:cNvSpPr/>
          <p:nvPr/>
        </p:nvSpPr>
        <p:spPr>
          <a:xfrm>
            <a:off x="4733135" y="2214557"/>
            <a:ext cx="4143402" cy="785817"/>
          </a:xfrm>
          <a:prstGeom prst="rect">
            <a:avLst/>
          </a:prstGeom>
          <a:blipFill>
            <a:blip r:embed="rId16" r:link="rId17" cstate="print">
              <a:alphaModFix amt="44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Социальная политика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Georgia"/>
              </a:rPr>
              <a:t>1 044,5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655,7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9" name="Прямоугольник 51"/>
          <p:cNvSpPr/>
          <p:nvPr/>
        </p:nvSpPr>
        <p:spPr>
          <a:xfrm>
            <a:off x="4518819" y="1785923"/>
            <a:ext cx="1944216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2023 -4 321,6</a:t>
            </a:r>
            <a:endParaRPr lang="ru-RU" sz="18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0" name="Прямоугольник 52"/>
          <p:cNvSpPr/>
          <p:nvPr/>
        </p:nvSpPr>
        <p:spPr>
          <a:xfrm>
            <a:off x="6967091" y="1785923"/>
            <a:ext cx="183800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2024-3 018,0</a:t>
            </a:r>
            <a:endParaRPr lang="ru-RU" sz="18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1" name="Прямоугольник 53"/>
          <p:cNvSpPr/>
          <p:nvPr/>
        </p:nvSpPr>
        <p:spPr>
          <a:xfrm>
            <a:off x="4662836" y="3068964"/>
            <a:ext cx="4143402" cy="571500"/>
          </a:xfrm>
          <a:prstGeom prst="rect">
            <a:avLst/>
          </a:prstGeom>
          <a:blipFill>
            <a:blip r:embed="rId18" r:link="rId19" cstate="print">
              <a:alphaModFix amt="28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Образование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Georgia"/>
              </a:rPr>
              <a:t>1 789,1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1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714,6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2" name="Прямоугольник 54"/>
          <p:cNvSpPr/>
          <p:nvPr/>
        </p:nvSpPr>
        <p:spPr>
          <a:xfrm>
            <a:off x="4733135" y="3714749"/>
            <a:ext cx="4143402" cy="500067"/>
          </a:xfrm>
          <a:prstGeom prst="rect">
            <a:avLst/>
          </a:prstGeom>
          <a:blipFill>
            <a:blip r:embed="rId20" r:link="rId21" cstate="print">
              <a:alphaModFix amt="47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Здравоохранение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Georgia"/>
              </a:rPr>
              <a:t>95,0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          49,5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3" name="Прямоугольник 55"/>
          <p:cNvSpPr/>
          <p:nvPr/>
        </p:nvSpPr>
        <p:spPr>
          <a:xfrm>
            <a:off x="4733135" y="4286259"/>
            <a:ext cx="4143402" cy="571500"/>
          </a:xfrm>
          <a:prstGeom prst="rect">
            <a:avLst/>
          </a:prstGeom>
          <a:blipFill>
            <a:blip r:embed="rId22" r:link="rId23" cstate="print">
              <a:alphaModFix amt="58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Культура, кинематография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107,4                                     112,5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4" name="Прямоугольник 56"/>
          <p:cNvSpPr/>
          <p:nvPr/>
        </p:nvSpPr>
        <p:spPr>
          <a:xfrm>
            <a:off x="4518819" y="4941168"/>
            <a:ext cx="4143402" cy="572075"/>
          </a:xfrm>
          <a:prstGeom prst="rect">
            <a:avLst/>
          </a:prstGeom>
          <a:blipFill>
            <a:blip r:embed="rId24" r:link="rId25" cstate="print">
              <a:alphaModFix amt="47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Дорожный фонд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156,8                                   144,1                                    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5" name="Прямоугольник 57"/>
          <p:cNvSpPr/>
          <p:nvPr/>
        </p:nvSpPr>
        <p:spPr>
          <a:xfrm>
            <a:off x="4733135" y="5500701"/>
            <a:ext cx="4143402" cy="500067"/>
          </a:xfrm>
          <a:prstGeom prst="rect">
            <a:avLst/>
          </a:prstGeom>
          <a:blipFill>
            <a:blip r:embed="rId26" r:link="rId27" cstate="print">
              <a:alphaModFix amt="60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Сельское хозяйство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–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Georgia"/>
              </a:rPr>
              <a:t>10,1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        9,0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6" name="Прямоугольник 58"/>
          <p:cNvSpPr/>
          <p:nvPr/>
        </p:nvSpPr>
        <p:spPr>
          <a:xfrm>
            <a:off x="4733135" y="6072182"/>
            <a:ext cx="4143402" cy="642969"/>
          </a:xfrm>
          <a:prstGeom prst="rect">
            <a:avLst/>
          </a:prstGeom>
          <a:blipFill>
            <a:blip r:embed="rId28" r:link="rId29" cstate="print">
              <a:alphaModFix amt="60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Иные расходы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1 118,7                                    332,6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6333" y="4365107"/>
            <a:ext cx="4320475" cy="432044"/>
          </a:xfrm>
          <a:prstGeom prst="rect">
            <a:avLst/>
          </a:prstGeom>
          <a:blipFill>
            <a:blip r:embed="rId30" r:link="rId31" cstate="print">
              <a:alphaModFix amt="39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Транспортный налог–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Georgia"/>
              </a:rPr>
              <a:t>95,9                             99,8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4204" y="1628775"/>
            <a:ext cx="1390162" cy="207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19657" y="1412775"/>
            <a:ext cx="1197178" cy="230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23108" y="1340766"/>
            <a:ext cx="1404024" cy="237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24366" y="1484784"/>
            <a:ext cx="1495290" cy="22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38799" y="1628802"/>
            <a:ext cx="1495290" cy="211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03432" y="1628802"/>
            <a:ext cx="1443508" cy="20875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49"/>
          <p:cNvSpPr/>
          <p:nvPr/>
        </p:nvSpPr>
        <p:spPr>
          <a:xfrm>
            <a:off x="1121859" y="1700811"/>
            <a:ext cx="1280333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2022 год</a:t>
            </a:r>
          </a:p>
        </p:txBody>
      </p:sp>
      <p:sp>
        <p:nvSpPr>
          <p:cNvPr id="9" name="Rectangle 50"/>
          <p:cNvSpPr/>
          <p:nvPr/>
        </p:nvSpPr>
        <p:spPr>
          <a:xfrm>
            <a:off x="3798737" y="1700811"/>
            <a:ext cx="1281897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2023 год</a:t>
            </a:r>
          </a:p>
        </p:txBody>
      </p:sp>
      <p:sp>
        <p:nvSpPr>
          <p:cNvPr id="10" name="Rectangle 51"/>
          <p:cNvSpPr/>
          <p:nvPr/>
        </p:nvSpPr>
        <p:spPr>
          <a:xfrm>
            <a:off x="6679061" y="1628802"/>
            <a:ext cx="1281906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2024 год</a:t>
            </a:r>
          </a:p>
        </p:txBody>
      </p:sp>
      <p:sp>
        <p:nvSpPr>
          <p:cNvPr id="11" name="Rectangle 52"/>
          <p:cNvSpPr/>
          <p:nvPr/>
        </p:nvSpPr>
        <p:spPr>
          <a:xfrm>
            <a:off x="247902" y="3732215"/>
            <a:ext cx="1514118" cy="115252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4 145,0</a:t>
            </a:r>
            <a:b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>
                <a:solidFill>
                  <a:srgbClr val="008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2" name="Rectangle 53"/>
          <p:cNvSpPr/>
          <p:nvPr/>
        </p:nvSpPr>
        <p:spPr>
          <a:xfrm>
            <a:off x="1724366" y="3644898"/>
            <a:ext cx="1495290" cy="12969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 </a:t>
            </a: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191,3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3" name="Rectangle 54"/>
          <p:cNvSpPr/>
          <p:nvPr/>
        </p:nvSpPr>
        <p:spPr>
          <a:xfrm>
            <a:off x="3119237" y="3684583"/>
            <a:ext cx="1470181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4 341,3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4" name="Rectangle 55"/>
          <p:cNvSpPr/>
          <p:nvPr/>
        </p:nvSpPr>
        <p:spPr>
          <a:xfrm>
            <a:off x="4462336" y="3716341"/>
            <a:ext cx="1496854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 </a:t>
            </a: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321,6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5" name="Rectangle 56"/>
          <p:cNvSpPr/>
          <p:nvPr/>
        </p:nvSpPr>
        <p:spPr>
          <a:xfrm>
            <a:off x="5719133" y="3698876"/>
            <a:ext cx="1702402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3 052,6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6" name="Rectangle 57"/>
          <p:cNvSpPr/>
          <p:nvPr/>
        </p:nvSpPr>
        <p:spPr>
          <a:xfrm>
            <a:off x="7077913" y="3681410"/>
            <a:ext cx="1694556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3 018,0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7" name="Line 58"/>
          <p:cNvSpPr/>
          <p:nvPr/>
        </p:nvSpPr>
        <p:spPr>
          <a:xfrm>
            <a:off x="0" y="4941893"/>
            <a:ext cx="9037636" cy="714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0322">
            <a:solidFill>
              <a:srgbClr val="EEECE1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8" name="AutoShape 61"/>
          <p:cNvSpPr/>
          <p:nvPr/>
        </p:nvSpPr>
        <p:spPr>
          <a:xfrm>
            <a:off x="50209" y="4973641"/>
            <a:ext cx="2668932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FF"/>
              </a:solidFill>
              <a:uFillTx/>
              <a:latin typeface="Arial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FF"/>
                </a:solidFill>
                <a:uFillTx/>
                <a:latin typeface="Georgia"/>
                <a:cs typeface="Times New Roman" pitchFamily="18"/>
              </a:rPr>
              <a:t>Дефицит </a:t>
            </a: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uFillTx/>
                <a:latin typeface="Georgia"/>
                <a:cs typeface="Times New Roman" pitchFamily="18"/>
              </a:rPr>
              <a:t>46,3</a:t>
            </a:r>
            <a:endParaRPr lang="ru-RU" sz="2000" b="1" i="0" u="none" strike="noStrike" kern="1200" cap="none" spc="0" baseline="0" dirty="0">
              <a:solidFill>
                <a:srgbClr val="000066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uFillTx/>
                <a:latin typeface="Georgia"/>
                <a:cs typeface="Times New Roman" pitchFamily="18"/>
              </a:rPr>
              <a:t>млн.рублей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66"/>
              </a:solidFill>
              <a:uFillTx/>
              <a:latin typeface="Arial"/>
              <a:cs typeface="Arial"/>
            </a:endParaRPr>
          </a:p>
        </p:txBody>
      </p:sp>
      <p:sp>
        <p:nvSpPr>
          <p:cNvPr id="19" name="AutoShape 62"/>
          <p:cNvSpPr/>
          <p:nvPr/>
        </p:nvSpPr>
        <p:spPr>
          <a:xfrm>
            <a:off x="2795979" y="4976814"/>
            <a:ext cx="2847798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FF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err="1">
                <a:solidFill>
                  <a:srgbClr val="0000FF"/>
                </a:solidFill>
                <a:uFillTx/>
                <a:latin typeface="Georgia"/>
                <a:cs typeface="Arial"/>
              </a:rPr>
              <a:t>Профицит</a:t>
            </a:r>
            <a:r>
              <a:rPr lang="ru-RU" sz="2000" b="1" i="0" u="none" strike="noStrike" kern="1200" cap="none" spc="0" baseline="0" dirty="0">
                <a:solidFill>
                  <a:srgbClr val="0000FF"/>
                </a:solidFill>
                <a:uFillTx/>
                <a:latin typeface="Georgia"/>
                <a:cs typeface="Arial"/>
              </a:rPr>
              <a:t> </a:t>
            </a:r>
            <a:r>
              <a:rPr lang="ru-RU" sz="2000" b="1" kern="0" dirty="0" smtClean="0">
                <a:solidFill>
                  <a:srgbClr val="0000FF"/>
                </a:solidFill>
                <a:latin typeface="Georgia"/>
                <a:cs typeface="Arial"/>
              </a:rPr>
              <a:t>19,7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Arial"/>
              </a:rPr>
              <a:t>млн.рублей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1200" cap="none" spc="0" baseline="0" dirty="0">
              <a:solidFill>
                <a:srgbClr val="0000FF"/>
              </a:solidFill>
              <a:uFillTx/>
              <a:latin typeface="Arial"/>
              <a:cs typeface="Arial"/>
            </a:endParaRPr>
          </a:p>
        </p:txBody>
      </p:sp>
      <p:sp>
        <p:nvSpPr>
          <p:cNvPr id="20" name="AutoShape 63"/>
          <p:cNvSpPr/>
          <p:nvPr/>
        </p:nvSpPr>
        <p:spPr>
          <a:xfrm>
            <a:off x="5719133" y="5008561"/>
            <a:ext cx="2989009" cy="8635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err="1">
                <a:solidFill>
                  <a:srgbClr val="0000FF"/>
                </a:solidFill>
                <a:uFillTx/>
                <a:latin typeface="Georgia"/>
                <a:cs typeface="Arial"/>
              </a:rPr>
              <a:t>Профицит</a:t>
            </a:r>
            <a:r>
              <a:rPr lang="ru-RU" sz="2000" b="1" i="0" u="none" strike="noStrike" kern="1200" cap="none" spc="0" baseline="0" dirty="0">
                <a:solidFill>
                  <a:srgbClr val="0000FF"/>
                </a:solidFill>
                <a:uFillTx/>
                <a:latin typeface="Georgia"/>
                <a:cs typeface="Arial"/>
              </a:rPr>
              <a:t> </a:t>
            </a:r>
            <a:r>
              <a:rPr lang="ru-RU" sz="2000" b="1" i="0" u="none" strike="noStrike" kern="1200" cap="none" spc="0" baseline="0" dirty="0" smtClean="0">
                <a:solidFill>
                  <a:srgbClr val="0000FF"/>
                </a:solidFill>
                <a:uFillTx/>
                <a:latin typeface="Georgia"/>
                <a:cs typeface="Arial"/>
              </a:rPr>
              <a:t>34,6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Arial"/>
              </a:rPr>
              <a:t>млн.рублей</a:t>
            </a:r>
            <a:endParaRPr lang="ru-RU" sz="20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74800" y="188640"/>
            <a:ext cx="4464493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Финансовое управление Администрации Аксайского района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2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5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158782" y="188640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198433" y="620713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Основные характеристики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Аксайского района на 2022 - 2024 годы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3" r:link="rId4" cstate="print">
            <a:alphaModFix amt="3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F99201-655D-4570-B91F-3099960447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558798" y="548676"/>
            <a:ext cx="7681910" cy="936107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3300"/>
                </a:solidFill>
                <a:latin typeface="Georgia"/>
              </a:rPr>
              <a:t>Динамика доходов консолидированного и районного бюджетов Аксайского района</a:t>
            </a:r>
          </a:p>
        </p:txBody>
      </p:sp>
      <p:sp>
        <p:nvSpPr>
          <p:cNvPr id="4" name="Text Box 12"/>
          <p:cNvSpPr txBox="1"/>
          <p:nvPr/>
        </p:nvSpPr>
        <p:spPr>
          <a:xfrm rot="1200014">
            <a:off x="6715133" y="4025950"/>
            <a:ext cx="844548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1" i="0" u="none" strike="noStrike" kern="1200" cap="none" spc="0" baseline="0">
              <a:solidFill>
                <a:srgbClr val="6600CC"/>
              </a:solidFill>
              <a:uFillTx/>
              <a:latin typeface="Times New Roman" pitchFamily="18"/>
              <a:cs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19"/>
          <p:cNvSpPr/>
          <p:nvPr/>
        </p:nvSpPr>
        <p:spPr>
          <a:xfrm>
            <a:off x="6319016" y="1556793"/>
            <a:ext cx="123497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>
                <a:solidFill>
                  <a:srgbClr val="003300"/>
                </a:solidFill>
                <a:uFillTx/>
                <a:latin typeface="Georgia"/>
              </a:rPr>
              <a:t>млн. рублей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702395" y="1844824"/>
          <a:ext cx="7920880" cy="4672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7000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 r:link="rId4" cstate="print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1"/>
          <p:cNvGraphicFramePr/>
          <p:nvPr/>
        </p:nvGraphicFramePr>
        <p:xfrm>
          <a:off x="486369" y="1844825"/>
          <a:ext cx="7992889" cy="446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518291" y="428606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>Структура собственных доходов бюджета </a:t>
            </a:r>
            <a:r>
              <a:rPr lang="en-US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rgbClr val="003300"/>
                </a:solidFill>
                <a:latin typeface="Georgia"/>
                <a:cs typeface="Times New Roman" pitchFamily="18"/>
              </a:rPr>
              <a:t>Аксайского района в 2022 году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8CD370-BDF1-4547-969C-011B2BA33D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Рисунок 15" descr="img-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90827" y="1412775"/>
            <a:ext cx="2531370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6" descr="ФНС Росси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6333" y="1282994"/>
            <a:ext cx="1506126" cy="125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2" r:link="rId3" cstate="print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9C0310-29A4-4267-8A05-ABD41FBCB82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/>
          <p:nvPr/>
        </p:nvSpPr>
        <p:spPr>
          <a:xfrm>
            <a:off x="558798" y="692145"/>
            <a:ext cx="7681910" cy="576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9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Налоговые и неналоговые доходы бюджета Аксайского района</a:t>
            </a:r>
          </a:p>
        </p:txBody>
      </p:sp>
      <p:sp>
        <p:nvSpPr>
          <p:cNvPr id="6" name="Прямоугольник 8"/>
          <p:cNvSpPr/>
          <p:nvPr/>
        </p:nvSpPr>
        <p:spPr>
          <a:xfrm>
            <a:off x="7111105" y="1916829"/>
            <a:ext cx="1586712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000066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pSp>
        <p:nvGrpSpPr>
          <p:cNvPr id="7" name="Диаграмма 7"/>
          <p:cNvGrpSpPr/>
          <p:nvPr/>
        </p:nvGrpSpPr>
        <p:grpSpPr>
          <a:xfrm>
            <a:off x="558378" y="1844820"/>
            <a:ext cx="8136907" cy="4536512"/>
            <a:chOff x="558378" y="1844820"/>
            <a:chExt cx="8136907" cy="4536512"/>
          </a:xfrm>
        </p:grpSpPr>
        <p:graphicFrame>
          <p:nvGraphicFramePr>
            <p:cNvPr id="8" name="Диаграмма 7"/>
            <p:cNvGraphicFramePr/>
            <p:nvPr/>
          </p:nvGraphicFramePr>
          <p:xfrm>
            <a:off x="558378" y="1844820"/>
            <a:ext cx="8136907" cy="45365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" name="TextBox 1"/>
            <p:cNvSpPr txBox="1"/>
            <p:nvPr/>
          </p:nvSpPr>
          <p:spPr>
            <a:xfrm>
              <a:off x="558378" y="2129244"/>
              <a:ext cx="1587672" cy="144956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100" b="0" i="0" u="none" strike="noStrike" kern="0" cap="none" spc="0" baseline="0">
                <a:solidFill>
                  <a:srgbClr val="000000"/>
                </a:solidFill>
                <a:uFillTx/>
                <a:latin typeface="Georgia"/>
              </a:endParaRPr>
            </a:p>
          </p:txBody>
        </p:sp>
      </p:grp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39DAB1-B490-496A-AEFD-C9894102E13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9" descr="227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612"/>
            <a:ext cx="3090059" cy="184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21" descr="ku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14517"/>
            <a:ext cx="2947184" cy="196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22"/>
          <p:cNvPicPr>
            <a:picLocks noChangeAspect="1"/>
          </p:cNvPicPr>
          <p:nvPr/>
        </p:nvPicPr>
        <p:blipFill>
          <a:blip r:embed="rId5" cstate="print"/>
          <a:srcRect l="21735" t="5582" r="35032" b="83980"/>
          <a:stretch>
            <a:fillRect/>
          </a:stretch>
        </p:blipFill>
        <p:spPr>
          <a:xfrm>
            <a:off x="5376077" y="3284982"/>
            <a:ext cx="3661559" cy="78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24" descr="87c49119f3e60258fac3e087fea626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94683" y="5996808"/>
            <a:ext cx="3714777" cy="86119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9" name="Рисунок 26" descr="L.jpg"/>
          <p:cNvPicPr>
            <a:picLocks noChangeAspect="1"/>
          </p:cNvPicPr>
          <p:nvPr/>
        </p:nvPicPr>
        <p:blipFill>
          <a:blip r:embed="rId7" cstate="print"/>
          <a:srcRect l="11750" r="18500" b="33500"/>
          <a:stretch>
            <a:fillRect/>
          </a:stretch>
        </p:blipFill>
        <p:spPr>
          <a:xfrm>
            <a:off x="5518952" y="785789"/>
            <a:ext cx="3437577" cy="250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5" descr="2018-prpdexpo-ugrussi-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1098" y="4500567"/>
            <a:ext cx="3304376" cy="214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8" descr="951c886e3cea7c2e169ca52279622fb7_thumb_450_300.jpg"/>
          <p:cNvPicPr>
            <a:picLocks noChangeAspect="1"/>
          </p:cNvPicPr>
          <p:nvPr/>
        </p:nvPicPr>
        <p:blipFill>
          <a:blip r:embed="rId9" cstate="print"/>
          <a:srcRect t="16000" b="12000"/>
          <a:stretch>
            <a:fillRect/>
          </a:stretch>
        </p:blipFill>
        <p:spPr>
          <a:xfrm>
            <a:off x="2646611" y="620685"/>
            <a:ext cx="2786085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23" descr="aksay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8818" y="1844820"/>
            <a:ext cx="1023935" cy="102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20" descr="log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74602" y="3356990"/>
            <a:ext cx="2619371" cy="95669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14" name="Рисунок 17" descr="00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22872" y="4077071"/>
            <a:ext cx="3879067" cy="259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11117</TotalTime>
  <Words>1301</Words>
  <Application>Microsoft Office PowerPoint</Application>
  <PresentationFormat>Произвольный</PresentationFormat>
  <Paragraphs>404</Paragraphs>
  <Slides>38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Городская</vt:lpstr>
      <vt:lpstr>Worksheet</vt:lpstr>
      <vt:lpstr>Слайд 1</vt:lpstr>
      <vt:lpstr>  Основа формирования бюджета Аксайского района на 2022 год и на плановый период 2023 и 2024 годов   </vt:lpstr>
      <vt:lpstr>Слайд 3</vt:lpstr>
      <vt:lpstr>Слайд 4</vt:lpstr>
      <vt:lpstr>Слайд 5</vt:lpstr>
      <vt:lpstr>Динамика доходов консолидированного и районного бюджетов Аксайского района</vt:lpstr>
      <vt:lpstr>Структура собственных доходов бюджета  Аксайского района в 2022 году</vt:lpstr>
      <vt:lpstr>Слайд 8</vt:lpstr>
      <vt:lpstr>Слайд 9</vt:lpstr>
      <vt:lpstr>ДИНАМИКА ПОСТУПЛЕНИЙ НАЛОГА НА ДОХОДЫ ФИЗИЧЕСКИХ ЛИЦ</vt:lpstr>
      <vt:lpstr>ДИНАМИКА ПОСТУПЛЕНИЙ АКЦИЗОВ  НА НЕФТЕПРОДУКТЫ</vt:lpstr>
      <vt:lpstr>ДИНАМИКА ПОСТУПЛЕНИЙ НАЛОГА, ВЗИМАЕМОГО В СВЯЗИ С ПРИМЕНЕНИЕМ УПРОЩЁННОЙ СИСТЕМЫ НАЛОГООБЛОЖЕНИЯ</vt:lpstr>
      <vt:lpstr>Слайд 13</vt:lpstr>
      <vt:lpstr>ДИНАМИКА ПОСТУПЛЕНИЙ НАЛОГА, ВЗИМАЕМОГО В СВЯЗИ С ПРИМЕНЕНИЕМ ПАТЕНТНОЙ СИСТЕМЫ НАЛОГООБЛОЖЕНИЯ</vt:lpstr>
      <vt:lpstr>ДИНАМИКА ПОСТУПЛЕНИЙ ГОСУДАРСТВЕННОЙ ПОШЛИНЫ</vt:lpstr>
      <vt:lpstr>БЕЗВОЗМЕЗДНЫЕ ПОСТУПЛЕНИЯ ИЗ ОБЛАСТНОГО БЮДЖЕТА</vt:lpstr>
      <vt:lpstr>Структура расходов по разделам бюджетной классификации (%)</vt:lpstr>
      <vt:lpstr>Структура расходов бюджета  Аксайского района в 2022 году по разделам</vt:lpstr>
      <vt:lpstr>Слайд 19</vt:lpstr>
      <vt:lpstr>Расходы бюджета Аксайского района в 2022 году</vt:lpstr>
      <vt:lpstr>Слайд 21</vt:lpstr>
      <vt:lpstr>Слайд 22</vt:lpstr>
      <vt:lpstr>Дорожное хозяйство</vt:lpstr>
      <vt:lpstr>Динамика и структура расходов Аксайского района на образование</vt:lpstr>
      <vt:lpstr>Динамика и структура расходов Аксайского района по разделу культура, кинематография</vt:lpstr>
      <vt:lpstr>Динамика и структура расходов Аксайского района на развитие здравоохранения</vt:lpstr>
      <vt:lpstr>Динамика и структура расходов Аксайского района на социальную политику</vt:lpstr>
      <vt:lpstr> Обеспечение жильем жителей  Аксайского района на 2022 год </vt:lpstr>
      <vt:lpstr>Слайд 29</vt:lpstr>
      <vt:lpstr>Слайд 30</vt:lpstr>
      <vt:lpstr>СТРУКТУРА МУНИЦИПАЛЬНОГО ДОЛГА АКСАЙСКОГО РАЙОНА на 2022-2024 годы</vt:lpstr>
      <vt:lpstr>Соблюдение Аксайским районом нормативов Бюджетного кодекса РФ по уровню долговой нагрузки в 2022-2024 годах</vt:lpstr>
      <vt:lpstr>Оценка долговой устойчивости Аксайского района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2014 год и на плановый период 2015 и 2016 годов направлен на решение следующих ключевых задач:</dc:title>
  <dc:creator>Luda</dc:creator>
  <cp:lastModifiedBy>Мирошниченко</cp:lastModifiedBy>
  <cp:revision>1316</cp:revision>
  <cp:lastPrinted>2013-12-02T17:09:54Z</cp:lastPrinted>
  <dcterms:created xsi:type="dcterms:W3CDTF">2013-12-01T13:39:32Z</dcterms:created>
  <dcterms:modified xsi:type="dcterms:W3CDTF">2025-03-12T06:00:24Z</dcterms:modified>
</cp:coreProperties>
</file>